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6" r:id="rId4"/>
    <p:sldId id="257" r:id="rId5"/>
    <p:sldId id="258" r:id="rId6"/>
    <p:sldId id="259" r:id="rId7"/>
    <p:sldId id="281" r:id="rId8"/>
    <p:sldId id="260" r:id="rId9"/>
    <p:sldId id="269" r:id="rId10"/>
    <p:sldId id="262" r:id="rId11"/>
    <p:sldId id="261" r:id="rId12"/>
    <p:sldId id="268" r:id="rId13"/>
    <p:sldId id="272" r:id="rId14"/>
    <p:sldId id="270" r:id="rId15"/>
    <p:sldId id="267" r:id="rId16"/>
    <p:sldId id="271" r:id="rId17"/>
    <p:sldId id="279" r:id="rId18"/>
    <p:sldId id="277" r:id="rId19"/>
    <p:sldId id="278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67966" autoAdjust="0"/>
  </p:normalViewPr>
  <p:slideViewPr>
    <p:cSldViewPr>
      <p:cViewPr varScale="1">
        <p:scale>
          <a:sx n="76" d="100"/>
          <a:sy n="76" d="100"/>
        </p:scale>
        <p:origin x="22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677C-FB80-488B-89E5-066105A6E978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A059-A0B2-4D8B-8B91-7F9AC88C5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basic components to successful </a:t>
            </a:r>
            <a:r>
              <a:rPr lang="en-US" dirty="0" err="1" smtClean="0"/>
              <a:t>eResource</a:t>
            </a:r>
            <a:r>
              <a:rPr lang="en-US" dirty="0" smtClean="0"/>
              <a:t>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staff integration?  More</a:t>
            </a:r>
            <a:r>
              <a:rPr lang="en-US" baseline="0" dirty="0" smtClean="0"/>
              <a:t> complexity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all the information</a:t>
            </a:r>
            <a:r>
              <a:rPr lang="en-US" baseline="0" dirty="0" smtClean="0"/>
              <a:t> about eBooks in one place is invaluable.</a:t>
            </a:r>
            <a:endParaRPr lang="en-US" dirty="0" smtClean="0"/>
          </a:p>
          <a:p>
            <a:r>
              <a:rPr lang="en-US" dirty="0" smtClean="0"/>
              <a:t>Details the differences between vendors.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b="1" dirty="0" smtClean="0"/>
              <a:t>Example of vendor details</a:t>
            </a:r>
          </a:p>
          <a:p>
            <a:endParaRPr lang="en-US" sz="800" dirty="0" smtClean="0"/>
          </a:p>
          <a:p>
            <a:r>
              <a:rPr lang="en-US" sz="800" dirty="0" smtClean="0"/>
              <a:t>Record Retrieval details</a:t>
            </a:r>
          </a:p>
          <a:p>
            <a:endParaRPr lang="en-US" sz="800" dirty="0" smtClean="0"/>
          </a:p>
          <a:p>
            <a:r>
              <a:rPr lang="en-US" sz="800" dirty="0" smtClean="0"/>
              <a:t>Record Editing</a:t>
            </a:r>
            <a:r>
              <a:rPr lang="en-US" sz="800" baseline="0" dirty="0" smtClean="0"/>
              <a:t> details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/>
              <a:t>876 field for tracking fiscal</a:t>
            </a:r>
            <a:r>
              <a:rPr lang="en-US" sz="800" baseline="0" dirty="0" smtClean="0"/>
              <a:t> year </a:t>
            </a:r>
            <a:r>
              <a:rPr lang="en-US" sz="800" baseline="0" dirty="0" err="1" smtClean="0"/>
              <a:t>ebook</a:t>
            </a:r>
            <a:r>
              <a:rPr lang="en-US" sz="800" baseline="0" dirty="0" smtClean="0"/>
              <a:t> purchases.  is pulled into holdings record during bulk import.</a:t>
            </a:r>
          </a:p>
          <a:p>
            <a:pPr>
              <a:buFont typeface="Arial" pitchFamily="34" charset="0"/>
              <a:buChar char="•"/>
            </a:pPr>
            <a:r>
              <a:rPr lang="en-US" sz="800" baseline="0" dirty="0" smtClean="0"/>
              <a:t>899 field for tracking record file import names</a:t>
            </a:r>
          </a:p>
          <a:p>
            <a:pPr>
              <a:buFont typeface="Arial" pitchFamily="34" charset="0"/>
              <a:buChar char="•"/>
            </a:pPr>
            <a:r>
              <a:rPr lang="en-US" sz="800" baseline="0" dirty="0" smtClean="0"/>
              <a:t>856 field is pulled into holdings record during import</a:t>
            </a:r>
          </a:p>
          <a:p>
            <a:pPr>
              <a:buFont typeface="Arial" pitchFamily="34" charset="0"/>
              <a:buChar char="•"/>
            </a:pPr>
            <a:endParaRPr lang="en-US" sz="800" baseline="0" dirty="0" smtClean="0"/>
          </a:p>
          <a:p>
            <a:pPr>
              <a:buFont typeface="Arial" pitchFamily="34" charset="0"/>
              <a:buNone/>
            </a:pPr>
            <a:r>
              <a:rPr lang="en-US" sz="800" baseline="0" dirty="0" smtClean="0"/>
              <a:t>Process/follow through reminders.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en-US" baseline="0" dirty="0" smtClean="0"/>
              <a:t> drive used for logging data and storing files.  Simpler than using </a:t>
            </a:r>
            <a:r>
              <a:rPr lang="en-US" baseline="0" dirty="0" err="1" smtClean="0"/>
              <a:t>Sharepoint</a:t>
            </a:r>
            <a:r>
              <a:rPr lang="en-US" baseline="0" dirty="0" smtClean="0"/>
              <a:t> because </a:t>
            </a:r>
            <a:r>
              <a:rPr lang="en-US" baseline="0" dirty="0" err="1" smtClean="0"/>
              <a:t>Sharepoint</a:t>
            </a:r>
            <a:r>
              <a:rPr lang="en-US" baseline="0" dirty="0" smtClean="0"/>
              <a:t> requires more time consuming upload process.  Shared drive is just drag and drop.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~Recently standardized the file names.  </a:t>
            </a:r>
          </a:p>
          <a:p>
            <a:r>
              <a:rPr lang="en-US" dirty="0" smtClean="0"/>
              <a:t>~Can quickly sort and get numbers for</a:t>
            </a:r>
            <a:r>
              <a:rPr lang="en-US" baseline="0" dirty="0" smtClean="0"/>
              <a:t> reporting by publisher,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4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~Use the Voyager import log to derive</a:t>
            </a:r>
            <a:r>
              <a:rPr lang="en-US" baseline="0" dirty="0" smtClean="0"/>
              <a:t> list of Bib numbers to forward to Acquisitions Staff</a:t>
            </a:r>
          </a:p>
          <a:p>
            <a:r>
              <a:rPr lang="en-US" baseline="0" dirty="0" smtClean="0"/>
              <a:t>~Use the </a:t>
            </a:r>
            <a:r>
              <a:rPr lang="en-US" baseline="0" dirty="0" err="1" smtClean="0"/>
              <a:t>marcrecord</a:t>
            </a:r>
            <a:r>
              <a:rPr lang="en-US" baseline="0" dirty="0" smtClean="0"/>
              <a:t> file to derive list of </a:t>
            </a:r>
            <a:r>
              <a:rPr lang="en-US" baseline="0" dirty="0" err="1" smtClean="0"/>
              <a:t>isbns</a:t>
            </a:r>
            <a:r>
              <a:rPr lang="en-US" baseline="0" dirty="0" smtClean="0"/>
              <a:t> for uploading to SFX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Serial change list is based</a:t>
            </a:r>
            <a:r>
              <a:rPr lang="en-US" baseline="0" dirty="0" smtClean="0"/>
              <a:t> on report generated from </a:t>
            </a:r>
            <a:r>
              <a:rPr lang="en-US" baseline="0" dirty="0" err="1" smtClean="0"/>
              <a:t>Ebsco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Includes data liaisons can use to make decisions – will be maintained list to list so data does not need to be re-entered</a:t>
            </a:r>
          </a:p>
          <a:p>
            <a:r>
              <a:rPr lang="en-US" baseline="0" dirty="0" smtClean="0"/>
              <a:t>Helps cont. resources team track close-outs, online activations, reasons for cancellation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Serial workflow list tracks</a:t>
            </a:r>
            <a:r>
              <a:rPr lang="en-US" baseline="0" dirty="0" smtClean="0"/>
              <a:t> title changes (cancellations, print to online, title changes)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Used to be one title per document, printed out – who was keeping track of these?</a:t>
            </a:r>
          </a:p>
          <a:p>
            <a:r>
              <a:rPr lang="en-US" baseline="0" dirty="0" smtClean="0"/>
              <a:t>decided that spreadsheet more efficient, keeps info in one place, helps cont resources staff member with binding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Problems – yet another spreadsheet to keep track of, confusion over who marks each title complete in the spreadsheet (staff member who touches title last not comfortable)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8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step: Identifying a tool that helps </a:t>
            </a:r>
            <a:r>
              <a:rPr lang="en-US" b="1" dirty="0" smtClean="0"/>
              <a:t>manage</a:t>
            </a:r>
            <a:r>
              <a:rPr lang="en-US" dirty="0" smtClean="0"/>
              <a:t> the </a:t>
            </a:r>
            <a:r>
              <a:rPr lang="en-US" b="1" dirty="0" smtClean="0"/>
              <a:t>workflow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Discuss failure of most ERM systems to achieve this.  Typically ERMs are containers for “stuff” that require a lot of manual entry.  “Ticklers” and “Reminders” are not adequate substitutes for actual workflow management.</a:t>
            </a:r>
          </a:p>
          <a:p>
            <a:endParaRPr lang="en-US" dirty="0" smtClean="0"/>
          </a:p>
          <a:p>
            <a:r>
              <a:rPr lang="en-US" dirty="0" smtClean="0"/>
              <a:t>We are exploring</a:t>
            </a:r>
            <a:r>
              <a:rPr lang="en-US" baseline="0" dirty="0" smtClean="0"/>
              <a:t> 2 possibilities: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FOOTPRINTS</a:t>
            </a:r>
            <a:r>
              <a:rPr lang="en-US" baseline="0" dirty="0" smtClean="0"/>
              <a:t> TICKETING SOFTWARE</a:t>
            </a:r>
            <a:endParaRPr lang="en-US" dirty="0" smtClean="0"/>
          </a:p>
          <a:p>
            <a:r>
              <a:rPr lang="en-US" dirty="0" smtClean="0"/>
              <a:t>Benefits:</a:t>
            </a:r>
          </a:p>
          <a:p>
            <a:r>
              <a:rPr lang="en-US" dirty="0" smtClean="0"/>
              <a:t>“free”</a:t>
            </a:r>
          </a:p>
          <a:p>
            <a:r>
              <a:rPr lang="en-US" dirty="0" smtClean="0"/>
              <a:t>Will allow us to track workflow from staff member to staff member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Central space to store correspondence about a resource – can get stuff out of hidden email folders.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Drawbacks: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Extended set-up time – relying on campus IT to get it started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not talk to existing library tools.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ERM ESSENTIALS</a:t>
            </a:r>
          </a:p>
          <a:p>
            <a:r>
              <a:rPr lang="en-US" dirty="0" smtClean="0"/>
              <a:t>Benefits:</a:t>
            </a:r>
          </a:p>
          <a:p>
            <a:endParaRPr lang="en-US" dirty="0" smtClean="0"/>
          </a:p>
          <a:p>
            <a:r>
              <a:rPr lang="en-US" dirty="0" smtClean="0"/>
              <a:t>Integrates some</a:t>
            </a:r>
            <a:r>
              <a:rPr lang="en-US" baseline="0" dirty="0" smtClean="0"/>
              <a:t> </a:t>
            </a:r>
            <a:r>
              <a:rPr lang="en-US" dirty="0" smtClean="0"/>
              <a:t>existing tools (</a:t>
            </a:r>
            <a:r>
              <a:rPr lang="en-US" dirty="0" err="1" smtClean="0"/>
              <a:t>EBSCOnet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Built</a:t>
            </a:r>
            <a:r>
              <a:rPr lang="en-US" baseline="0" dirty="0" smtClean="0"/>
              <a:t> on existing knowledge base – limits need for manual entry</a:t>
            </a:r>
            <a:endParaRPr lang="en-US" dirty="0" smtClean="0"/>
          </a:p>
          <a:p>
            <a:r>
              <a:rPr lang="en-US" dirty="0" smtClean="0"/>
              <a:t>Reporting functions</a:t>
            </a:r>
          </a:p>
          <a:p>
            <a:r>
              <a:rPr lang="en-US" dirty="0" smtClean="0"/>
              <a:t>Will eventually have usage stats service integrated in the software.</a:t>
            </a:r>
          </a:p>
          <a:p>
            <a:endParaRPr lang="en-US" dirty="0" smtClean="0"/>
          </a:p>
          <a:p>
            <a:r>
              <a:rPr lang="en-US" dirty="0" smtClean="0"/>
              <a:t>Drawbacks:</a:t>
            </a:r>
          </a:p>
          <a:p>
            <a:r>
              <a:rPr lang="en-US" dirty="0" smtClean="0"/>
              <a:t>$$</a:t>
            </a:r>
          </a:p>
          <a:p>
            <a:r>
              <a:rPr lang="en-US" baseline="0" smtClean="0"/>
              <a:t>Non </a:t>
            </a:r>
            <a:r>
              <a:rPr lang="en-US" baseline="0" dirty="0" smtClean="0"/>
              <a:t>EBSCO purchased material requires manual entry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r>
              <a:rPr lang="en-US" dirty="0" smtClean="0"/>
              <a:t>~</a:t>
            </a:r>
            <a:r>
              <a:rPr lang="en-US" baseline="0" dirty="0" smtClean="0"/>
              <a:t> more efficient</a:t>
            </a:r>
          </a:p>
          <a:p>
            <a:r>
              <a:rPr lang="en-US" baseline="0" dirty="0" smtClean="0"/>
              <a:t>~ better tracking of historical decisions,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Sharepoint</a:t>
            </a:r>
            <a:r>
              <a:rPr lang="en-US" baseline="0" dirty="0" smtClean="0"/>
              <a:t> (Microsoft’s web-based collaboration tool)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good for creating single tracking documents that are updated by multiple people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only one person can edit at a time – prevents version problems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web-based – accessible from anywhere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private and secure – login authenticated using campus credentials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flexible – can add columns, tabs, etc., as needed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small learning curve – staff already know how to use Excel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basic alerts built in – can get email notification when files for which you’ve set up an alert have been edited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Drawbacks of </a:t>
            </a:r>
            <a:r>
              <a:rPr lang="en-US" dirty="0" err="1" smtClean="0"/>
              <a:t>Sharepoint</a:t>
            </a:r>
            <a:r>
              <a:rPr lang="en-US" dirty="0" smtClean="0"/>
              <a:t>:</a:t>
            </a:r>
          </a:p>
          <a:p>
            <a:endParaRPr lang="en-US" b="0" baseline="0" dirty="0" smtClean="0"/>
          </a:p>
          <a:p>
            <a:pPr>
              <a:buFont typeface="Arial" pitchFamily="34" charset="0"/>
              <a:buChar char="•"/>
            </a:pPr>
            <a:r>
              <a:rPr lang="en-US" b="0" baseline="0" dirty="0" smtClean="0"/>
              <a:t> Interface has some glitches – sometimes users end up in endless login loop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/>
              <a:t> Folder/file structure not easily changed.  Cannot move files from one folder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</a:t>
            </a:r>
            <a:r>
              <a:rPr lang="en-US" baseline="0" dirty="0" smtClean="0"/>
              <a:t> tab to track a specific workflow - renewals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Ndrive</a:t>
            </a:r>
            <a:r>
              <a:rPr lang="en-US" dirty="0" smtClean="0"/>
              <a:t> (our shared</a:t>
            </a:r>
            <a:r>
              <a:rPr lang="en-US" baseline="0" dirty="0" smtClean="0"/>
              <a:t> network drive)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Benefits to this tool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G</a:t>
            </a:r>
            <a:r>
              <a:rPr lang="en-US" dirty="0" smtClean="0"/>
              <a:t>ood </a:t>
            </a:r>
            <a:r>
              <a:rPr lang="en-US" baseline="0" dirty="0" smtClean="0"/>
              <a:t>for storing and organizing sets of files = virtual file cabinet. 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Drawbacks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There’s not a way to tell if someone else is currently editing, so when multiple people edit N drive documents, there’s a potential for version conflicts.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Not available from the web.  Can use VPN to access, but this is more complicated.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For stats, no way to pull reports.  Files are static. </a:t>
            </a:r>
            <a:r>
              <a:rPr lang="en-US" dirty="0" smtClean="0"/>
              <a:t>We will soon be tracking all of this</a:t>
            </a:r>
            <a:r>
              <a:rPr lang="en-US" baseline="0" dirty="0" smtClean="0"/>
              <a:t> in SFX’s USTAT service, which includes Sushi </a:t>
            </a:r>
            <a:r>
              <a:rPr lang="en-US" baseline="0" dirty="0" err="1" smtClean="0"/>
              <a:t>cabability</a:t>
            </a:r>
            <a:r>
              <a:rPr lang="en-US" baseline="0" dirty="0" smtClean="0"/>
              <a:t> as well as other more advanced reporting tools.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A059-A0B2-4D8B-8B91-7F9AC88C51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075E-E561-4491-9DEF-75FDDB211C6C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495C-BD11-4ECB-8094-84C2464DC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geishaboy500/10004382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edwards@eku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lly.smith2@ek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chart.jpg"/>
          <p:cNvPicPr>
            <a:picLocks noChangeAspect="1"/>
          </p:cNvPicPr>
          <p:nvPr/>
        </p:nvPicPr>
        <p:blipFill>
          <a:blip r:embed="rId2" cstate="print">
            <a:lum bright="90000"/>
          </a:blip>
          <a:stretch>
            <a:fillRect/>
          </a:stretch>
        </p:blipFill>
        <p:spPr>
          <a:xfrm>
            <a:off x="-61784" y="0"/>
            <a:ext cx="9205784" cy="68122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Creative Solutions for Managing </a:t>
            </a:r>
            <a:r>
              <a:rPr lang="en-US" dirty="0" err="1" smtClean="0">
                <a:latin typeface="Berlin Sans FB Demi" pitchFamily="34" charset="0"/>
              </a:rPr>
              <a:t>eResources</a:t>
            </a:r>
            <a:r>
              <a:rPr lang="en-US" dirty="0" smtClean="0">
                <a:latin typeface="Berlin Sans FB Demi" pitchFamily="34" charset="0"/>
              </a:rPr>
              <a:t> Workflow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162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Laura Edwards and Kelly Smith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OVGTSL Conference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May 21, 2010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990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Vendor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81000"/>
            <a:ext cx="1295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Acquisitions Staff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81000"/>
            <a:ext cx="1371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Euphemia" pitchFamily="34" charset="0"/>
              </a:rPr>
              <a:t>eResource</a:t>
            </a:r>
            <a:r>
              <a:rPr lang="en-US" sz="1500" dirty="0" smtClean="0">
                <a:latin typeface="Euphemia" pitchFamily="34" charset="0"/>
              </a:rPr>
              <a:t>  Collection Librarian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81000"/>
            <a:ext cx="1295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Euphemia" pitchFamily="34" charset="0"/>
              </a:rPr>
              <a:t>eResource</a:t>
            </a:r>
            <a:r>
              <a:rPr lang="en-US" sz="1500" dirty="0" smtClean="0">
                <a:latin typeface="Euphemia" pitchFamily="34" charset="0"/>
              </a:rPr>
              <a:t> Support Staff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381000"/>
            <a:ext cx="1295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Tools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1600200" y="1219200"/>
            <a:ext cx="1219200" cy="762000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eBook order placed</a:t>
            </a:r>
            <a:endParaRPr lang="en-US" sz="1600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7620000" y="1066800"/>
            <a:ext cx="12954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Paper Folder/File Cabinet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5"/>
            <a:endCxn id="17" idx="2"/>
          </p:cNvCxnSpPr>
          <p:nvPr/>
        </p:nvCxnSpPr>
        <p:spPr>
          <a:xfrm>
            <a:off x="2819399" y="1510257"/>
            <a:ext cx="4800601" cy="13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05200" y="4191000"/>
            <a:ext cx="1219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Import and edit MARC record file</a:t>
            </a:r>
            <a:endParaRPr lang="en-US" sz="1600" dirty="0"/>
          </a:p>
        </p:txBody>
      </p:sp>
      <p:sp>
        <p:nvSpPr>
          <p:cNvPr id="113" name="Flowchart: Magnetic Disk 112"/>
          <p:cNvSpPr/>
          <p:nvPr/>
        </p:nvSpPr>
        <p:spPr>
          <a:xfrm>
            <a:off x="304800" y="2667000"/>
            <a:ext cx="914400" cy="7620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Vendor Admin Sites</a:t>
            </a:r>
            <a:endParaRPr lang="en-US" sz="1600" dirty="0"/>
          </a:p>
        </p:txBody>
      </p:sp>
      <p:sp>
        <p:nvSpPr>
          <p:cNvPr id="172" name="Flowchart: Magnetic Disk 171"/>
          <p:cNvSpPr/>
          <p:nvPr/>
        </p:nvSpPr>
        <p:spPr>
          <a:xfrm>
            <a:off x="7696200" y="2743200"/>
            <a:ext cx="10668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Voyager &amp; Banner</a:t>
            </a:r>
            <a:endParaRPr lang="en-US" dirty="0"/>
          </a:p>
        </p:txBody>
      </p:sp>
      <p:sp>
        <p:nvSpPr>
          <p:cNvPr id="183" name="Octagon 182"/>
          <p:cNvSpPr/>
          <p:nvPr/>
        </p:nvSpPr>
        <p:spPr>
          <a:xfrm>
            <a:off x="3657600" y="5562600"/>
            <a:ext cx="838200" cy="685800"/>
          </a:xfrm>
          <a:prstGeom prst="oc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84" name="Flowchart: Alternate Process 183"/>
          <p:cNvSpPr/>
          <p:nvPr/>
        </p:nvSpPr>
        <p:spPr>
          <a:xfrm>
            <a:off x="152400" y="0"/>
            <a:ext cx="8839200" cy="3048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eBooks  “Before” Process</a:t>
            </a:r>
            <a:endParaRPr lang="en-US" sz="2000" b="1" dirty="0"/>
          </a:p>
        </p:txBody>
      </p:sp>
      <p:cxnSp>
        <p:nvCxnSpPr>
          <p:cNvPr id="55" name="Straight Arrow Connector 54"/>
          <p:cNvCxnSpPr>
            <a:stCxn id="113" idx="4"/>
            <a:endCxn id="35" idx="1"/>
          </p:cNvCxnSpPr>
          <p:nvPr/>
        </p:nvCxnSpPr>
        <p:spPr>
          <a:xfrm>
            <a:off x="1219200" y="3048000"/>
            <a:ext cx="228600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1"/>
            <a:endCxn id="113" idx="1"/>
          </p:cNvCxnSpPr>
          <p:nvPr/>
        </p:nvCxnSpPr>
        <p:spPr>
          <a:xfrm rot="10800000" flipV="1">
            <a:off x="762001" y="1510256"/>
            <a:ext cx="838201" cy="115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Magnetic Disk 21"/>
          <p:cNvSpPr/>
          <p:nvPr/>
        </p:nvSpPr>
        <p:spPr>
          <a:xfrm>
            <a:off x="304800" y="3733800"/>
            <a:ext cx="990600" cy="685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OCLC</a:t>
            </a:r>
            <a:endParaRPr lang="en-US" sz="1700" dirty="0"/>
          </a:p>
        </p:txBody>
      </p:sp>
      <p:cxnSp>
        <p:nvCxnSpPr>
          <p:cNvPr id="23" name="Straight Arrow Connector 22"/>
          <p:cNvCxnSpPr>
            <a:stCxn id="35" idx="1"/>
            <a:endCxn id="22" idx="4"/>
          </p:cNvCxnSpPr>
          <p:nvPr/>
        </p:nvCxnSpPr>
        <p:spPr>
          <a:xfrm rot="10800000">
            <a:off x="1295400" y="4076700"/>
            <a:ext cx="2209800" cy="495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4"/>
            <a:endCxn id="83" idx="1"/>
          </p:cNvCxnSpPr>
          <p:nvPr/>
        </p:nvCxnSpPr>
        <p:spPr>
          <a:xfrm rot="16200000" flipH="1">
            <a:off x="2637083" y="1930667"/>
            <a:ext cx="741389" cy="84244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lgDash"/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00200" y="2514600"/>
            <a:ext cx="1219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Invoice in Voyager</a:t>
            </a:r>
            <a:endParaRPr lang="en-US" sz="1600" dirty="0"/>
          </a:p>
        </p:txBody>
      </p:sp>
      <p:cxnSp>
        <p:nvCxnSpPr>
          <p:cNvPr id="62" name="Shape 61"/>
          <p:cNvCxnSpPr>
            <a:stCxn id="48" idx="2"/>
            <a:endCxn id="172" idx="1"/>
          </p:cNvCxnSpPr>
          <p:nvPr/>
        </p:nvCxnSpPr>
        <p:spPr>
          <a:xfrm rot="5400000" flipH="1" flipV="1">
            <a:off x="5067300" y="-114300"/>
            <a:ext cx="304800" cy="6019800"/>
          </a:xfrm>
          <a:prstGeom prst="bentConnector5">
            <a:avLst>
              <a:gd name="adj1" fmla="val -177778"/>
              <a:gd name="adj2" fmla="val 50633"/>
              <a:gd name="adj3" fmla="val 17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2"/>
            <a:endCxn id="172" idx="3"/>
          </p:cNvCxnSpPr>
          <p:nvPr/>
        </p:nvCxnSpPr>
        <p:spPr>
          <a:xfrm rot="5400000" flipH="1" flipV="1">
            <a:off x="5524500" y="2247900"/>
            <a:ext cx="1295400" cy="4114800"/>
          </a:xfrm>
          <a:prstGeom prst="bentConnector3">
            <a:avLst>
              <a:gd name="adj1" fmla="val -1764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Regular Pentagon 82"/>
          <p:cNvSpPr/>
          <p:nvPr/>
        </p:nvSpPr>
        <p:spPr>
          <a:xfrm>
            <a:off x="3429000" y="2286000"/>
            <a:ext cx="1371600" cy="114300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Discover that record is needed.</a:t>
            </a:r>
            <a:endParaRPr lang="en-US" sz="1600" dirty="0"/>
          </a:p>
        </p:txBody>
      </p:sp>
      <p:sp>
        <p:nvSpPr>
          <p:cNvPr id="42" name="Action Button: Help 41">
            <a:hlinkClick r:id="" action="ppaction://noaction" highlightClick="1"/>
          </p:cNvPr>
          <p:cNvSpPr/>
          <p:nvPr/>
        </p:nvSpPr>
        <p:spPr>
          <a:xfrm>
            <a:off x="3200400" y="2286000"/>
            <a:ext cx="304800" cy="2286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  </a:t>
            </a:r>
            <a:endParaRPr lang="en-US" sz="1400" dirty="0"/>
          </a:p>
        </p:txBody>
      </p:sp>
      <p:cxnSp>
        <p:nvCxnSpPr>
          <p:cNvPr id="99" name="Straight Arrow Connector 98"/>
          <p:cNvCxnSpPr>
            <a:stCxn id="83" idx="3"/>
            <a:endCxn id="35" idx="0"/>
          </p:cNvCxnSpPr>
          <p:nvPr/>
        </p:nvCxnSpPr>
        <p:spPr>
          <a:xfrm rot="5400000">
            <a:off x="3733800" y="3810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13" idx="1"/>
            <a:endCxn id="83" idx="0"/>
          </p:cNvCxnSpPr>
          <p:nvPr/>
        </p:nvCxnSpPr>
        <p:spPr>
          <a:xfrm rot="5400000" flipH="1" flipV="1">
            <a:off x="2247900" y="800100"/>
            <a:ext cx="381000" cy="3352800"/>
          </a:xfrm>
          <a:prstGeom prst="bentConnector3">
            <a:avLst>
              <a:gd name="adj1" fmla="val 160000"/>
            </a:avLst>
          </a:prstGeom>
          <a:ln w="15875"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Action Button: Help 121">
            <a:hlinkClick r:id="" action="ppaction://noaction" highlightClick="1"/>
          </p:cNvPr>
          <p:cNvSpPr/>
          <p:nvPr/>
        </p:nvSpPr>
        <p:spPr>
          <a:xfrm>
            <a:off x="1219200" y="2057400"/>
            <a:ext cx="457200" cy="3810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  </a:t>
            </a:r>
            <a:endParaRPr lang="en-US" sz="1400" dirty="0"/>
          </a:p>
        </p:txBody>
      </p:sp>
      <p:cxnSp>
        <p:nvCxnSpPr>
          <p:cNvPr id="125" name="Straight Arrow Connector 124"/>
          <p:cNvCxnSpPr>
            <a:stCxn id="12" idx="3"/>
            <a:endCxn id="48" idx="0"/>
          </p:cNvCxnSpPr>
          <p:nvPr/>
        </p:nvCxnSpPr>
        <p:spPr>
          <a:xfrm rot="5400000">
            <a:off x="1943100" y="2247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Magnetic Disk 128"/>
          <p:cNvSpPr/>
          <p:nvPr/>
        </p:nvSpPr>
        <p:spPr>
          <a:xfrm>
            <a:off x="2590800" y="2057400"/>
            <a:ext cx="533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</a:t>
            </a:r>
            <a:endParaRPr lang="en-US" sz="1200" dirty="0"/>
          </a:p>
        </p:txBody>
      </p:sp>
      <p:sp>
        <p:nvSpPr>
          <p:cNvPr id="130" name="Action Button: Help 129">
            <a:hlinkClick r:id="" action="ppaction://noaction" highlightClick="1"/>
          </p:cNvPr>
          <p:cNvSpPr/>
          <p:nvPr/>
        </p:nvSpPr>
        <p:spPr>
          <a:xfrm>
            <a:off x="6096000" y="3124200"/>
            <a:ext cx="457200" cy="457200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agnetic Disk 52"/>
          <p:cNvSpPr/>
          <p:nvPr/>
        </p:nvSpPr>
        <p:spPr>
          <a:xfrm>
            <a:off x="4572000" y="4648200"/>
            <a:ext cx="914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MarcEDIT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990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Vendor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"/>
            <a:ext cx="1295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Acquisitions Staff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81000"/>
            <a:ext cx="1371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Euphemia" pitchFamily="34" charset="0"/>
              </a:rPr>
              <a:t>eResource</a:t>
            </a:r>
            <a:r>
              <a:rPr lang="en-US" sz="1500" dirty="0" smtClean="0">
                <a:latin typeface="Euphemia" pitchFamily="34" charset="0"/>
              </a:rPr>
              <a:t>  Collection Librarian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81000"/>
            <a:ext cx="14478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Euphemia" pitchFamily="34" charset="0"/>
              </a:rPr>
              <a:t>eResource</a:t>
            </a:r>
            <a:r>
              <a:rPr lang="en-US" sz="1500" dirty="0" smtClean="0">
                <a:latin typeface="Euphemia" pitchFamily="34" charset="0"/>
              </a:rPr>
              <a:t> Access Librarian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81000"/>
            <a:ext cx="1295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latin typeface="Euphemia" pitchFamily="34" charset="0"/>
              </a:rPr>
              <a:t>eResource</a:t>
            </a:r>
            <a:r>
              <a:rPr lang="en-US" sz="1500" dirty="0" smtClean="0">
                <a:latin typeface="Euphemia" pitchFamily="34" charset="0"/>
              </a:rPr>
              <a:t> Support Staff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381000"/>
            <a:ext cx="1295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Tools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1371600" y="1219200"/>
            <a:ext cx="1219200" cy="914400"/>
          </a:xfrm>
          <a:prstGeom prst="pen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eBook order placed</a:t>
            </a:r>
            <a:endParaRPr lang="en-US" sz="1600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7772400" y="1219200"/>
            <a:ext cx="1143000" cy="762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Paper Folder/File Cabinet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2" idx="5"/>
            <a:endCxn id="17" idx="2"/>
          </p:cNvCxnSpPr>
          <p:nvPr/>
        </p:nvCxnSpPr>
        <p:spPr>
          <a:xfrm>
            <a:off x="2590799" y="1568469"/>
            <a:ext cx="5181601" cy="31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95600" y="1981200"/>
            <a:ext cx="1295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Import and edit MARC record file</a:t>
            </a:r>
            <a:endParaRPr lang="en-US" sz="1600" dirty="0"/>
          </a:p>
        </p:txBody>
      </p:sp>
      <p:sp>
        <p:nvSpPr>
          <p:cNvPr id="113" name="Flowchart: Magnetic Disk 112"/>
          <p:cNvSpPr/>
          <p:nvPr/>
        </p:nvSpPr>
        <p:spPr>
          <a:xfrm>
            <a:off x="228600" y="2895600"/>
            <a:ext cx="990600" cy="7620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Vendor Admin Sites</a:t>
            </a:r>
            <a:endParaRPr lang="en-US" sz="1600" dirty="0"/>
          </a:p>
        </p:txBody>
      </p:sp>
      <p:sp>
        <p:nvSpPr>
          <p:cNvPr id="172" name="Flowchart: Magnetic Disk 171"/>
          <p:cNvSpPr/>
          <p:nvPr/>
        </p:nvSpPr>
        <p:spPr>
          <a:xfrm>
            <a:off x="7848600" y="2667000"/>
            <a:ext cx="1066800" cy="762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Voyager &amp; Banner</a:t>
            </a:r>
            <a:endParaRPr lang="en-US" sz="1600" dirty="0"/>
          </a:p>
        </p:txBody>
      </p:sp>
      <p:sp>
        <p:nvSpPr>
          <p:cNvPr id="183" name="Octagon 182"/>
          <p:cNvSpPr/>
          <p:nvPr/>
        </p:nvSpPr>
        <p:spPr>
          <a:xfrm>
            <a:off x="5029200" y="6324600"/>
            <a:ext cx="609600" cy="533400"/>
          </a:xfrm>
          <a:prstGeom prst="oc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84" name="Flowchart: Alternate Process 18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eBooks “After” Process</a:t>
            </a:r>
            <a:endParaRPr lang="en-US" sz="2000" b="1" dirty="0"/>
          </a:p>
        </p:txBody>
      </p:sp>
      <p:cxnSp>
        <p:nvCxnSpPr>
          <p:cNvPr id="57" name="Straight Arrow Connector 56"/>
          <p:cNvCxnSpPr>
            <a:stCxn id="12" idx="1"/>
            <a:endCxn id="113" idx="1"/>
          </p:cNvCxnSpPr>
          <p:nvPr/>
        </p:nvCxnSpPr>
        <p:spPr>
          <a:xfrm rot="10800000" flipV="1">
            <a:off x="723901" y="1568468"/>
            <a:ext cx="647701" cy="1327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Magnetic Disk 21"/>
          <p:cNvSpPr/>
          <p:nvPr/>
        </p:nvSpPr>
        <p:spPr>
          <a:xfrm>
            <a:off x="228600" y="3962400"/>
            <a:ext cx="990600" cy="609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OCLC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1447800" y="2362200"/>
            <a:ext cx="1066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Notify </a:t>
            </a:r>
            <a:r>
              <a:rPr lang="en-US" sz="1600" dirty="0" err="1" smtClean="0"/>
              <a:t>eResource</a:t>
            </a:r>
            <a:r>
              <a:rPr lang="en-US" sz="1600" dirty="0" smtClean="0"/>
              <a:t> Librarian</a:t>
            </a:r>
            <a:endParaRPr lang="en-US" sz="1600" dirty="0"/>
          </a:p>
        </p:txBody>
      </p:sp>
      <p:cxnSp>
        <p:nvCxnSpPr>
          <p:cNvPr id="51" name="Straight Arrow Connector 50"/>
          <p:cNvCxnSpPr>
            <a:stCxn id="12" idx="3"/>
            <a:endCxn id="40" idx="0"/>
          </p:cNvCxnSpPr>
          <p:nvPr/>
        </p:nvCxnSpPr>
        <p:spPr>
          <a:xfrm rot="5400000">
            <a:off x="1866900" y="2247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3"/>
            <a:endCxn id="35" idx="1"/>
          </p:cNvCxnSpPr>
          <p:nvPr/>
        </p:nvCxnSpPr>
        <p:spPr>
          <a:xfrm flipV="1">
            <a:off x="2514600" y="2400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895600" y="4038600"/>
            <a:ext cx="1295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Notify Co-workers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1524000" y="4800600"/>
            <a:ext cx="1219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Invoice in Voyager</a:t>
            </a:r>
            <a:endParaRPr lang="en-US" sz="1600" dirty="0"/>
          </a:p>
        </p:txBody>
      </p:sp>
      <p:cxnSp>
        <p:nvCxnSpPr>
          <p:cNvPr id="98" name="Elbow Connector 48"/>
          <p:cNvCxnSpPr>
            <a:stCxn id="89" idx="3"/>
            <a:endCxn id="172" idx="2"/>
          </p:cNvCxnSpPr>
          <p:nvPr/>
        </p:nvCxnSpPr>
        <p:spPr>
          <a:xfrm flipV="1">
            <a:off x="2743200" y="3048000"/>
            <a:ext cx="5105400" cy="2019300"/>
          </a:xfrm>
          <a:prstGeom prst="bentConnector3">
            <a:avLst>
              <a:gd name="adj1" fmla="val 33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131"/>
          <p:cNvCxnSpPr>
            <a:stCxn id="88" idx="1"/>
            <a:endCxn id="89" idx="0"/>
          </p:cNvCxnSpPr>
          <p:nvPr/>
        </p:nvCxnSpPr>
        <p:spPr>
          <a:xfrm rot="10800000" flipV="1">
            <a:off x="2133600" y="4305300"/>
            <a:ext cx="762000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648200" y="4572000"/>
            <a:ext cx="1295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Activate SFX Portfolios</a:t>
            </a:r>
            <a:endParaRPr lang="en-US" sz="1600" dirty="0"/>
          </a:p>
        </p:txBody>
      </p:sp>
      <p:sp>
        <p:nvSpPr>
          <p:cNvPr id="134" name="Flowchart: Magnetic Disk 133"/>
          <p:cNvSpPr/>
          <p:nvPr/>
        </p:nvSpPr>
        <p:spPr>
          <a:xfrm>
            <a:off x="7924800" y="5105400"/>
            <a:ext cx="914400" cy="533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SFX</a:t>
            </a:r>
            <a:endParaRPr lang="en-US" dirty="0"/>
          </a:p>
        </p:txBody>
      </p:sp>
      <p:cxnSp>
        <p:nvCxnSpPr>
          <p:cNvPr id="135" name="Shape 134"/>
          <p:cNvCxnSpPr>
            <a:stCxn id="88" idx="3"/>
            <a:endCxn id="133" idx="0"/>
          </p:cNvCxnSpPr>
          <p:nvPr/>
        </p:nvCxnSpPr>
        <p:spPr>
          <a:xfrm>
            <a:off x="4191000" y="4305300"/>
            <a:ext cx="1104900" cy="266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4495800" y="5410200"/>
            <a:ext cx="1600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Update non/</a:t>
            </a:r>
            <a:r>
              <a:rPr lang="en-US" sz="1600" dirty="0" err="1" smtClean="0"/>
              <a:t>NetLibrary</a:t>
            </a:r>
            <a:r>
              <a:rPr lang="en-US" sz="1600" dirty="0" smtClean="0"/>
              <a:t> holdings in OCLC</a:t>
            </a:r>
            <a:endParaRPr lang="en-US" sz="1600" dirty="0"/>
          </a:p>
        </p:txBody>
      </p:sp>
      <p:cxnSp>
        <p:nvCxnSpPr>
          <p:cNvPr id="139" name="Straight Arrow Connector 138"/>
          <p:cNvCxnSpPr>
            <a:stCxn id="133" idx="2"/>
            <a:endCxn id="138" idx="0"/>
          </p:cNvCxnSpPr>
          <p:nvPr/>
        </p:nvCxnSpPr>
        <p:spPr>
          <a:xfrm rot="5400000">
            <a:off x="5181600" y="5295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Action Button: Help 141">
            <a:hlinkClick r:id="" action="ppaction://noaction" highlightClick="1"/>
          </p:cNvPr>
          <p:cNvSpPr/>
          <p:nvPr/>
        </p:nvSpPr>
        <p:spPr>
          <a:xfrm>
            <a:off x="6400800" y="1066800"/>
            <a:ext cx="457200" cy="457200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Elbow Connector 48"/>
          <p:cNvCxnSpPr>
            <a:stCxn id="138" idx="1"/>
            <a:endCxn id="22" idx="3"/>
          </p:cNvCxnSpPr>
          <p:nvPr/>
        </p:nvCxnSpPr>
        <p:spPr>
          <a:xfrm rot="10800000">
            <a:off x="723900" y="4572000"/>
            <a:ext cx="3771900" cy="1219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6" name="Flowchart: Magnetic Disk 155"/>
          <p:cNvSpPr/>
          <p:nvPr/>
        </p:nvSpPr>
        <p:spPr>
          <a:xfrm>
            <a:off x="4648200" y="4114800"/>
            <a:ext cx="533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</a:t>
            </a:r>
            <a:endParaRPr lang="en-US" sz="1200" dirty="0"/>
          </a:p>
        </p:txBody>
      </p:sp>
      <p:sp>
        <p:nvSpPr>
          <p:cNvPr id="44" name="Flowchart: Magnetic Disk 43"/>
          <p:cNvSpPr/>
          <p:nvPr/>
        </p:nvSpPr>
        <p:spPr>
          <a:xfrm>
            <a:off x="1905000" y="4191000"/>
            <a:ext cx="533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</a:t>
            </a:r>
            <a:endParaRPr lang="en-US" sz="1200" dirty="0"/>
          </a:p>
        </p:txBody>
      </p:sp>
      <p:cxnSp>
        <p:nvCxnSpPr>
          <p:cNvPr id="177" name="Straight Arrow Connector 176"/>
          <p:cNvCxnSpPr>
            <a:stCxn id="35" idx="2"/>
            <a:endCxn id="22" idx="1"/>
          </p:cNvCxnSpPr>
          <p:nvPr/>
        </p:nvCxnSpPr>
        <p:spPr>
          <a:xfrm rot="5400000">
            <a:off x="1562100" y="1981200"/>
            <a:ext cx="11430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9" name="Flowchart: Magnetic Disk 178"/>
          <p:cNvSpPr/>
          <p:nvPr/>
        </p:nvSpPr>
        <p:spPr>
          <a:xfrm>
            <a:off x="2438400" y="2362200"/>
            <a:ext cx="533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</a:t>
            </a:r>
            <a:endParaRPr lang="en-US" sz="1200" dirty="0"/>
          </a:p>
        </p:txBody>
      </p:sp>
      <p:cxnSp>
        <p:nvCxnSpPr>
          <p:cNvPr id="201" name="Straight Arrow Connector 200"/>
          <p:cNvCxnSpPr>
            <a:endCxn id="113" idx="4"/>
          </p:cNvCxnSpPr>
          <p:nvPr/>
        </p:nvCxnSpPr>
        <p:spPr>
          <a:xfrm rot="10800000">
            <a:off x="1219200" y="3276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2895600" y="3200400"/>
            <a:ext cx="1295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Log Import file information</a:t>
            </a:r>
            <a:endParaRPr lang="en-US" sz="1600" dirty="0"/>
          </a:p>
        </p:txBody>
      </p:sp>
      <p:sp>
        <p:nvSpPr>
          <p:cNvPr id="227" name="Flowchart: Magnetic Disk 226"/>
          <p:cNvSpPr/>
          <p:nvPr/>
        </p:nvSpPr>
        <p:spPr>
          <a:xfrm>
            <a:off x="7924800" y="3810000"/>
            <a:ext cx="990600" cy="685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 Drive</a:t>
            </a:r>
            <a:endParaRPr lang="en-US" sz="1600" dirty="0"/>
          </a:p>
        </p:txBody>
      </p:sp>
      <p:cxnSp>
        <p:nvCxnSpPr>
          <p:cNvPr id="228" name="Straight Arrow Connector 227"/>
          <p:cNvCxnSpPr>
            <a:stCxn id="35" idx="2"/>
            <a:endCxn id="226" idx="0"/>
          </p:cNvCxnSpPr>
          <p:nvPr/>
        </p:nvCxnSpPr>
        <p:spPr>
          <a:xfrm rot="5400000">
            <a:off x="3352800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26" idx="2"/>
            <a:endCxn id="88" idx="0"/>
          </p:cNvCxnSpPr>
          <p:nvPr/>
        </p:nvCxnSpPr>
        <p:spPr>
          <a:xfrm rot="5400000">
            <a:off x="3390900" y="3886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226" idx="3"/>
            <a:endCxn id="227" idx="2"/>
          </p:cNvCxnSpPr>
          <p:nvPr/>
        </p:nvCxnSpPr>
        <p:spPr>
          <a:xfrm>
            <a:off x="4191000" y="3467100"/>
            <a:ext cx="37338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7" name="Shape 246"/>
          <p:cNvCxnSpPr>
            <a:stCxn id="133" idx="3"/>
            <a:endCxn id="134" idx="1"/>
          </p:cNvCxnSpPr>
          <p:nvPr/>
        </p:nvCxnSpPr>
        <p:spPr>
          <a:xfrm>
            <a:off x="5943600" y="4876800"/>
            <a:ext cx="2438400" cy="228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Flowchart: Magnetic Disk 44"/>
          <p:cNvSpPr/>
          <p:nvPr/>
        </p:nvSpPr>
        <p:spPr>
          <a:xfrm>
            <a:off x="4038600" y="1981200"/>
            <a:ext cx="914400" cy="3048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MarcEDIT</a:t>
            </a:r>
            <a:endParaRPr lang="en-US" sz="1200" dirty="0"/>
          </a:p>
        </p:txBody>
      </p:sp>
      <p:cxnSp>
        <p:nvCxnSpPr>
          <p:cNvPr id="53" name="Shape 52"/>
          <p:cNvCxnSpPr>
            <a:stCxn id="35" idx="3"/>
            <a:endCxn id="172" idx="1"/>
          </p:cNvCxnSpPr>
          <p:nvPr/>
        </p:nvCxnSpPr>
        <p:spPr>
          <a:xfrm>
            <a:off x="4191000" y="2400300"/>
            <a:ext cx="4191000" cy="266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ook Antiqua" pitchFamily="18" charset="0"/>
              </a:rPr>
              <a:t>Sharepoint</a:t>
            </a:r>
            <a:r>
              <a:rPr lang="en-US" dirty="0" smtClean="0">
                <a:latin typeface="Book Antiqua" pitchFamily="18" charset="0"/>
              </a:rPr>
              <a:t> Manual</a:t>
            </a: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38200"/>
            <a:ext cx="3905250" cy="57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ook Antiqua" pitchFamily="18" charset="0"/>
              </a:rPr>
              <a:t>Sharepoint</a:t>
            </a:r>
            <a:r>
              <a:rPr lang="en-US" dirty="0" smtClean="0">
                <a:latin typeface="Book Antiqua" pitchFamily="18" charset="0"/>
              </a:rPr>
              <a:t> Manual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219" y="990600"/>
            <a:ext cx="61237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latin typeface="Book Antiqua" pitchFamily="18" charset="0"/>
              </a:rPr>
              <a:t>N Drive</a:t>
            </a: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72" y="1505480"/>
            <a:ext cx="8510428" cy="316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latin typeface="Book Antiqua" pitchFamily="18" charset="0"/>
              </a:rPr>
              <a:t>N Drive Import Log</a:t>
            </a: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9" y="1371600"/>
            <a:ext cx="88920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Book Antiqua" pitchFamily="18" charset="0"/>
              </a:rPr>
              <a:t>N Drive Record File Folder</a:t>
            </a:r>
          </a:p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0565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eBook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Euphemia" pitchFamily="34" charset="0"/>
            </a:endParaRP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Data Source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3810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eResource</a:t>
            </a:r>
            <a:r>
              <a:rPr lang="en-US" sz="1500" dirty="0" smtClean="0">
                <a:solidFill>
                  <a:schemeClr val="tx1"/>
                </a:solidFill>
              </a:rPr>
              <a:t> Collection Librarian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810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eResource</a:t>
            </a:r>
            <a:r>
              <a:rPr lang="en-US" sz="1500" dirty="0" smtClean="0">
                <a:solidFill>
                  <a:schemeClr val="tx1"/>
                </a:solidFill>
              </a:rPr>
              <a:t> Access Librarian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10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chemeClr val="tx1"/>
                </a:solidFill>
              </a:rPr>
              <a:t>eResource</a:t>
            </a:r>
            <a:r>
              <a:rPr lang="en-US" sz="1500" dirty="0" smtClean="0">
                <a:solidFill>
                  <a:schemeClr val="tx1"/>
                </a:solidFill>
              </a:rPr>
              <a:t> Support Staff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810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Liaisons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810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Tools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1828800" y="1143000"/>
            <a:ext cx="1295400" cy="762000"/>
          </a:xfrm>
          <a:prstGeom prst="pentagon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Renewal cycle begins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057400"/>
            <a:ext cx="12192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Compile print usage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5105400"/>
            <a:ext cx="1447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Make notes in Acquisitions module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1219200" cy="9144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Activate / deactivate online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7543800" y="1828800"/>
            <a:ext cx="1371600" cy="762000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Serial Change spreadsheet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7696200" y="3581400"/>
            <a:ext cx="1219200" cy="457200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Voyager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7696200" y="4572000"/>
            <a:ext cx="1219200" cy="457200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SFX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304800" y="1981200"/>
            <a:ext cx="1143000" cy="6096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Voyager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228600" y="2819400"/>
            <a:ext cx="1295400" cy="6858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Scholarly Stats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15000" y="2895600"/>
            <a:ext cx="1752600" cy="838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eResource</a:t>
            </a:r>
            <a:r>
              <a:rPr lang="en-US" sz="1400" dirty="0" smtClean="0">
                <a:solidFill>
                  <a:schemeClr val="tx1"/>
                </a:solidFill>
              </a:rPr>
              <a:t> Librarians meet with Liaisons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5638800" y="3733800"/>
            <a:ext cx="1905000" cy="1143000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Renew, cancel, or change form</a:t>
            </a:r>
            <a:r>
              <a:rPr lang="en-US" sz="1400" dirty="0" smtClean="0">
                <a:solidFill>
                  <a:schemeClr val="tx1"/>
                </a:solidFill>
                <a:latin typeface="Euphemia" pitchFamily="34" charset="0"/>
              </a:rPr>
              <a:t>at</a:t>
            </a:r>
            <a:endParaRPr lang="en-US" sz="1400" dirty="0">
              <a:solidFill>
                <a:schemeClr val="tx1"/>
              </a:solidFill>
              <a:latin typeface="Euphemi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Renewals Process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133600"/>
            <a:ext cx="1295400" cy="6858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Gather online usage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10" idx="1"/>
            <a:endCxn id="19" idx="4"/>
          </p:cNvCxnSpPr>
          <p:nvPr/>
        </p:nvCxnSpPr>
        <p:spPr>
          <a:xfrm rot="10800000" flipV="1">
            <a:off x="1524000" y="2476500"/>
            <a:ext cx="914400" cy="6858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438400" y="3048000"/>
            <a:ext cx="1371600" cy="9144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Make notes (access issues, alternate availability, etc.)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Elbow Connector 64"/>
          <p:cNvCxnSpPr>
            <a:endCxn id="18" idx="4"/>
          </p:cNvCxnSpPr>
          <p:nvPr/>
        </p:nvCxnSpPr>
        <p:spPr>
          <a:xfrm rot="10800000" flipV="1">
            <a:off x="1447800" y="2057400"/>
            <a:ext cx="3352800" cy="228600"/>
          </a:xfrm>
          <a:prstGeom prst="bentConnector3">
            <a:avLst>
              <a:gd name="adj1" fmla="val 79902"/>
            </a:avLst>
          </a:prstGeom>
          <a:ln w="190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9" idx="5"/>
            <a:endCxn id="11" idx="0"/>
          </p:cNvCxnSpPr>
          <p:nvPr/>
        </p:nvCxnSpPr>
        <p:spPr>
          <a:xfrm>
            <a:off x="3124199" y="1434057"/>
            <a:ext cx="2286001" cy="6233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0" idx="2"/>
            <a:endCxn id="53" idx="0"/>
          </p:cNvCxnSpPr>
          <p:nvPr/>
        </p:nvCxnSpPr>
        <p:spPr>
          <a:xfrm rot="16200000" flipH="1">
            <a:off x="2990850" y="291465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3" idx="3"/>
            <a:endCxn id="20" idx="2"/>
          </p:cNvCxnSpPr>
          <p:nvPr/>
        </p:nvCxnSpPr>
        <p:spPr>
          <a:xfrm flipV="1">
            <a:off x="3810000" y="3314700"/>
            <a:ext cx="1905000" cy="1905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1" idx="1"/>
            <a:endCxn id="12" idx="3"/>
          </p:cNvCxnSpPr>
          <p:nvPr/>
        </p:nvCxnSpPr>
        <p:spPr>
          <a:xfrm rot="10800000" flipV="1">
            <a:off x="3048000" y="4305300"/>
            <a:ext cx="2590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an 146"/>
          <p:cNvSpPr/>
          <p:nvPr/>
        </p:nvSpPr>
        <p:spPr>
          <a:xfrm>
            <a:off x="228600" y="3733800"/>
            <a:ext cx="1295400" cy="6858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Vendor websites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4" name="Can 153"/>
          <p:cNvSpPr/>
          <p:nvPr/>
        </p:nvSpPr>
        <p:spPr>
          <a:xfrm>
            <a:off x="228600" y="4648200"/>
            <a:ext cx="1295400" cy="609600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Ebsconet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1" name="Straight Arrow Connector 160"/>
          <p:cNvCxnSpPr>
            <a:stCxn id="10" idx="1"/>
            <a:endCxn id="147" idx="4"/>
          </p:cNvCxnSpPr>
          <p:nvPr/>
        </p:nvCxnSpPr>
        <p:spPr>
          <a:xfrm rot="10800000" flipV="1">
            <a:off x="1524000" y="2476500"/>
            <a:ext cx="914400" cy="16002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53" idx="1"/>
            <a:endCxn id="147" idx="4"/>
          </p:cNvCxnSpPr>
          <p:nvPr/>
        </p:nvCxnSpPr>
        <p:spPr>
          <a:xfrm rot="10800000" flipV="1">
            <a:off x="1524000" y="3505200"/>
            <a:ext cx="914400" cy="5715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53" idx="1"/>
            <a:endCxn id="154" idx="4"/>
          </p:cNvCxnSpPr>
          <p:nvPr/>
        </p:nvCxnSpPr>
        <p:spPr>
          <a:xfrm rot="10800000" flipV="1">
            <a:off x="1524000" y="3505200"/>
            <a:ext cx="914400" cy="14478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4191000"/>
            <a:ext cx="11430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Submit changes to </a:t>
            </a:r>
            <a:r>
              <a:rPr lang="en-US" sz="1600" dirty="0" err="1" smtClean="0">
                <a:solidFill>
                  <a:schemeClr val="tx1"/>
                </a:solidFill>
              </a:rPr>
              <a:t>Ebsco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9" name="Straight Arrow Connector 188"/>
          <p:cNvCxnSpPr>
            <a:stCxn id="12" idx="2"/>
            <a:endCxn id="14" idx="0"/>
          </p:cNvCxnSpPr>
          <p:nvPr/>
        </p:nvCxnSpPr>
        <p:spPr>
          <a:xfrm rot="16200000" flipH="1">
            <a:off x="3105150" y="4248150"/>
            <a:ext cx="304800" cy="15621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2" idx="2"/>
            <a:endCxn id="13" idx="0"/>
          </p:cNvCxnSpPr>
          <p:nvPr/>
        </p:nvCxnSpPr>
        <p:spPr>
          <a:xfrm rot="16200000" flipH="1">
            <a:off x="3924300" y="3429000"/>
            <a:ext cx="228600" cy="31242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14" idx="2"/>
            <a:endCxn id="17" idx="2"/>
          </p:cNvCxnSpPr>
          <p:nvPr/>
        </p:nvCxnSpPr>
        <p:spPr>
          <a:xfrm rot="5400000" flipH="1" flipV="1">
            <a:off x="5219700" y="3619500"/>
            <a:ext cx="1295400" cy="3657600"/>
          </a:xfrm>
          <a:prstGeom prst="bentConnector4">
            <a:avLst>
              <a:gd name="adj1" fmla="val -17647"/>
              <a:gd name="adj2" fmla="val 88152"/>
            </a:avLst>
          </a:prstGeom>
          <a:ln w="1905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stCxn id="13" idx="3"/>
            <a:endCxn id="16" idx="4"/>
          </p:cNvCxnSpPr>
          <p:nvPr/>
        </p:nvCxnSpPr>
        <p:spPr>
          <a:xfrm flipV="1">
            <a:off x="6324600" y="3810000"/>
            <a:ext cx="2590800" cy="1714500"/>
          </a:xfrm>
          <a:prstGeom prst="bentConnector3">
            <a:avLst>
              <a:gd name="adj1" fmla="val 105422"/>
            </a:avLst>
          </a:prstGeom>
          <a:ln w="190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Flowchart: Connector 205"/>
          <p:cNvSpPr/>
          <p:nvPr/>
        </p:nvSpPr>
        <p:spPr>
          <a:xfrm>
            <a:off x="4724400" y="6019800"/>
            <a:ext cx="1905000" cy="685800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Begin closeout process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0" name="Straight Arrow Connector 209"/>
          <p:cNvCxnSpPr>
            <a:endCxn id="15" idx="2"/>
          </p:cNvCxnSpPr>
          <p:nvPr/>
        </p:nvCxnSpPr>
        <p:spPr>
          <a:xfrm>
            <a:off x="6019800" y="2209800"/>
            <a:ext cx="1524000" cy="158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10" idx="3"/>
            <a:endCxn id="15" idx="3"/>
          </p:cNvCxnSpPr>
          <p:nvPr/>
        </p:nvCxnSpPr>
        <p:spPr>
          <a:xfrm>
            <a:off x="3733800" y="2476500"/>
            <a:ext cx="4495800" cy="114300"/>
          </a:xfrm>
          <a:prstGeom prst="bentConnector4">
            <a:avLst>
              <a:gd name="adj1" fmla="val 21054"/>
              <a:gd name="adj2" fmla="val 300000"/>
            </a:avLst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3810000" y="2362200"/>
            <a:ext cx="3733800" cy="9906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1" idx="3"/>
          </p:cNvCxnSpPr>
          <p:nvPr/>
        </p:nvCxnSpPr>
        <p:spPr>
          <a:xfrm flipV="1">
            <a:off x="7543800" y="2590800"/>
            <a:ext cx="228600" cy="17145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1" idx="1"/>
          </p:cNvCxnSpPr>
          <p:nvPr/>
        </p:nvCxnSpPr>
        <p:spPr>
          <a:xfrm rot="10800000">
            <a:off x="3733800" y="2286000"/>
            <a:ext cx="1066800" cy="1143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Book Antiqua" pitchFamily="18" charset="0"/>
              </a:rPr>
              <a:t/>
            </a:r>
            <a:br>
              <a:rPr lang="en-US" sz="2000" b="1" dirty="0" smtClean="0">
                <a:latin typeface="Book Antiqua" pitchFamily="18" charset="0"/>
              </a:rPr>
            </a:br>
            <a:r>
              <a:rPr lang="en-US" sz="2000" b="1" dirty="0" smtClean="0">
                <a:latin typeface="Book Antiqua" pitchFamily="18" charset="0"/>
              </a:rPr>
              <a:t/>
            </a:r>
            <a:br>
              <a:rPr lang="en-US" sz="2000" b="1" dirty="0" smtClean="0">
                <a:latin typeface="Book Antiqua" pitchFamily="18" charset="0"/>
              </a:rPr>
            </a:br>
            <a:r>
              <a:rPr lang="en-US" sz="2000" dirty="0" err="1" smtClean="0">
                <a:latin typeface="Book Antiqua" pitchFamily="18" charset="0"/>
              </a:rPr>
              <a:t>Sharepoint</a:t>
            </a:r>
            <a:r>
              <a:rPr lang="en-US" sz="2000" dirty="0" smtClean="0">
                <a:latin typeface="Book Antiqua" pitchFamily="18" charset="0"/>
              </a:rPr>
              <a:t> Serial Change List</a:t>
            </a:r>
            <a:r>
              <a:rPr lang="en-US" sz="2000" b="1" dirty="0" smtClean="0">
                <a:latin typeface="Book Antiqua" pitchFamily="18" charset="0"/>
              </a:rPr>
              <a:t/>
            </a:r>
            <a:br>
              <a:rPr lang="en-US" sz="2000" b="1" dirty="0" smtClean="0">
                <a:latin typeface="Book Antiqua" pitchFamily="18" charset="0"/>
              </a:rPr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  <p:pic>
        <p:nvPicPr>
          <p:cNvPr id="7" name="Content Placeholder 6" descr="serial change screenshot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696526" cy="4038600"/>
          </a:xfrm>
        </p:spPr>
      </p:pic>
      <p:pic>
        <p:nvPicPr>
          <p:cNvPr id="8" name="Picture 7" descr="serial change screenshot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295400"/>
            <a:ext cx="8763000" cy="417195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eJournal</a:t>
            </a:r>
            <a:r>
              <a:rPr lang="en-US" sz="2000" b="1" dirty="0" smtClean="0"/>
              <a:t>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>
                <a:latin typeface="Book Antiqua" pitchFamily="18" charset="0"/>
              </a:rPr>
              <a:t>Sharepoint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Title Change List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6" name="Content Placeholder 5" descr="serial workflow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8592656" cy="2748756"/>
          </a:xfrm>
        </p:spPr>
      </p:pic>
      <p:pic>
        <p:nvPicPr>
          <p:cNvPr id="7" name="Picture 6" descr="serial workflow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8610600" cy="273721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eJournal</a:t>
            </a:r>
            <a:r>
              <a:rPr lang="en-US" sz="2000" b="1" dirty="0" smtClean="0"/>
              <a:t>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028950" cy="3352800"/>
          </a:xfrm>
          <a:prstGeom prst="rect">
            <a:avLst/>
          </a:prstGeom>
          <a:noFill/>
          <a:ln w="9525">
            <a:solidFill>
              <a:schemeClr val="accent5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 descr="too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676400"/>
            <a:ext cx="3352800" cy="3352800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53000" y="5029200"/>
            <a:ext cx="327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http://www.flickr.com/photos/geishaboy500/100043823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 Antiqua" pitchFamily="18" charset="0"/>
                <a:cs typeface="Arabic Typesetting" pitchFamily="66" charset="-78"/>
              </a:rPr>
              <a:t>Workflow</a:t>
            </a:r>
            <a:r>
              <a:rPr lang="en-US" dirty="0" smtClean="0"/>
              <a:t>	                                                  </a:t>
            </a:r>
            <a:r>
              <a:rPr lang="en-US" dirty="0" smtClean="0">
                <a:latin typeface="Book Antiqua" pitchFamily="18" charset="0"/>
              </a:rPr>
              <a:t>Tools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1"/>
            <a:ext cx="8164603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Next Step:  How to *Manage* workflows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47700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credit: http://www.flickr.com/photos/38033723@N00/3285689600/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chart.jpg"/>
          <p:cNvPicPr>
            <a:picLocks noChangeAspect="1"/>
          </p:cNvPicPr>
          <p:nvPr/>
        </p:nvPicPr>
        <p:blipFill>
          <a:blip r:embed="rId2" cstate="print">
            <a:lum bright="90000"/>
          </a:blip>
          <a:stretch>
            <a:fillRect/>
          </a:stretch>
        </p:blipFill>
        <p:spPr>
          <a:xfrm>
            <a:off x="-61784" y="0"/>
            <a:ext cx="9205784" cy="681228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143000"/>
            <a:ext cx="5029200" cy="41148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17365D"/>
              </a:solidFill>
              <a:ea typeface="Calibri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17365D"/>
                </a:solidFill>
                <a:latin typeface="Book Antiqua" pitchFamily="18" charset="0"/>
                <a:ea typeface="Calibri"/>
              </a:rPr>
              <a:t>Thank You!</a:t>
            </a:r>
          </a:p>
          <a:p>
            <a:pPr algn="l">
              <a:spcBef>
                <a:spcPts val="0"/>
              </a:spcBef>
            </a:pPr>
            <a:endParaRPr lang="en-US" sz="1800" b="1" dirty="0" smtClean="0">
              <a:solidFill>
                <a:srgbClr val="17365D"/>
              </a:solidFill>
              <a:ea typeface="Calibri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rgbClr val="17365D"/>
              </a:solidFill>
              <a:ea typeface="Calibri"/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rgbClr val="17365D"/>
                </a:solidFill>
                <a:ea typeface="Calibri"/>
              </a:rPr>
              <a:t>Laura Edwards</a:t>
            </a:r>
            <a:endParaRPr lang="en-US" sz="2000" dirty="0" smtClean="0">
              <a:latin typeface="Times New Roman"/>
              <a:ea typeface="Calibri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17365D"/>
                </a:solidFill>
                <a:ea typeface="Calibri"/>
              </a:rPr>
              <a:t>Electronic Resources Access Librarian</a:t>
            </a:r>
            <a:endParaRPr lang="en-US" sz="2000" dirty="0" smtClean="0">
              <a:latin typeface="Times New Roman"/>
              <a:ea typeface="Calibri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17365D"/>
                </a:solidFill>
                <a:ea typeface="Calibri"/>
              </a:rPr>
              <a:t>Eastern Kentucky University Libraries</a:t>
            </a:r>
            <a:endParaRPr lang="en-US" sz="2000" dirty="0" smtClean="0">
              <a:latin typeface="Times New Roman"/>
              <a:ea typeface="Calibri"/>
            </a:endParaRPr>
          </a:p>
          <a:p>
            <a:pPr algn="l">
              <a:spcBef>
                <a:spcPts val="0"/>
              </a:spcBef>
            </a:pPr>
            <a:r>
              <a:rPr lang="en-US" sz="2000" u="sng" dirty="0" smtClean="0">
                <a:solidFill>
                  <a:srgbClr val="17365D"/>
                </a:solidFill>
                <a:ea typeface="Calibri"/>
                <a:hlinkClick r:id="rId3"/>
              </a:rPr>
              <a:t>laura.edwards@eku.edu</a:t>
            </a:r>
            <a:endParaRPr lang="en-US" sz="2000" u="sng" dirty="0" smtClean="0">
              <a:solidFill>
                <a:srgbClr val="17365D"/>
              </a:solidFill>
              <a:ea typeface="Calibri"/>
            </a:endParaRPr>
          </a:p>
          <a:p>
            <a:pPr algn="l">
              <a:spcBef>
                <a:spcPts val="0"/>
              </a:spcBef>
            </a:pPr>
            <a:endParaRPr lang="en-US" sz="2000" dirty="0" smtClean="0">
              <a:latin typeface="Times New Roman"/>
              <a:ea typeface="Calibri"/>
            </a:endParaRP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rgbClr val="17365D"/>
              </a:solidFill>
              <a:ea typeface="Calibri"/>
            </a:endParaRPr>
          </a:p>
          <a:p>
            <a:pPr algn="r">
              <a:spcBef>
                <a:spcPts val="0"/>
              </a:spcBef>
            </a:pPr>
            <a:r>
              <a:rPr lang="en-US" sz="2000" b="1" dirty="0" smtClean="0">
                <a:solidFill>
                  <a:srgbClr val="17365D"/>
                </a:solidFill>
                <a:ea typeface="Calibri"/>
              </a:rPr>
              <a:t>Kelly Smith</a:t>
            </a:r>
            <a:endParaRPr lang="en-US" sz="2000" dirty="0" smtClean="0">
              <a:latin typeface="Times New Roman"/>
              <a:ea typeface="Calibri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17365D"/>
                </a:solidFill>
                <a:ea typeface="Calibri"/>
              </a:rPr>
              <a:t>Electronic Resources Collection Librarian</a:t>
            </a:r>
            <a:endParaRPr lang="en-US" sz="2000" dirty="0" smtClean="0">
              <a:latin typeface="Times New Roman"/>
              <a:ea typeface="Calibri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17365D"/>
                </a:solidFill>
                <a:ea typeface="Calibri"/>
              </a:rPr>
              <a:t>Eastern Kentucky University Libraries</a:t>
            </a:r>
            <a:endParaRPr lang="en-US" sz="2000" dirty="0" smtClean="0">
              <a:latin typeface="Times New Roman"/>
              <a:ea typeface="Calibri"/>
            </a:endParaRPr>
          </a:p>
          <a:p>
            <a:pPr algn="r">
              <a:spcBef>
                <a:spcPts val="0"/>
              </a:spcBef>
            </a:pPr>
            <a:r>
              <a:rPr lang="en-US" sz="2000" u="sng" dirty="0" smtClean="0">
                <a:solidFill>
                  <a:srgbClr val="17365D"/>
                </a:solidFill>
                <a:ea typeface="Calibri"/>
                <a:hlinkClick r:id="rId4"/>
              </a:rPr>
              <a:t>kelly.smith2@eku.edu</a:t>
            </a:r>
            <a:endParaRPr lang="en-US" sz="2000" dirty="0" smtClean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Process Mapping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990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Vendor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"/>
            <a:ext cx="1295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Acquisitions Staff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81000"/>
            <a:ext cx="1371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Euphemia" pitchFamily="34" charset="0"/>
              </a:rPr>
              <a:t>eResource</a:t>
            </a:r>
            <a:r>
              <a:rPr lang="en-US" sz="1600" dirty="0" smtClean="0">
                <a:latin typeface="Euphemia" pitchFamily="34" charset="0"/>
              </a:rPr>
              <a:t> Librarian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81000"/>
            <a:ext cx="14478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Administrative Coordinator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81000"/>
            <a:ext cx="1295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Collection Dev. </a:t>
            </a:r>
            <a:r>
              <a:rPr lang="en-US" sz="1500" dirty="0" err="1" smtClean="0">
                <a:latin typeface="Euphemia" pitchFamily="34" charset="0"/>
              </a:rPr>
              <a:t>Cte</a:t>
            </a:r>
            <a:r>
              <a:rPr lang="en-US" sz="1500" dirty="0" smtClean="0">
                <a:latin typeface="Euphemia" pitchFamily="34" charset="0"/>
              </a:rPr>
              <a:t>.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381000"/>
            <a:ext cx="1295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Tools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152400" y="1219200"/>
            <a:ext cx="1219200" cy="838200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Renewal Notice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1219200"/>
            <a:ext cx="1066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Log Renewal</a:t>
            </a:r>
            <a:endParaRPr lang="en-US" sz="1600" dirty="0"/>
          </a:p>
        </p:txBody>
      </p:sp>
      <p:sp>
        <p:nvSpPr>
          <p:cNvPr id="16" name="Flowchart: Decision 15"/>
          <p:cNvSpPr/>
          <p:nvPr/>
        </p:nvSpPr>
        <p:spPr>
          <a:xfrm>
            <a:off x="5867400" y="2971800"/>
            <a:ext cx="1371600" cy="762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Renew?</a:t>
            </a:r>
            <a:endParaRPr lang="en-US" sz="1600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7696200" y="1143000"/>
            <a:ext cx="1143000" cy="762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Paper Folder/File Cabinet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2" idx="5"/>
            <a:endCxn id="13" idx="1"/>
          </p:cNvCxnSpPr>
          <p:nvPr/>
        </p:nvCxnSpPr>
        <p:spPr>
          <a:xfrm flipV="1">
            <a:off x="1371599" y="1524000"/>
            <a:ext cx="3276601" cy="15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7" idx="2"/>
          </p:cNvCxnSpPr>
          <p:nvPr/>
        </p:nvCxnSpPr>
        <p:spPr>
          <a:xfrm>
            <a:off x="5715000" y="15240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71800" y="25146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Get Usage Stats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572000" y="2362200"/>
            <a:ext cx="1219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Investigate Pricing</a:t>
            </a:r>
            <a:endParaRPr lang="en-US" sz="1600" dirty="0"/>
          </a:p>
        </p:txBody>
      </p:sp>
      <p:cxnSp>
        <p:nvCxnSpPr>
          <p:cNvPr id="56" name="Curved Connector 55"/>
          <p:cNvCxnSpPr>
            <a:stCxn id="13" idx="2"/>
            <a:endCxn id="35" idx="0"/>
          </p:cNvCxnSpPr>
          <p:nvPr/>
        </p:nvCxnSpPr>
        <p:spPr>
          <a:xfrm rot="5400000">
            <a:off x="4038600" y="1371600"/>
            <a:ext cx="685800" cy="1600200"/>
          </a:xfrm>
          <a:prstGeom prst="curvedConnector3">
            <a:avLst>
              <a:gd name="adj1" fmla="val 50000"/>
            </a:avLst>
          </a:prstGeom>
          <a:ln w="158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3" idx="2"/>
            <a:endCxn id="52" idx="0"/>
          </p:cNvCxnSpPr>
          <p:nvPr/>
        </p:nvCxnSpPr>
        <p:spPr>
          <a:xfrm rot="5400000">
            <a:off x="4914900" y="2095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52" idx="2"/>
            <a:endCxn id="16" idx="1"/>
          </p:cNvCxnSpPr>
          <p:nvPr/>
        </p:nvCxnSpPr>
        <p:spPr>
          <a:xfrm rot="16200000" flipH="1">
            <a:off x="5295900" y="2781300"/>
            <a:ext cx="457200" cy="685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6"/>
          <p:cNvCxnSpPr>
            <a:stCxn id="16" idx="2"/>
            <a:endCxn id="89" idx="3"/>
          </p:cNvCxnSpPr>
          <p:nvPr/>
        </p:nvCxnSpPr>
        <p:spPr>
          <a:xfrm rot="5400000">
            <a:off x="5962650" y="3409950"/>
            <a:ext cx="2667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5943600" y="4038600"/>
            <a:ext cx="762000" cy="152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Yes/no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5943600" y="4419600"/>
            <a:ext cx="1219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400" dirty="0" smtClean="0"/>
              <a:t>Get input from Liaison/ </a:t>
            </a:r>
            <a:r>
              <a:rPr lang="en-US" sz="1400" dirty="0" err="1" smtClean="0"/>
              <a:t>Fac</a:t>
            </a:r>
            <a:endParaRPr lang="en-US" sz="1400" dirty="0"/>
          </a:p>
        </p:txBody>
      </p:sp>
      <p:cxnSp>
        <p:nvCxnSpPr>
          <p:cNvPr id="101" name="Elbow Connector 100"/>
          <p:cNvCxnSpPr>
            <a:stCxn id="16" idx="3"/>
            <a:endCxn id="99" idx="3"/>
          </p:cNvCxnSpPr>
          <p:nvPr/>
        </p:nvCxnSpPr>
        <p:spPr>
          <a:xfrm flipH="1">
            <a:off x="7162800" y="3352800"/>
            <a:ext cx="76200" cy="1333500"/>
          </a:xfrm>
          <a:prstGeom prst="bentConnector3">
            <a:avLst>
              <a:gd name="adj1" fmla="val -3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Terminator 101"/>
          <p:cNvSpPr/>
          <p:nvPr/>
        </p:nvSpPr>
        <p:spPr>
          <a:xfrm>
            <a:off x="7086600" y="3962400"/>
            <a:ext cx="762000" cy="152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Maybe</a:t>
            </a:r>
            <a:endParaRPr lang="en-US" sz="1200" dirty="0"/>
          </a:p>
        </p:txBody>
      </p:sp>
      <p:cxnSp>
        <p:nvCxnSpPr>
          <p:cNvPr id="104" name="Elbow Connector 103"/>
          <p:cNvCxnSpPr>
            <a:stCxn id="99" idx="1"/>
            <a:endCxn id="16" idx="1"/>
          </p:cNvCxnSpPr>
          <p:nvPr/>
        </p:nvCxnSpPr>
        <p:spPr>
          <a:xfrm rot="10800000">
            <a:off x="5867400" y="3352800"/>
            <a:ext cx="76200" cy="1333500"/>
          </a:xfrm>
          <a:prstGeom prst="bentConnector3">
            <a:avLst>
              <a:gd name="adj1" fmla="val 1669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9" idx="1"/>
            <a:endCxn id="107" idx="3"/>
          </p:cNvCxnSpPr>
          <p:nvPr/>
        </p:nvCxnSpPr>
        <p:spPr>
          <a:xfrm rot="10800000">
            <a:off x="1447800" y="4000500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52400" y="3733800"/>
            <a:ext cx="1295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Send Invoice &amp; License</a:t>
            </a:r>
            <a:endParaRPr lang="en-US" sz="1600" dirty="0"/>
          </a:p>
        </p:txBody>
      </p:sp>
      <p:sp>
        <p:nvSpPr>
          <p:cNvPr id="113" name="Flowchart: Magnetic Disk 112"/>
          <p:cNvSpPr/>
          <p:nvPr/>
        </p:nvSpPr>
        <p:spPr>
          <a:xfrm>
            <a:off x="304800" y="2362200"/>
            <a:ext cx="914400" cy="8382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Vendor Admin Sites</a:t>
            </a:r>
            <a:endParaRPr lang="en-US" sz="1600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1447800" y="4191000"/>
            <a:ext cx="3352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648200" y="4953000"/>
            <a:ext cx="1219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Approve payment</a:t>
            </a:r>
            <a:endParaRPr lang="en-US" sz="1600" dirty="0"/>
          </a:p>
        </p:txBody>
      </p:sp>
      <p:sp>
        <p:nvSpPr>
          <p:cNvPr id="147" name="Flowchart: Magnetic Disk 146"/>
          <p:cNvSpPr/>
          <p:nvPr/>
        </p:nvSpPr>
        <p:spPr>
          <a:xfrm>
            <a:off x="7848600" y="3505200"/>
            <a:ext cx="9144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500" dirty="0" smtClean="0"/>
              <a:t>SharePoint Meeting Minutes</a:t>
            </a:r>
            <a:endParaRPr lang="en-US" sz="1500" dirty="0"/>
          </a:p>
        </p:txBody>
      </p:sp>
      <p:cxnSp>
        <p:nvCxnSpPr>
          <p:cNvPr id="151" name="Shape 150"/>
          <p:cNvCxnSpPr>
            <a:endCxn id="147" idx="1"/>
          </p:cNvCxnSpPr>
          <p:nvPr/>
        </p:nvCxnSpPr>
        <p:spPr>
          <a:xfrm>
            <a:off x="6553200" y="2971800"/>
            <a:ext cx="17526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89" idx="2"/>
            <a:endCxn id="142" idx="0"/>
          </p:cNvCxnSpPr>
          <p:nvPr/>
        </p:nvCxnSpPr>
        <p:spPr>
          <a:xfrm rot="16200000" flipH="1">
            <a:off x="4895850" y="459105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ction Button: Help 157">
            <a:hlinkClick r:id="" action="ppaction://noaction" highlightClick="1"/>
          </p:cNvPr>
          <p:cNvSpPr/>
          <p:nvPr/>
        </p:nvSpPr>
        <p:spPr>
          <a:xfrm>
            <a:off x="7391400" y="4267200"/>
            <a:ext cx="304800" cy="3048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447800" y="4495800"/>
            <a:ext cx="1219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Pay Invoice</a:t>
            </a:r>
            <a:endParaRPr lang="en-US" dirty="0"/>
          </a:p>
        </p:txBody>
      </p:sp>
      <p:cxnSp>
        <p:nvCxnSpPr>
          <p:cNvPr id="166" name="Elbow Connector 165"/>
          <p:cNvCxnSpPr>
            <a:stCxn id="142" idx="1"/>
            <a:endCxn id="160" idx="3"/>
          </p:cNvCxnSpPr>
          <p:nvPr/>
        </p:nvCxnSpPr>
        <p:spPr>
          <a:xfrm rot="10800000">
            <a:off x="2667000" y="4762500"/>
            <a:ext cx="19812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3048000" y="5410200"/>
            <a:ext cx="1295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Verify Continued Access</a:t>
            </a:r>
            <a:endParaRPr lang="en-US" dirty="0"/>
          </a:p>
        </p:txBody>
      </p:sp>
      <p:sp>
        <p:nvSpPr>
          <p:cNvPr id="168" name="Action Button: Help 167">
            <a:hlinkClick r:id="" action="ppaction://noaction" highlightClick="1"/>
          </p:cNvPr>
          <p:cNvSpPr/>
          <p:nvPr/>
        </p:nvSpPr>
        <p:spPr>
          <a:xfrm>
            <a:off x="2895600" y="5334000"/>
            <a:ext cx="304800" cy="3048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Magnetic Disk 171"/>
          <p:cNvSpPr/>
          <p:nvPr/>
        </p:nvSpPr>
        <p:spPr>
          <a:xfrm>
            <a:off x="7772400" y="4648200"/>
            <a:ext cx="10668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Voyager &amp; Banner</a:t>
            </a:r>
            <a:endParaRPr lang="en-US" sz="1600" dirty="0"/>
          </a:p>
        </p:txBody>
      </p:sp>
      <p:sp>
        <p:nvSpPr>
          <p:cNvPr id="183" name="Octagon 182"/>
          <p:cNvSpPr/>
          <p:nvPr/>
        </p:nvSpPr>
        <p:spPr>
          <a:xfrm>
            <a:off x="3429000" y="6324600"/>
            <a:ext cx="609600" cy="533400"/>
          </a:xfrm>
          <a:prstGeom prst="oc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84" name="Flowchart: Alternate Process 18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“Before” Workflow</a:t>
            </a:r>
            <a:endParaRPr lang="en-US" sz="2000" b="1" dirty="0"/>
          </a:p>
        </p:txBody>
      </p:sp>
      <p:cxnSp>
        <p:nvCxnSpPr>
          <p:cNvPr id="189" name="Straight Arrow Connector 188"/>
          <p:cNvCxnSpPr>
            <a:stCxn id="113" idx="4"/>
            <a:endCxn id="35" idx="1"/>
          </p:cNvCxnSpPr>
          <p:nvPr/>
        </p:nvCxnSpPr>
        <p:spPr>
          <a:xfrm>
            <a:off x="1219200" y="27813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0" name="Flowchart: Terminator 189"/>
          <p:cNvSpPr/>
          <p:nvPr/>
        </p:nvSpPr>
        <p:spPr>
          <a:xfrm>
            <a:off x="5257800" y="2057400"/>
            <a:ext cx="1676400" cy="304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Email/phone w/vendor/consortia</a:t>
            </a:r>
            <a:endParaRPr lang="en-US" sz="1200" dirty="0"/>
          </a:p>
        </p:txBody>
      </p:sp>
      <p:cxnSp>
        <p:nvCxnSpPr>
          <p:cNvPr id="49" name="Elbow Connector 48"/>
          <p:cNvCxnSpPr>
            <a:stCxn id="160" idx="2"/>
            <a:endCxn id="172" idx="3"/>
          </p:cNvCxnSpPr>
          <p:nvPr/>
        </p:nvCxnSpPr>
        <p:spPr>
          <a:xfrm rot="16200000" flipH="1">
            <a:off x="4914900" y="2171700"/>
            <a:ext cx="533400" cy="6248400"/>
          </a:xfrm>
          <a:prstGeom prst="bentConnector3">
            <a:avLst>
              <a:gd name="adj1" fmla="val 2285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00600" y="3733800"/>
            <a:ext cx="838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Notify Vendor</a:t>
            </a:r>
            <a:endParaRPr lang="en-US" sz="1600" dirty="0"/>
          </a:p>
        </p:txBody>
      </p:sp>
      <p:sp>
        <p:nvSpPr>
          <p:cNvPr id="42" name="Action Button: Help 41">
            <a:hlinkClick r:id="" action="ppaction://noaction" highlightClick="1"/>
          </p:cNvPr>
          <p:cNvSpPr/>
          <p:nvPr/>
        </p:nvSpPr>
        <p:spPr>
          <a:xfrm>
            <a:off x="4114800" y="2057400"/>
            <a:ext cx="304800" cy="3048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>
            <a:stCxn id="52" idx="3"/>
            <a:endCxn id="17" idx="2"/>
          </p:cNvCxnSpPr>
          <p:nvPr/>
        </p:nvCxnSpPr>
        <p:spPr>
          <a:xfrm flipV="1">
            <a:off x="5791200" y="1524000"/>
            <a:ext cx="1905000" cy="1104900"/>
          </a:xfrm>
          <a:prstGeom prst="bentConnector3">
            <a:avLst>
              <a:gd name="adj1" fmla="val 78465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35" idx="2"/>
            <a:endCxn id="16" idx="1"/>
          </p:cNvCxnSpPr>
          <p:nvPr/>
        </p:nvCxnSpPr>
        <p:spPr>
          <a:xfrm rot="16200000" flipH="1">
            <a:off x="4572000" y="2057400"/>
            <a:ext cx="304800" cy="2286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Action Button: Help 94">
            <a:hlinkClick r:id="" action="ppaction://noaction" highlightClick="1"/>
          </p:cNvPr>
          <p:cNvSpPr/>
          <p:nvPr/>
        </p:nvSpPr>
        <p:spPr>
          <a:xfrm>
            <a:off x="6400800" y="1295400"/>
            <a:ext cx="304800" cy="3048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endCxn id="17" idx="2"/>
          </p:cNvCxnSpPr>
          <p:nvPr/>
        </p:nvCxnSpPr>
        <p:spPr>
          <a:xfrm flipV="1">
            <a:off x="2667000" y="1790700"/>
            <a:ext cx="5105400" cy="3543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381000"/>
            <a:ext cx="990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Vendor/Agent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"/>
            <a:ext cx="1295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Acquisitions Staff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381000"/>
            <a:ext cx="1371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Euphemia" pitchFamily="34" charset="0"/>
              </a:rPr>
              <a:t>eResource</a:t>
            </a:r>
            <a:r>
              <a:rPr lang="en-US" sz="1600" dirty="0" smtClean="0">
                <a:latin typeface="Euphemia" pitchFamily="34" charset="0"/>
              </a:rPr>
              <a:t>  Collection Librarian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81000"/>
            <a:ext cx="14478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Administrative Coordinator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81000"/>
            <a:ext cx="12954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Euphemia" pitchFamily="34" charset="0"/>
              </a:rPr>
              <a:t>Collection Dev. </a:t>
            </a:r>
            <a:r>
              <a:rPr lang="en-US" sz="1500" dirty="0" err="1" smtClean="0">
                <a:latin typeface="Euphemia" pitchFamily="34" charset="0"/>
              </a:rPr>
              <a:t>Cte</a:t>
            </a:r>
            <a:r>
              <a:rPr lang="en-US" sz="1500" dirty="0" smtClean="0">
                <a:latin typeface="Euphemia" pitchFamily="34" charset="0"/>
              </a:rPr>
              <a:t>.</a:t>
            </a:r>
            <a:endParaRPr lang="en-US" sz="1500" dirty="0">
              <a:latin typeface="Euphemi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381000"/>
            <a:ext cx="12954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uphemia" pitchFamily="34" charset="0"/>
              </a:rPr>
              <a:t>Tools</a:t>
            </a:r>
            <a:endParaRPr lang="en-US" sz="1600" dirty="0">
              <a:latin typeface="Euphemia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152400" y="1219200"/>
            <a:ext cx="1219200" cy="838200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Renewal Notice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1219200"/>
            <a:ext cx="1219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Log Renewal</a:t>
            </a:r>
            <a:endParaRPr lang="en-US" sz="1700" dirty="0"/>
          </a:p>
        </p:txBody>
      </p:sp>
      <p:sp>
        <p:nvSpPr>
          <p:cNvPr id="16" name="Flowchart: Decision 15"/>
          <p:cNvSpPr/>
          <p:nvPr/>
        </p:nvSpPr>
        <p:spPr>
          <a:xfrm>
            <a:off x="6019800" y="3124200"/>
            <a:ext cx="1371600" cy="762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Renew?</a:t>
            </a:r>
            <a:endParaRPr lang="en-US" sz="1600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7772400" y="1143000"/>
            <a:ext cx="990600" cy="1295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SharePoint Master eResources Excel File 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2" idx="5"/>
            <a:endCxn id="13" idx="1"/>
          </p:cNvCxnSpPr>
          <p:nvPr/>
        </p:nvCxnSpPr>
        <p:spPr>
          <a:xfrm flipV="1">
            <a:off x="1371599" y="1524000"/>
            <a:ext cx="1524001" cy="15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7" idx="2"/>
          </p:cNvCxnSpPr>
          <p:nvPr/>
        </p:nvCxnSpPr>
        <p:spPr>
          <a:xfrm>
            <a:off x="4114800" y="1524000"/>
            <a:ext cx="3657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95600" y="25146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700" dirty="0" smtClean="0"/>
              <a:t>Get Usage Stats</a:t>
            </a:r>
            <a:endParaRPr lang="en-US" sz="1700" dirty="0"/>
          </a:p>
        </p:txBody>
      </p:sp>
      <p:sp>
        <p:nvSpPr>
          <p:cNvPr id="52" name="Rectangle 51"/>
          <p:cNvSpPr/>
          <p:nvPr/>
        </p:nvSpPr>
        <p:spPr>
          <a:xfrm>
            <a:off x="2895600" y="19050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Investigate Pricing</a:t>
            </a:r>
            <a:endParaRPr lang="en-US" sz="1700" dirty="0"/>
          </a:p>
        </p:txBody>
      </p:sp>
      <p:sp>
        <p:nvSpPr>
          <p:cNvPr id="89" name="Rectangle 88"/>
          <p:cNvSpPr/>
          <p:nvPr/>
        </p:nvSpPr>
        <p:spPr>
          <a:xfrm>
            <a:off x="2895600" y="38100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Notify Vendor</a:t>
            </a:r>
            <a:endParaRPr lang="en-US" sz="1700" dirty="0"/>
          </a:p>
        </p:txBody>
      </p:sp>
      <p:cxnSp>
        <p:nvCxnSpPr>
          <p:cNvPr id="97" name="Shape 96"/>
          <p:cNvCxnSpPr>
            <a:stCxn id="16" idx="2"/>
            <a:endCxn id="89" idx="3"/>
          </p:cNvCxnSpPr>
          <p:nvPr/>
        </p:nvCxnSpPr>
        <p:spPr>
          <a:xfrm rot="5400000">
            <a:off x="5314950" y="2686050"/>
            <a:ext cx="190500" cy="2590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6096000" y="4114800"/>
            <a:ext cx="762000" cy="1524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Yes/no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2819400" y="31242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Get input from Liaison/ </a:t>
            </a:r>
            <a:r>
              <a:rPr lang="en-US" sz="1600" dirty="0" err="1" smtClean="0"/>
              <a:t>Fac</a:t>
            </a:r>
            <a:endParaRPr lang="en-US" sz="1600" dirty="0"/>
          </a:p>
        </p:txBody>
      </p:sp>
      <p:sp>
        <p:nvSpPr>
          <p:cNvPr id="107" name="Rectangle 106"/>
          <p:cNvSpPr/>
          <p:nvPr/>
        </p:nvSpPr>
        <p:spPr>
          <a:xfrm>
            <a:off x="152400" y="41910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Send Invoice/ License</a:t>
            </a:r>
            <a:endParaRPr lang="en-US" sz="1600" dirty="0"/>
          </a:p>
        </p:txBody>
      </p:sp>
      <p:sp>
        <p:nvSpPr>
          <p:cNvPr id="113" name="Flowchart: Magnetic Disk 112"/>
          <p:cNvSpPr/>
          <p:nvPr/>
        </p:nvSpPr>
        <p:spPr>
          <a:xfrm>
            <a:off x="304800" y="2362200"/>
            <a:ext cx="914400" cy="7620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Vendor Admin Sites</a:t>
            </a:r>
            <a:endParaRPr lang="en-US" sz="1600" dirty="0"/>
          </a:p>
        </p:txBody>
      </p:sp>
      <p:sp>
        <p:nvSpPr>
          <p:cNvPr id="142" name="Rectangle 141"/>
          <p:cNvSpPr/>
          <p:nvPr/>
        </p:nvSpPr>
        <p:spPr>
          <a:xfrm>
            <a:off x="4648200" y="4800600"/>
            <a:ext cx="1143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Sign License</a:t>
            </a:r>
            <a:endParaRPr lang="en-US" sz="1700" dirty="0"/>
          </a:p>
        </p:txBody>
      </p:sp>
      <p:sp>
        <p:nvSpPr>
          <p:cNvPr id="147" name="Flowchart: Magnetic Disk 146"/>
          <p:cNvSpPr/>
          <p:nvPr/>
        </p:nvSpPr>
        <p:spPr>
          <a:xfrm>
            <a:off x="7848600" y="3505200"/>
            <a:ext cx="9144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500" dirty="0" smtClean="0"/>
              <a:t>SharePoint Meeting Minutes</a:t>
            </a:r>
            <a:endParaRPr lang="en-US" sz="1500" dirty="0"/>
          </a:p>
        </p:txBody>
      </p:sp>
      <p:sp>
        <p:nvSpPr>
          <p:cNvPr id="160" name="Rectangle 159"/>
          <p:cNvSpPr/>
          <p:nvPr/>
        </p:nvSpPr>
        <p:spPr>
          <a:xfrm>
            <a:off x="1447800" y="5334000"/>
            <a:ext cx="1219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dirty="0" smtClean="0"/>
              <a:t>Pay Invoice</a:t>
            </a:r>
            <a:endParaRPr lang="en-US" dirty="0"/>
          </a:p>
        </p:txBody>
      </p:sp>
      <p:sp>
        <p:nvSpPr>
          <p:cNvPr id="172" name="Flowchart: Magnetic Disk 171"/>
          <p:cNvSpPr/>
          <p:nvPr/>
        </p:nvSpPr>
        <p:spPr>
          <a:xfrm>
            <a:off x="7772400" y="4724400"/>
            <a:ext cx="10668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Voyager &amp; Banner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113" idx="4"/>
            <a:endCxn id="35" idx="1"/>
          </p:cNvCxnSpPr>
          <p:nvPr/>
        </p:nvCxnSpPr>
        <p:spPr>
          <a:xfrm>
            <a:off x="1219200" y="2743200"/>
            <a:ext cx="16764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2" idx="3"/>
            <a:endCxn id="17" idx="2"/>
          </p:cNvCxnSpPr>
          <p:nvPr/>
        </p:nvCxnSpPr>
        <p:spPr>
          <a:xfrm flipV="1">
            <a:off x="4114800" y="1790700"/>
            <a:ext cx="3657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Flowchart: Magnetic Disk 92"/>
          <p:cNvSpPr/>
          <p:nvPr/>
        </p:nvSpPr>
        <p:spPr>
          <a:xfrm>
            <a:off x="7848600" y="2514600"/>
            <a:ext cx="914400" cy="91440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500" dirty="0" smtClean="0"/>
              <a:t>Shared Network “N” Drive</a:t>
            </a:r>
            <a:endParaRPr lang="en-US" sz="1500" dirty="0"/>
          </a:p>
        </p:txBody>
      </p:sp>
      <p:cxnSp>
        <p:nvCxnSpPr>
          <p:cNvPr id="94" name="Straight Arrow Connector 93"/>
          <p:cNvCxnSpPr>
            <a:stCxn id="35" idx="3"/>
            <a:endCxn id="93" idx="2"/>
          </p:cNvCxnSpPr>
          <p:nvPr/>
        </p:nvCxnSpPr>
        <p:spPr>
          <a:xfrm>
            <a:off x="4114800" y="2781300"/>
            <a:ext cx="3733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Flowchart: Terminator 109"/>
          <p:cNvSpPr/>
          <p:nvPr/>
        </p:nvSpPr>
        <p:spPr>
          <a:xfrm>
            <a:off x="1447800" y="1981200"/>
            <a:ext cx="1600200" cy="4572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Email/phone w/vendor/consortia</a:t>
            </a:r>
            <a:endParaRPr lang="en-US" sz="1200" dirty="0"/>
          </a:p>
        </p:txBody>
      </p:sp>
      <p:sp>
        <p:nvSpPr>
          <p:cNvPr id="119" name="Flowchart: Off-page Connector 118"/>
          <p:cNvSpPr/>
          <p:nvPr/>
        </p:nvSpPr>
        <p:spPr>
          <a:xfrm>
            <a:off x="2590800" y="6019800"/>
            <a:ext cx="1752600" cy="838200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Notify </a:t>
            </a:r>
            <a:r>
              <a:rPr lang="en-US" sz="1600" dirty="0" err="1" smtClean="0"/>
              <a:t>eResource</a:t>
            </a:r>
            <a:r>
              <a:rPr lang="en-US" sz="1600" dirty="0" smtClean="0"/>
              <a:t> Access Librarian</a:t>
            </a:r>
            <a:endParaRPr lang="en-US" sz="1600" dirty="0"/>
          </a:p>
        </p:txBody>
      </p:sp>
      <p:sp>
        <p:nvSpPr>
          <p:cNvPr id="120" name="Flowchart: Decision 119"/>
          <p:cNvSpPr/>
          <p:nvPr/>
        </p:nvSpPr>
        <p:spPr>
          <a:xfrm>
            <a:off x="2743200" y="4495800"/>
            <a:ext cx="1447800" cy="533400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" rIns="9144" rtlCol="0" anchor="ctr"/>
          <a:lstStyle/>
          <a:p>
            <a:pPr algn="ctr"/>
            <a:r>
              <a:rPr lang="en-US" sz="1600" dirty="0" smtClean="0"/>
              <a:t>License?</a:t>
            </a:r>
            <a:endParaRPr lang="en-US" sz="1600" dirty="0"/>
          </a:p>
        </p:txBody>
      </p:sp>
      <p:sp>
        <p:nvSpPr>
          <p:cNvPr id="123" name="Flowchart: Terminator 122"/>
          <p:cNvSpPr/>
          <p:nvPr/>
        </p:nvSpPr>
        <p:spPr>
          <a:xfrm>
            <a:off x="3048000" y="5105400"/>
            <a:ext cx="609600" cy="1524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24" name="Flowchart: Terminator 123"/>
          <p:cNvSpPr/>
          <p:nvPr/>
        </p:nvSpPr>
        <p:spPr>
          <a:xfrm>
            <a:off x="4038600" y="4648200"/>
            <a:ext cx="762000" cy="1524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US" sz="1200" dirty="0"/>
          </a:p>
        </p:txBody>
      </p:sp>
      <p:cxnSp>
        <p:nvCxnSpPr>
          <p:cNvPr id="130" name="Straight Arrow Connector 129"/>
          <p:cNvCxnSpPr>
            <a:stCxn id="120" idx="2"/>
            <a:endCxn id="142" idx="1"/>
          </p:cNvCxnSpPr>
          <p:nvPr/>
        </p:nvCxnSpPr>
        <p:spPr>
          <a:xfrm rot="16200000" flipH="1">
            <a:off x="4038600" y="4457700"/>
            <a:ext cx="38100" cy="1181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2895600" y="5334000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Approve Payment</a:t>
            </a:r>
            <a:endParaRPr lang="en-US" sz="1700" dirty="0"/>
          </a:p>
        </p:txBody>
      </p:sp>
      <p:cxnSp>
        <p:nvCxnSpPr>
          <p:cNvPr id="144" name="Straight Arrow Connector 143"/>
          <p:cNvCxnSpPr>
            <a:stCxn id="99" idx="3"/>
            <a:endCxn id="17" idx="2"/>
          </p:cNvCxnSpPr>
          <p:nvPr/>
        </p:nvCxnSpPr>
        <p:spPr>
          <a:xfrm flipV="1">
            <a:off x="4191000" y="1790700"/>
            <a:ext cx="3581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89" idx="2"/>
            <a:endCxn id="120" idx="0"/>
          </p:cNvCxnSpPr>
          <p:nvPr/>
        </p:nvCxnSpPr>
        <p:spPr>
          <a:xfrm rot="5400000">
            <a:off x="3409950" y="440055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20" idx="2"/>
            <a:endCxn id="134" idx="0"/>
          </p:cNvCxnSpPr>
          <p:nvPr/>
        </p:nvCxnSpPr>
        <p:spPr>
          <a:xfrm rot="5400000">
            <a:off x="33147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34" idx="1"/>
            <a:endCxn id="160" idx="3"/>
          </p:cNvCxnSpPr>
          <p:nvPr/>
        </p:nvCxnSpPr>
        <p:spPr>
          <a:xfrm rot="10800000">
            <a:off x="2667000" y="5600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34" idx="2"/>
            <a:endCxn id="119" idx="0"/>
          </p:cNvCxnSpPr>
          <p:nvPr/>
        </p:nvCxnSpPr>
        <p:spPr>
          <a:xfrm rot="5400000">
            <a:off x="3390900" y="59436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60" idx="2"/>
            <a:endCxn id="172" idx="3"/>
          </p:cNvCxnSpPr>
          <p:nvPr/>
        </p:nvCxnSpPr>
        <p:spPr>
          <a:xfrm rot="5400000" flipH="1" flipV="1">
            <a:off x="5067300" y="2628900"/>
            <a:ext cx="228600" cy="6248400"/>
          </a:xfrm>
          <a:prstGeom prst="bentConnector3">
            <a:avLst>
              <a:gd name="adj1" fmla="val -42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3"/>
            <a:endCxn id="147" idx="2"/>
          </p:cNvCxnSpPr>
          <p:nvPr/>
        </p:nvCxnSpPr>
        <p:spPr>
          <a:xfrm>
            <a:off x="7391400" y="3505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Flowchart: Alternate Process 47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“After” Workflow</a:t>
            </a:r>
            <a:endParaRPr lang="en-US" sz="2000" b="1" dirty="0"/>
          </a:p>
        </p:txBody>
      </p:sp>
      <p:cxnSp>
        <p:nvCxnSpPr>
          <p:cNvPr id="55" name="Shape 54"/>
          <p:cNvCxnSpPr>
            <a:stCxn id="89" idx="1"/>
            <a:endCxn id="107" idx="0"/>
          </p:cNvCxnSpPr>
          <p:nvPr/>
        </p:nvCxnSpPr>
        <p:spPr>
          <a:xfrm rot="10800000" flipV="1">
            <a:off x="800100" y="4076700"/>
            <a:ext cx="2095500" cy="114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107" idx="2"/>
            <a:endCxn id="142" idx="1"/>
          </p:cNvCxnSpPr>
          <p:nvPr/>
        </p:nvCxnSpPr>
        <p:spPr>
          <a:xfrm rot="16200000" flipH="1">
            <a:off x="2590800" y="3009900"/>
            <a:ext cx="266700" cy="3848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“</a:t>
            </a:r>
            <a:r>
              <a:rPr lang="en-US" dirty="0" smtClean="0">
                <a:latin typeface="Book Antiqua" pitchFamily="18" charset="0"/>
              </a:rPr>
              <a:t>The </a:t>
            </a:r>
            <a:r>
              <a:rPr lang="en-US" dirty="0" err="1" smtClean="0">
                <a:latin typeface="Book Antiqua" pitchFamily="18" charset="0"/>
              </a:rPr>
              <a:t>Sharepoint</a:t>
            </a:r>
            <a:r>
              <a:rPr lang="en-US" dirty="0" smtClean="0">
                <a:latin typeface="Book Antiqua" pitchFamily="18" charset="0"/>
              </a:rPr>
              <a:t> Spreadsheet” – Over 170 licensed </a:t>
            </a:r>
            <a:r>
              <a:rPr lang="en-US" dirty="0" err="1" smtClean="0">
                <a:latin typeface="Book Antiqua" pitchFamily="18" charset="0"/>
              </a:rPr>
              <a:t>eResources</a:t>
            </a:r>
            <a:r>
              <a:rPr lang="en-US" dirty="0" smtClean="0">
                <a:latin typeface="Book Antiqua" pitchFamily="18" charset="0"/>
              </a:rPr>
              <a:t> tracked</a:t>
            </a:r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8382000" cy="2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Alternate Process 6"/>
          <p:cNvSpPr/>
          <p:nvPr/>
        </p:nvSpPr>
        <p:spPr>
          <a:xfrm>
            <a:off x="0" y="0"/>
            <a:ext cx="9144000" cy="6096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“</a:t>
            </a:r>
            <a:r>
              <a:rPr lang="en-US" dirty="0" smtClean="0">
                <a:latin typeface="Book Antiqua" pitchFamily="18" charset="0"/>
              </a:rPr>
              <a:t>The </a:t>
            </a:r>
            <a:r>
              <a:rPr lang="en-US" dirty="0" err="1" smtClean="0">
                <a:latin typeface="Book Antiqua" pitchFamily="18" charset="0"/>
              </a:rPr>
              <a:t>Sharepoint</a:t>
            </a:r>
            <a:r>
              <a:rPr lang="en-US" dirty="0" smtClean="0">
                <a:latin typeface="Book Antiqua" pitchFamily="18" charset="0"/>
              </a:rPr>
              <a:t> Spreadsheet” – Over 170 licensed </a:t>
            </a:r>
            <a:r>
              <a:rPr lang="en-US" dirty="0" err="1" smtClean="0">
                <a:latin typeface="Book Antiqua" pitchFamily="18" charset="0"/>
              </a:rPr>
              <a:t>eResources</a:t>
            </a:r>
            <a:r>
              <a:rPr lang="en-US" dirty="0" smtClean="0">
                <a:latin typeface="Book Antiqua" pitchFamily="18" charset="0"/>
              </a:rPr>
              <a:t> tracked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534399" cy="38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8382000" cy="2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Alternate Process 6"/>
          <p:cNvSpPr/>
          <p:nvPr/>
        </p:nvSpPr>
        <p:spPr>
          <a:xfrm>
            <a:off x="0" y="0"/>
            <a:ext cx="91440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858250" cy="493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6248400" cy="1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“The </a:t>
            </a:r>
            <a:r>
              <a:rPr lang="en-US" dirty="0" err="1" smtClean="0">
                <a:latin typeface="Book Antiqua" pitchFamily="18" charset="0"/>
              </a:rPr>
              <a:t>Sharepoint</a:t>
            </a:r>
            <a:r>
              <a:rPr lang="en-US" dirty="0" smtClean="0">
                <a:latin typeface="Book Antiqua" pitchFamily="18" charset="0"/>
              </a:rPr>
              <a:t> Spreadsheet” – Renewals Tab</a:t>
            </a:r>
          </a:p>
          <a:p>
            <a:pPr algn="ctr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04800"/>
            <a:ext cx="9144000" cy="3048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Tools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 pitchFamily="18" charset="0"/>
              </a:rPr>
              <a:t>“The N Drive” – Usage Stats Folder</a:t>
            </a:r>
          </a:p>
          <a:p>
            <a:pPr algn="ctr"/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0" y="0"/>
            <a:ext cx="91440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Database Tools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02" y="1295400"/>
            <a:ext cx="846279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1226</Words>
  <Application>Microsoft Office PowerPoint</Application>
  <PresentationFormat>On-screen Show (4:3)</PresentationFormat>
  <Paragraphs>277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Arabic Typesetting</vt:lpstr>
      <vt:lpstr>Arial</vt:lpstr>
      <vt:lpstr>Berlin Sans FB Demi</vt:lpstr>
      <vt:lpstr>Book Antiqua</vt:lpstr>
      <vt:lpstr>Calibri</vt:lpstr>
      <vt:lpstr>Euphemia</vt:lpstr>
      <vt:lpstr>Times New Roman</vt:lpstr>
      <vt:lpstr>Office Theme</vt:lpstr>
      <vt:lpstr>Creative Solutions for Managing eResources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Sharepoint Serial Change List   </vt:lpstr>
      <vt:lpstr> Sharepoint Title Change List   </vt:lpstr>
      <vt:lpstr>PowerPoint Presentation</vt:lpstr>
      <vt:lpstr>PowerPoint Presentation</vt:lpstr>
    </vt:vector>
  </TitlesOfParts>
  <Company>Eastern Kentucky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smithkel</dc:creator>
  <cp:lastModifiedBy>Edwards, Laura</cp:lastModifiedBy>
  <cp:revision>179</cp:revision>
  <dcterms:created xsi:type="dcterms:W3CDTF">2010-05-07T00:27:40Z</dcterms:created>
  <dcterms:modified xsi:type="dcterms:W3CDTF">2015-03-19T14:48:36Z</dcterms:modified>
</cp:coreProperties>
</file>