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4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5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9" r:id="rId2"/>
    <p:sldId id="257" r:id="rId3"/>
    <p:sldId id="263" r:id="rId4"/>
    <p:sldId id="258" r:id="rId5"/>
    <p:sldId id="260" r:id="rId6"/>
    <p:sldId id="265" r:id="rId7"/>
    <p:sldId id="262" r:id="rId8"/>
    <p:sldId id="261" r:id="rId9"/>
    <p:sldId id="266" r:id="rId10"/>
    <p:sldId id="267" r:id="rId11"/>
    <p:sldId id="264" r:id="rId12"/>
    <p:sldId id="268" r:id="rId13"/>
    <p:sldId id="269" r:id="rId14"/>
    <p:sldId id="270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898" autoAdjust="0"/>
  </p:normalViewPr>
  <p:slideViewPr>
    <p:cSldViewPr>
      <p:cViewPr varScale="1">
        <p:scale>
          <a:sx n="94" d="100"/>
          <a:sy n="94" d="100"/>
        </p:scale>
        <p:origin x="14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2C8B6E-A395-40B3-972A-4C8743271F58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46C4C5-9705-462F-8AA0-EEC14279EC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605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6C4C5-9705-462F-8AA0-EEC14279EC9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608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 feedback</a:t>
            </a:r>
            <a:r>
              <a:rPr lang="en-US" baseline="0" dirty="0" smtClean="0"/>
              <a:t> from audience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6C4C5-9705-462F-8AA0-EEC14279EC9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2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6C4C5-9705-462F-8AA0-EEC14279EC9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75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6C4C5-9705-462F-8AA0-EEC14279EC9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3755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6C4C5-9705-462F-8AA0-EEC14279EC9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159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7084-B54E-45E5-9E27-F437F75DAA65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D793-DD87-41BC-A464-0A9CA0D5D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7084-B54E-45E5-9E27-F437F75DAA65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D793-DD87-41BC-A464-0A9CA0D5D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7084-B54E-45E5-9E27-F437F75DAA65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D793-DD87-41BC-A464-0A9CA0D5D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7084-B54E-45E5-9E27-F437F75DAA65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D793-DD87-41BC-A464-0A9CA0D5D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7084-B54E-45E5-9E27-F437F75DAA65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D793-DD87-41BC-A464-0A9CA0D5D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7084-B54E-45E5-9E27-F437F75DAA65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D793-DD87-41BC-A464-0A9CA0D5D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7084-B54E-45E5-9E27-F437F75DAA65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D793-DD87-41BC-A464-0A9CA0D5D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7084-B54E-45E5-9E27-F437F75DAA65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D793-DD87-41BC-A464-0A9CA0D5D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7084-B54E-45E5-9E27-F437F75DAA65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D793-DD87-41BC-A464-0A9CA0D5D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7084-B54E-45E5-9E27-F437F75DAA65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D793-DD87-41BC-A464-0A9CA0D5D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7084-B54E-45E5-9E27-F437F75DAA65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D793-DD87-41BC-A464-0A9CA0D5D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A7084-B54E-45E5-9E27-F437F75DAA65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D793-DD87-41BC-A464-0A9CA0D5D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A7084-B54E-45E5-9E27-F437F75DAA65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8D793-DD87-41BC-A464-0A9CA0D5D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image" Target="../media/image7.emf"/><Relationship Id="rId2" Type="http://schemas.openxmlformats.org/officeDocument/2006/relationships/tags" Target="../tags/tag2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image" Target="../media/image2.emf"/><Relationship Id="rId2" Type="http://schemas.openxmlformats.org/officeDocument/2006/relationships/tags" Target="../tags/tag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3.emf"/><Relationship Id="rId2" Type="http://schemas.openxmlformats.org/officeDocument/2006/relationships/tags" Target="../tags/tag8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image" Target="../media/image4.emf"/><Relationship Id="rId2" Type="http://schemas.openxmlformats.org/officeDocument/2006/relationships/tags" Target="../tags/tag1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image" Target="../media/image5.emf"/><Relationship Id="rId2" Type="http://schemas.openxmlformats.org/officeDocument/2006/relationships/tags" Target="../tags/tag1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7" Type="http://schemas.openxmlformats.org/officeDocument/2006/relationships/image" Target="../media/image6.emf"/><Relationship Id="rId2" Type="http://schemas.openxmlformats.org/officeDocument/2006/relationships/tags" Target="../tags/tag18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 Charter?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2133600"/>
            <a:ext cx="367665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MOST important goal for your instruction program?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goals of the library instruction program at EKU are:</a:t>
            </a:r>
          </a:p>
          <a:p>
            <a:pPr lvl="0"/>
            <a:r>
              <a:rPr lang="en-US" dirty="0" smtClean="0"/>
              <a:t>To establish a community of life-long learners who are critical seekers, finders, and users of information</a:t>
            </a:r>
          </a:p>
          <a:p>
            <a:pPr lvl="0"/>
            <a:r>
              <a:rPr lang="en-US" dirty="0" smtClean="0"/>
              <a:t>To establish a truly collaborative environment with faculty that involves librarians as an integral part of the research process.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 you offer instruction in any other format besides to face to face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4508500" y="16510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7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510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</a:t>
            </a:r>
            <a:endParaRPr lang="en-US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delivery methods do you use?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EKU’s typical delivery methods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/>
              <a:t>Face-to-face</a:t>
            </a:r>
          </a:p>
          <a:p>
            <a:pPr lvl="0"/>
            <a:r>
              <a:rPr lang="en-US" dirty="0" smtClean="0"/>
              <a:t>ITV</a:t>
            </a:r>
          </a:p>
          <a:p>
            <a:pPr lvl="0"/>
            <a:r>
              <a:rPr lang="en-US" dirty="0" smtClean="0"/>
              <a:t>Online chat</a:t>
            </a:r>
          </a:p>
          <a:p>
            <a:pPr lvl="0"/>
            <a:r>
              <a:rPr lang="en-US" dirty="0" smtClean="0"/>
              <a:t>Online tutorials </a:t>
            </a:r>
          </a:p>
          <a:p>
            <a:pPr lvl="0"/>
            <a:r>
              <a:rPr lang="en-US" dirty="0" smtClean="0"/>
              <a:t>Teach the teacher</a:t>
            </a:r>
          </a:p>
          <a:p>
            <a:pPr lvl="0"/>
            <a:r>
              <a:rPr lang="en-US" dirty="0" smtClean="0"/>
              <a:t>Blackboard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do you think the teaching faculty at your campus think library instruction is for?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4508500" y="16510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510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600200"/>
            <a:ext cx="4114800" cy="48006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 </a:t>
            </a:r>
            <a:r>
              <a:rPr lang="en-US" sz="2600" dirty="0" smtClean="0"/>
              <a:t>be a Babysitter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600" dirty="0" smtClean="0"/>
              <a:t>Substitute for when they are at a conference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600" dirty="0" smtClean="0"/>
              <a:t>They have run out of ideas for what to talk about in their class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600" dirty="0" smtClean="0"/>
              <a:t>They value what librarians bring to the table and want their students to learn from </a:t>
            </a:r>
            <a:r>
              <a:rPr lang="en-US" sz="2600" smtClean="0"/>
              <a:t>librarians.</a:t>
            </a:r>
            <a:endParaRPr lang="en-US" sz="26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 YOU say the purpose of the instruction program at YOUR institution is?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primary purpose of the Instruction Program at Eastern Kentucky University Libraries is to assist students and other members of the EKU community to find, evaluate, and use information effectively.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 a library instruction session, students are: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4508500" y="16510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510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err="1" smtClean="0"/>
              <a:t>Facebooking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Texting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Sleeping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Paying attention to you</a:t>
            </a:r>
            <a:endParaRPr lang="en-US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 you do library instruction on a drop in basis?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4508500" y="16510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5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510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</a:t>
            </a:r>
            <a:endParaRPr lang="en-US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Do you have classes that come to the library </a:t>
            </a:r>
            <a:r>
              <a:rPr lang="en-US" dirty="0" smtClean="0"/>
              <a:t>for instruction with </a:t>
            </a:r>
            <a:r>
              <a:rPr lang="en-US" dirty="0"/>
              <a:t>no </a:t>
            </a:r>
            <a:r>
              <a:rPr lang="en-US" dirty="0" smtClean="0"/>
              <a:t>purpose, assignment </a:t>
            </a:r>
            <a:r>
              <a:rPr lang="en-US" dirty="0"/>
              <a:t>or defined research need?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4508500" y="16510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510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</a:t>
            </a:r>
            <a:endParaRPr lang="en-US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Library instruction facilitates information gathering skills through hands-on, active learning.</a:t>
            </a:r>
          </a:p>
          <a:p>
            <a:pPr>
              <a:buNone/>
            </a:pPr>
            <a:r>
              <a:rPr lang="en-US" dirty="0" smtClean="0"/>
              <a:t>Library pedagogy is assignment-specific and topic-specific, and is not a general presentation without the context of an assignment.  </a:t>
            </a:r>
          </a:p>
          <a:p>
            <a:pPr>
              <a:buNone/>
            </a:pPr>
            <a:r>
              <a:rPr lang="en-US" dirty="0" smtClean="0"/>
              <a:t>Library instruction is distinguished from physical tours, general orientations, treasure hunts, or facilitation of assignments that do not include a research component. 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 usually have good communication with the faculty member before they bring their class to the library 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4508500" y="16510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9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510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</a:t>
            </a:r>
            <a:endParaRPr lang="en-US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OWERPOINTVERSION" val="12.0"/>
  <p:tag name="PPVERSION" val="12.0"/>
  <p:tag name="DELIMITERS" val="3.1"/>
  <p:tag name="SHOWBARVISIBLE" val="True"/>
  <p:tag name="EXPANDSHOWBAR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"/>
  <p:tag name="AUTOADVANCE" val="False"/>
  <p:tag name="REVIEWONLY" val="False"/>
  <p:tag name="ROTATIONINTERVAL" val="2"/>
  <p:tag name="AUTOUPDATEALIASES" val="True"/>
  <p:tag name="STDCHART" val="1"/>
  <p:tag name="RACEENDPOINTS" val="100"/>
  <p:tag name="RACERSMAXDISPLAYED" val="5"/>
  <p:tag name="RACEANIMATIONSPEED" val="3"/>
  <p:tag name="SKIPREMAININGRACESLIDES" val="True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722948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1"/>
  <p:tag name="RESETCHARTS" val="True"/>
  <p:tag name="INCLUDENONRESPONDERS" val="False"/>
  <p:tag name="MULTIRESPDIVISOR" val="1"/>
  <p:tag name="PARTLISTDEFAULT" val="1"/>
  <p:tag name="INCLUDEPPT" val="True"/>
  <p:tag name="ALLOWUSERFEEDBACK" val="True"/>
  <p:tag name="CORRECTPOINTVALUE" val="100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PRRESPONSE1" val="10"/>
  <p:tag name="PRRESPONSE2" val="9"/>
  <p:tag name="PRRESPONSE3" val="8"/>
  <p:tag name="PRRESPONSE4" val="7"/>
  <p:tag name="PRRESPONSE5" val="6"/>
  <p:tag name="PRRESPONSE6" val="5"/>
  <p:tag name="PRRESPONSE7" val="4"/>
  <p:tag name="PRRESPONSE8" val="3"/>
  <p:tag name="PRRESPONSE9" val="2"/>
  <p:tag name="PRRESPONSE10" val="1"/>
  <p:tag name="SHOWFLASHWARNING" val="True"/>
  <p:tag name="TPSTANDARDS" val="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52"/>
  <p:tag name="FONTSIZE" val="32"/>
  <p:tag name="BULLETTYPE" val="ppBulletArabicPeriod"/>
  <p:tag name="ANSWERTEXT" val="Facebooking&#10;Texting&#10;Sleeping&#10;Paying attention to you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6145FA1EEBD74EB996C70D979938B31E"/>
  <p:tag name="SLIDEID" val="6145FA1EEBD74EB996C70D979938B31E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AUTOADVANCE" val="False"/>
  <p:tag name="DELIMITERS" val="3.1"/>
  <p:tag name="VALUEFORMAT" val="0"/>
  <p:tag name="QUESTIONALIAS" val="Do you do instruction on a drop in basis?"/>
  <p:tag name="ANSWERSALIAS" val="Yes|smicln|No"/>
  <p:tag name="VALUES" val="No Value|smicln|No Val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2"/>
  <p:tag name="TEXTLENGTH" val="6"/>
  <p:tag name="FONTSIZE" val="32"/>
  <p:tag name="BULLETTYPE" val="ppBulletArabicPeriod"/>
  <p:tag name="ANSWERTEXT" val="Yes&#10;No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ABC5D421A51E4027B08F9825E0954FFE"/>
  <p:tag name="SLIDEID" val="ABC5D421A51E4027B08F9825E0954FFE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AUTOADVANCE" val="False"/>
  <p:tag name="DELIMITERS" val="3.1"/>
  <p:tag name="VALUEFORMAT" val="0"/>
  <p:tag name="QUESTIONALIAS" val="Do you have classes that come to the library with no purpose or defined research need?"/>
  <p:tag name="ANSWERSALIAS" val="Yes|smicln|No"/>
  <p:tag name="VALUES" val="No Value|smicln|No Val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2"/>
  <p:tag name="TEXTLENGTH" val="6"/>
  <p:tag name="FONTSIZE" val="32"/>
  <p:tag name="BULLETTYPE" val="ppBulletArabicPeriod"/>
  <p:tag name="ANSWERTEXT" val="Yes&#10;No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C8D6C0F10886499BBF025E21777B3A1E"/>
  <p:tag name="SLIDEID" val="C8D6C0F10886499BBF025E21777B3A1E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AUTOADVANCE" val="False"/>
  <p:tag name="DELIMITERS" val="3.1"/>
  <p:tag name="VALUEFORMAT" val="0"/>
  <p:tag name="QUESTIONALIAS" val="I usually have good communication with the faculty member before they bring their class to the libary "/>
  <p:tag name="ANSWERSALIAS" val="Yes|smicln|No"/>
  <p:tag name="VALUES" val="No Value|smicln|No Valu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2"/>
  <p:tag name="TEXTLENGTH" val="6"/>
  <p:tag name="FONTSIZE" val="32"/>
  <p:tag name="BULLETTYPE" val="ppBulletArabicPeriod"/>
  <p:tag name="ANSWERTEXT" val="Yes&#10;No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A33BD32A5DA44199A90E8B9F9B2029F3"/>
  <p:tag name="SLIDEID" val="A33BD32A5DA44199A90E8B9F9B2029F3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AUTOADVANCE" val="False"/>
  <p:tag name="DELIMITERS" val="3.1"/>
  <p:tag name="VALUEFORMAT" val="0"/>
  <p:tag name="QUESTIONALIAS" val="Do you offer instruction in any other format besides to face to face"/>
  <p:tag name="ANSWERSALIAS" val="Yes|smicln|No"/>
  <p:tag name="VALUES" val="No Value|smicln|No Valu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2"/>
  <p:tag name="TEXTLENGTH" val="6"/>
  <p:tag name="FONTSIZE" val="32"/>
  <p:tag name="BULLETTYPE" val="ppBulletArabicPeriod"/>
  <p:tag name="ANSWERTEXT" val="Yes&#10;No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772534C2F6554014A7BFD476588B1DCA"/>
  <p:tag name="SLIDEID" val="772534C2F6554014A7BFD476588B1DCA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AUTOADVANCE" val="False"/>
  <p:tag name="DELIMITERS" val="3.1"/>
  <p:tag name="VALUEFORMAT" val="0"/>
  <p:tag name="QUESTIONALIAS" val="What do you think the teaching faculty at your campus think library instruction is for?"/>
  <p:tag name="ANSWERSALIAS" val=" be a Babysitter|smicln|Substitute for when they are at a conference|smicln|They have run out of ideas for what to talk about in their class|smicln|They value what librarians bring to the table and want their students to learn from librarians."/>
  <p:tag name="VALUES" val="No Value|smicln|No Value|smicln|No Value|smicln|No Val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222"/>
  <p:tag name="FONTSIZE" val="32"/>
  <p:tag name="BULLETTYPE" val="ppBulletArabicPeriod"/>
  <p:tag name="ANSWERTEXT" val=" be a Babysitter&#10;Substitute for when they are at a conference&#10;They have run out of ideas for what to talk about in their class&#10;They value what librarians bring to the table and want their students to learn from librarians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A98CA3E53D434D5B86B988265796ADE8"/>
  <p:tag name="SLIDEID" val="A98CA3E53D434D5B86B988265796ADE8"/>
  <p:tag name="SLIDEORDER" val="1"/>
  <p:tag name="SLIDETYPE" val="Q"/>
  <p:tag name="DEMOGRAPHIC" val="False"/>
  <p:tag name="TEAMASSIGN" val="False"/>
  <p:tag name="SPEEDSCORING" val="False"/>
  <p:tag name="CORRECTPOINTVALUE" val="100"/>
  <p:tag name="INCORRECTPOINTVALUE" val="0"/>
  <p:tag name="ZEROBASED" val="False"/>
  <p:tag name="AUTOADVANCE" val="False"/>
  <p:tag name="DELIMITERS" val="3.1"/>
  <p:tag name="VALUEFORMAT" val="0"/>
  <p:tag name="QUESTIONALIAS" val="In a library instruction session, students are:"/>
  <p:tag name="ANSWERSALIAS" val="Facebooking|smicln|Texting|smicln|Sleeping|smicln|Paying attention to you"/>
  <p:tag name="VALUES" val="No Value|smicln|No Value|smicln|No Value|smicln|No Val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322</Words>
  <Application>Microsoft Office PowerPoint</Application>
  <PresentationFormat>On-screen Show (4:3)</PresentationFormat>
  <Paragraphs>49</Paragraphs>
  <Slides>14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Office Theme</vt:lpstr>
      <vt:lpstr>Chart</vt:lpstr>
      <vt:lpstr>Why a Charter?</vt:lpstr>
      <vt:lpstr>What do you think the teaching faculty at your campus think library instruction is for?</vt:lpstr>
      <vt:lpstr>What do YOU say the purpose of the instruction program at YOUR institution is?</vt:lpstr>
      <vt:lpstr>Purpose</vt:lpstr>
      <vt:lpstr>In a library instruction session, students are:</vt:lpstr>
      <vt:lpstr>Do you do library instruction on a drop in basis?</vt:lpstr>
      <vt:lpstr>Do you have classes that come to the library for instruction with no purpose, assignment or defined research need?</vt:lpstr>
      <vt:lpstr>Definition</vt:lpstr>
      <vt:lpstr>I usually have good communication with the faculty member before they bring their class to the library </vt:lpstr>
      <vt:lpstr>What is the MOST important goal for your instruction program?</vt:lpstr>
      <vt:lpstr>Goals</vt:lpstr>
      <vt:lpstr>Do you offer instruction in any other format besides to face to face</vt:lpstr>
      <vt:lpstr>What delivery methods do you use?</vt:lpstr>
      <vt:lpstr>EKU’s typical delivery methods</vt:lpstr>
    </vt:vector>
  </TitlesOfParts>
  <Company>Eastern Kentucky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a Charter?</dc:title>
  <dc:creator>Julie George</dc:creator>
  <cp:lastModifiedBy>Edwards, Laura</cp:lastModifiedBy>
  <cp:revision>7</cp:revision>
  <dcterms:created xsi:type="dcterms:W3CDTF">2010-04-16T13:48:42Z</dcterms:created>
  <dcterms:modified xsi:type="dcterms:W3CDTF">2015-03-19T15:34:12Z</dcterms:modified>
</cp:coreProperties>
</file>