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5"/>
  </p:notesMasterIdLst>
  <p:handoutMasterIdLst>
    <p:handoutMasterId r:id="rId36"/>
  </p:handoutMasterIdLst>
  <p:sldIdLst>
    <p:sldId id="276" r:id="rId2"/>
    <p:sldId id="388" r:id="rId3"/>
    <p:sldId id="406" r:id="rId4"/>
    <p:sldId id="333" r:id="rId5"/>
    <p:sldId id="334" r:id="rId6"/>
    <p:sldId id="339" r:id="rId7"/>
    <p:sldId id="336" r:id="rId8"/>
    <p:sldId id="338" r:id="rId9"/>
    <p:sldId id="337" r:id="rId10"/>
    <p:sldId id="341" r:id="rId11"/>
    <p:sldId id="389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7" r:id="rId22"/>
    <p:sldId id="370" r:id="rId23"/>
    <p:sldId id="371" r:id="rId24"/>
    <p:sldId id="372" r:id="rId25"/>
    <p:sldId id="401" r:id="rId26"/>
    <p:sldId id="402" r:id="rId27"/>
    <p:sldId id="407" r:id="rId28"/>
    <p:sldId id="408" r:id="rId29"/>
    <p:sldId id="409" r:id="rId30"/>
    <p:sldId id="351" r:id="rId31"/>
    <p:sldId id="404" r:id="rId32"/>
    <p:sldId id="405" r:id="rId33"/>
    <p:sldId id="35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07" autoAdjust="0"/>
    <p:restoredTop sz="97759" autoAdjust="0"/>
  </p:normalViewPr>
  <p:slideViewPr>
    <p:cSldViewPr>
      <p:cViewPr varScale="1">
        <p:scale>
          <a:sx n="108" d="100"/>
          <a:sy n="108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F3B9-BE41-4D68-8D27-085E5D1C9258}" type="datetimeFigureOut">
              <a:rPr lang="en-US" smtClean="0">
                <a:latin typeface="Arial"/>
              </a:rPr>
              <a:pPr/>
              <a:t>3/19/2015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2BB1-C5A2-4365-8293-5DFEF1E72F07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857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C860F56-9B10-4BB4-924A-08FD24540325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9AC58B8D-D25A-431E-9EF3-E5550315E3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75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unface13/2597074553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58B8D-D25A-431E-9EF3-E5550315E3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Option 3:  A question is typed into a widget that does not go into a queue but directly to a user.  The catch with this approach is that transcripts are only retained when there is a queue involved.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F5B80-D7E2-6C4B-8D82-EE6D9D696246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17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Option 2:  A question is typed into an IM client or into a TXT message on a cell phone, is routed through a gateway to a queue, which then routes to all users monitoring that queue.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AFDC0-27A7-154F-873D-84EB3A81EBEC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31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659D7-2149-8545-8750-24FC870BE24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789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screenshot with added stuff to show what a queue is, gateway, user, etc.</a:t>
            </a: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just an introduction of what this looks like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map the terms that were just illustrated onto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the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real life look of libraryhelp.</a:t>
            </a:r>
          </a:p>
        </p:txBody>
      </p:sp>
    </p:spTree>
    <p:extLst>
      <p:ext uri="{BB962C8B-B14F-4D97-AF65-F5344CB8AC3E}">
        <p14:creationId xmlns:p14="http://schemas.microsoft.com/office/powerpoint/2010/main" val="1920485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00CEF-5E14-6B4A-8FF0-515651DD754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99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screenshot with added stuff to show what a queue is, gateway, user, etc.</a:t>
            </a: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just an introduction of what this looks like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map the terms that were just illustrated onto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the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real life look of libraryhelp.</a:t>
            </a:r>
          </a:p>
        </p:txBody>
      </p:sp>
    </p:spTree>
    <p:extLst>
      <p:ext uri="{BB962C8B-B14F-4D97-AF65-F5344CB8AC3E}">
        <p14:creationId xmlns:p14="http://schemas.microsoft.com/office/powerpoint/2010/main" val="122801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E4E7C-76E2-E645-B1F7-94E41AD39F2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19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screenshot with added stuff to show what a queue is, gateway, user, etc.</a:t>
            </a: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just an introduction of what this looks like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map the terms that were just illustrated onto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the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real life look of libraryhelp.</a:t>
            </a:r>
          </a:p>
        </p:txBody>
      </p:sp>
    </p:spTree>
    <p:extLst>
      <p:ext uri="{BB962C8B-B14F-4D97-AF65-F5344CB8AC3E}">
        <p14:creationId xmlns:p14="http://schemas.microsoft.com/office/powerpoint/2010/main" val="338120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EKU</a:t>
            </a: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widgets in libguides, catalog, ebsco</a:t>
            </a: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pop–up widget with ask us page</a:t>
            </a: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adding SMS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58B8D-D25A-431E-9EF3-E5550315E3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2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http://www.flickr.com/photos/jaboney/390315232/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4CF5B-D0A7-9A4E-A2B1-5413002E0CCA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1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Either the patron puts a question into a widget or...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A5804-E66B-3B4A-A302-B6116D757C96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95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Gateway = connects a service to libraryh3lp (accepts questions from IM/SMS services and puts them in queue.)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http://www.flickr.com/photos/kristi–san/160577974/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Libraryh3lp uses gateways in a manner similar to meebo: a way of routing all a library’s IM traffic into libraryh3lp.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r>
              <a:rPr lang="en-US" dirty="0" smtClean="0"/>
              <a:t>Gateways connect a service to libraryh3lp by accepting questions from IM/SMS services and putting them into a queue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...or a patron asks a question via their own IM client or via SMS on their cell phone.</a:t>
            </a:r>
          </a:p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2C6AB-D615-C646-8DCF-4A3B86B0C149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69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http://www.flickr.com/photos/anjin/141922192/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 Queue acts as a traffic control tower, routing questions from patrons to multiple librarians monitoring a queue.  The first person to respond “owns” the question.  Any library h3lp user can belong to more than one queue.  A widget can only serve one queue.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Given all these pieces, how do they work together to enable patrons to ask questions?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F1CA29-796B-534F-BAAE-3BF97536B914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97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Users in the context of this presentation are library staff.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18155-B82D-0B45-A5A3-5C361339860B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24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hlinkClick r:id="rId3"/>
              </a:rPr>
              <a:t>http://www.flickr.com/photos/sunface13/2597074553/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Given all these pieces, how do they work together to enable patrons to ask questions?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A35CF-F6E4-0243-9CB0-BBE89440BEE0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47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Option 1:  A question is typed into a widget, which gets put into a queue that users are monitoring.  The first user to answer the question then “owns” it.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CF388-5EB0-3841-957A-D99AABB20E68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98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Option 2:  A question is typed into an IM client or into a TXT message on a cell phone, is routed through a gateway to a queue, which then routes to all users monitoring that queue.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0D24A-EBC7-5545-9F98-2D8486AE4E93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75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FF30-5383-3446-A722-CC48F6349FA8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8D0E-33F3-CA41-AA39-994829E0D298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A19F-A01A-BD47-8185-1FFF54F85719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5B7-C876-134A-9814-949DDF3F14D8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126-0BCA-A942-8708-086CA054A7EB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>
            <a:lvl1pPr>
              <a:defRPr sz="2800" b="1"/>
            </a:lvl1pPr>
          </a:lstStyle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B79C-A5B0-2A42-A4F7-F199B68F5983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799B-18BE-AB4C-B06D-D3EF1F0EE5BD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C5C6-ABBF-CF43-8047-6AEAA216A5EC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F991-F3CB-9F42-BF6D-B372F8870A7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BB0D-22F3-6B44-B3B4-F4BC05C7E80E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399C-AB8C-6647-A459-E41D3374C0A5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53E2695B-C958-E643-9C79-48ACB016686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67B1164B-8062-412D-88C9-B0C01BB1E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7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8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29.jpeg"/><Relationship Id="rId17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3.jpe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George@eku.edu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guides.eku.edu/profile.php?uid=1777" TargetMode="External"/><Relationship Id="rId5" Type="http://schemas.openxmlformats.org/officeDocument/2006/relationships/hyperlink" Target="mailto:Cindy.Judd@eku.edu" TargetMode="External"/><Relationship Id="rId4" Type="http://schemas.openxmlformats.org/officeDocument/2006/relationships/hyperlink" Target="http://libguides.eku.edu/profile.php?uid=129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Reference Service with LibraryH3lp</a:t>
            </a:r>
            <a:endParaRPr lang="en-US" sz="3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57200"/>
            <a:ext cx="7848600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Julie George and Cindy Judd </a:t>
            </a:r>
            <a:br>
              <a:rPr lang="en-US" sz="2400" dirty="0" smtClean="0">
                <a:solidFill>
                  <a:srgbClr val="000000"/>
                </a:solidFill>
                <a:latin typeface="Arial"/>
              </a:rPr>
            </a:b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Eastern Kentucky University </a:t>
            </a:r>
          </a:p>
          <a:p>
            <a:pPr algn="r"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</a:pPr>
            <a:endParaRPr lang="en-US" dirty="0">
              <a:latin typeface="Arial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191000"/>
            <a:ext cx="1771650" cy="11747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b="7919"/>
          <a:stretch>
            <a:fillRect/>
          </a:stretch>
        </p:blipFill>
        <p:spPr bwMode="auto">
          <a:xfrm>
            <a:off x="304799" y="228600"/>
            <a:ext cx="280086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Staff View – Status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18" y="457200"/>
            <a:ext cx="8648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921500" cy="4102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 – Simple Overview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 Terms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6803" r="1020"/>
          <a:stretch>
            <a:fillRect/>
          </a:stretch>
        </p:blipFill>
        <p:spPr bwMode="auto">
          <a:xfrm>
            <a:off x="609600" y="0"/>
            <a:ext cx="7988207" cy="564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6700" y="838200"/>
            <a:ext cx="8039100" cy="4724400"/>
            <a:chOff x="271463" y="2046288"/>
            <a:chExt cx="8039100" cy="4724400"/>
          </a:xfrm>
        </p:grpSpPr>
        <p:pic>
          <p:nvPicPr>
            <p:cNvPr id="16387" name="Picture 9" descr="Picture 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9175" y="2144713"/>
              <a:ext cx="1720850" cy="245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12" descr="Picture 8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7250" y="2046288"/>
              <a:ext cx="2001838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14" descr="Picture 5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3" y="4673600"/>
              <a:ext cx="1609725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15" descr="Picture 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5100" y="3028950"/>
              <a:ext cx="1795463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7" descr="Picture 14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11500" y="2222500"/>
              <a:ext cx="2287588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1" descr="Picture 11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17788" y="3760788"/>
              <a:ext cx="1528762" cy="194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3" descr="Picture 7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9775" y="5246688"/>
              <a:ext cx="136048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0" descr="Picture 12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70400" y="3760788"/>
              <a:ext cx="1855788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5" name="TextBox 6"/>
          <p:cNvSpPr txBox="1">
            <a:spLocks noChangeArrowheads="1"/>
          </p:cNvSpPr>
          <p:nvPr/>
        </p:nvSpPr>
        <p:spPr bwMode="auto">
          <a:xfrm>
            <a:off x="3112059" y="4546600"/>
            <a:ext cx="5176279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3000" dirty="0">
                <a:latin typeface="Arial"/>
              </a:rPr>
              <a:t>a box on a web page in </a:t>
            </a:r>
          </a:p>
          <a:p>
            <a:pPr algn="r"/>
            <a:r>
              <a:rPr lang="en-US" sz="3000" dirty="0">
                <a:latin typeface="Arial"/>
              </a:rPr>
              <a:t>which patrons type questions</a:t>
            </a: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Terms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895600" y="-228600"/>
            <a:ext cx="3566338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300" dirty="0" smtClean="0">
                <a:latin typeface="Arial"/>
              </a:rPr>
              <a:t>Widgets</a:t>
            </a:r>
            <a:endParaRPr lang="en-US" sz="73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16250"/>
            <a:ext cx="1784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4" descr="160577974_3654a3e8f5_o.jpg"/>
          <p:cNvPicPr>
            <a:picLocks noChangeAspect="1"/>
          </p:cNvPicPr>
          <p:nvPr/>
        </p:nvPicPr>
        <p:blipFill>
          <a:blip r:embed="rId4" cstate="print">
            <a:lum bright="12000" contrast="12000"/>
          </a:blip>
          <a:srcRect t="2785" b="2684"/>
          <a:stretch>
            <a:fillRect/>
          </a:stretch>
        </p:blipFill>
        <p:spPr bwMode="auto">
          <a:xfrm>
            <a:off x="255588" y="0"/>
            <a:ext cx="483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aol-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5240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yahoo-messenger-ic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9863" y="2946400"/>
            <a:ext cx="1473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ms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3876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1130300" y="339725"/>
            <a:ext cx="342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400" dirty="0">
                <a:latin typeface="Arial"/>
              </a:rPr>
              <a:t>Gateway</a:t>
            </a:r>
          </a:p>
        </p:txBody>
      </p:sp>
      <p:pic>
        <p:nvPicPr>
          <p:cNvPr id="18440" name="Picture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7963" y="2133600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9" descr="Picture 1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140200"/>
            <a:ext cx="9239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5199063" y="0"/>
            <a:ext cx="38449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4200" dirty="0">
                <a:latin typeface="Arial"/>
              </a:rPr>
              <a:t>Routes IM or SMS traffic to a queue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16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17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 Terms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141922192_71e1cafadd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731838" y="2489200"/>
            <a:ext cx="33657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600" dirty="0">
                <a:latin typeface="Arial"/>
              </a:rPr>
              <a:t>R</a:t>
            </a:r>
            <a:r>
              <a:rPr lang="en-US" sz="4600" dirty="0" smtClean="0">
                <a:latin typeface="Arial"/>
              </a:rPr>
              <a:t>outes </a:t>
            </a:r>
            <a:endParaRPr lang="en-US" sz="4600" dirty="0">
              <a:latin typeface="Arial"/>
            </a:endParaRPr>
          </a:p>
          <a:p>
            <a:r>
              <a:rPr lang="en-US" sz="4600" dirty="0">
                <a:latin typeface="Arial"/>
              </a:rPr>
              <a:t>questions to </a:t>
            </a:r>
          </a:p>
          <a:p>
            <a:r>
              <a:rPr lang="en-US" sz="4600" dirty="0">
                <a:latin typeface="Arial"/>
              </a:rPr>
              <a:t>users</a:t>
            </a: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2895600" y="203200"/>
            <a:ext cx="2995413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300" dirty="0">
                <a:latin typeface="Arial"/>
              </a:rPr>
              <a:t>Queue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 Terms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1732302968_a144a56c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766" y="1370013"/>
            <a:ext cx="6180434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685800" y="152400"/>
            <a:ext cx="7712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400" dirty="0" smtClean="0">
                <a:latin typeface="Arial"/>
              </a:rPr>
              <a:t>Users = Library Staff</a:t>
            </a:r>
            <a:endParaRPr lang="en-US" sz="6400" dirty="0">
              <a:latin typeface="Arial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Terms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597074553_160c532f8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74650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sz="6500" dirty="0" smtClean="0"/>
              <a:t>So how does it work?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8388" y="1339421"/>
            <a:ext cx="6704012" cy="4023154"/>
            <a:chOff x="77788" y="1196975"/>
            <a:chExt cx="8555037" cy="5133975"/>
          </a:xfrm>
        </p:grpSpPr>
        <p:pic>
          <p:nvPicPr>
            <p:cNvPr id="26626" name="Picture 3" descr="3914729343_6ba95723dc_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88" y="1419225"/>
              <a:ext cx="1697037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1754188" y="1897063"/>
              <a:ext cx="1047750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422900" y="1943100"/>
              <a:ext cx="1046163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pic>
          <p:nvPicPr>
            <p:cNvPr id="26630" name="Picture 8" descr="141922192_71e1cafadd_b.jpg"/>
            <p:cNvPicPr>
              <a:picLocks noChangeAspect="1"/>
            </p:cNvPicPr>
            <p:nvPr/>
          </p:nvPicPr>
          <p:blipFill>
            <a:blip r:embed="rId4" cstate="print"/>
            <a:srcRect l="58556" t="9319" r="19333"/>
            <a:stretch>
              <a:fillRect/>
            </a:stretch>
          </p:blipFill>
          <p:spPr bwMode="auto">
            <a:xfrm>
              <a:off x="6611938" y="1196975"/>
              <a:ext cx="2020887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ight Arrow 9"/>
            <p:cNvSpPr/>
            <p:nvPr/>
          </p:nvSpPr>
          <p:spPr>
            <a:xfrm rot="9374829">
              <a:off x="5473700" y="4691063"/>
              <a:ext cx="1046163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pic>
          <p:nvPicPr>
            <p:cNvPr id="26632" name="Picture 10" descr="1732302968_a144a56ced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6700" y="4737100"/>
              <a:ext cx="2392363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228600" y="236537"/>
            <a:ext cx="70388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 smtClean="0">
                <a:latin typeface="Arial"/>
              </a:rPr>
              <a:t>Question –&gt; Widget –&gt; Queue –&gt; Users</a:t>
            </a:r>
            <a:endParaRPr lang="en-US" sz="3000" dirty="0"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14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 – Call Routing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219200"/>
            <a:ext cx="174514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4800" y="0"/>
            <a:ext cx="8439442" cy="1203286"/>
            <a:chOff x="304800" y="381000"/>
            <a:chExt cx="8439442" cy="1203286"/>
          </a:xfrm>
        </p:grpSpPr>
        <p:sp>
          <p:nvSpPr>
            <p:cNvPr id="12" name="TextBox 11"/>
            <p:cNvSpPr txBox="1"/>
            <p:nvPr/>
          </p:nvSpPr>
          <p:spPr>
            <a:xfrm>
              <a:off x="309470" y="381000"/>
              <a:ext cx="7038818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Question</a:t>
              </a:r>
              <a:r>
                <a:rPr lang="en-US" sz="300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 –&gt; Widget –&gt; Queue –&gt; Users</a:t>
              </a:r>
              <a:endParaRPr lang="en-US" sz="300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78" name="TextBox 8"/>
            <p:cNvSpPr txBox="1">
              <a:spLocks noChangeArrowheads="1"/>
            </p:cNvSpPr>
            <p:nvPr/>
          </p:nvSpPr>
          <p:spPr bwMode="auto">
            <a:xfrm>
              <a:off x="304800" y="1030288"/>
              <a:ext cx="843944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Arial"/>
                </a:rPr>
                <a:t>Question</a:t>
              </a:r>
              <a:r>
                <a:rPr lang="en-US" sz="3000" dirty="0" smtClean="0">
                  <a:latin typeface="Arial"/>
                </a:rPr>
                <a:t> –&gt; </a:t>
              </a:r>
              <a:r>
                <a:rPr lang="en-US" sz="3000" dirty="0">
                  <a:latin typeface="Arial"/>
                </a:rPr>
                <a:t>IM</a:t>
              </a:r>
              <a:r>
                <a:rPr lang="en-US" sz="3000" dirty="0" smtClean="0">
                  <a:latin typeface="Arial"/>
                </a:rPr>
                <a:t> –&gt; Gateway –&gt; Queue –&gt; Users</a:t>
              </a:r>
              <a:endParaRPr lang="en-US" sz="3000" dirty="0">
                <a:latin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8322" y="1447800"/>
            <a:ext cx="7248878" cy="4038600"/>
            <a:chOff x="360363" y="2057400"/>
            <a:chExt cx="8043862" cy="4481513"/>
          </a:xfrm>
        </p:grpSpPr>
        <p:pic>
          <p:nvPicPr>
            <p:cNvPr id="28674" name="Picture 3" descr="3914729343_6ba95723dc_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363" y="2057400"/>
              <a:ext cx="1697037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2036763" y="2535238"/>
              <a:ext cx="1046162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652963" y="2535238"/>
              <a:ext cx="1046162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pic>
          <p:nvPicPr>
            <p:cNvPr id="2867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9500" y="3751263"/>
              <a:ext cx="681038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0" descr="160577974_3654a3e8f5_o.jpg"/>
            <p:cNvPicPr>
              <a:picLocks noChangeAspect="1"/>
            </p:cNvPicPr>
            <p:nvPr/>
          </p:nvPicPr>
          <p:blipFill>
            <a:blip r:embed="rId5" cstate="print">
              <a:lum bright="12000" contrast="12000"/>
            </a:blip>
            <a:srcRect t="28850" b="16534"/>
            <a:stretch>
              <a:fillRect/>
            </a:stretch>
          </p:blipFill>
          <p:spPr bwMode="auto">
            <a:xfrm>
              <a:off x="5891213" y="2111375"/>
              <a:ext cx="2513012" cy="206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4" descr="aol-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0075" y="2108200"/>
              <a:ext cx="55403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5" descr="yahoo-messenger-icon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6088" y="3752850"/>
              <a:ext cx="592137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6" descr="ms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89288" y="2800350"/>
              <a:ext cx="6381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7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2225" y="2609850"/>
              <a:ext cx="439738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18" descr="Picture 15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71900" y="32893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ight Arrow 19"/>
            <p:cNvSpPr/>
            <p:nvPr/>
          </p:nvSpPr>
          <p:spPr>
            <a:xfrm rot="8506566">
              <a:off x="6862763" y="4432300"/>
              <a:ext cx="1046162" cy="11953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pic>
          <p:nvPicPr>
            <p:cNvPr id="28687" name="Picture 20" descr="141922192_71e1cafadd_b.jpg"/>
            <p:cNvPicPr>
              <a:picLocks noChangeAspect="1"/>
            </p:cNvPicPr>
            <p:nvPr/>
          </p:nvPicPr>
          <p:blipFill>
            <a:blip r:embed="rId11" cstate="print"/>
            <a:srcRect l="58556" t="9319" r="19333" b="9441"/>
            <a:stretch>
              <a:fillRect/>
            </a:stretch>
          </p:blipFill>
          <p:spPr bwMode="auto">
            <a:xfrm>
              <a:off x="5349875" y="4487863"/>
              <a:ext cx="1274763" cy="201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ight Arrow 21"/>
            <p:cNvSpPr/>
            <p:nvPr/>
          </p:nvSpPr>
          <p:spPr>
            <a:xfrm rot="10800000">
              <a:off x="3940175" y="5113338"/>
              <a:ext cx="1046163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pic>
          <p:nvPicPr>
            <p:cNvPr id="28689" name="Picture 22" descr="1732302968_a144a56ced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66800" y="4822825"/>
              <a:ext cx="2576513" cy="171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0" y="5638800"/>
            <a:ext cx="9161859" cy="1219200"/>
            <a:chOff x="0" y="5638800"/>
            <a:chExt cx="9161859" cy="1219200"/>
          </a:xfrm>
        </p:grpSpPr>
        <p:sp>
          <p:nvSpPr>
            <p:cNvPr id="23" name="Rectangle 2"/>
            <p:cNvSpPr>
              <a:spLocks/>
            </p:cNvSpPr>
            <p:nvPr/>
          </p:nvSpPr>
          <p:spPr bwMode="auto">
            <a:xfrm>
              <a:off x="0" y="5638800"/>
              <a:ext cx="9161859" cy="1219200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4" name="Rectangle 3"/>
            <p:cNvSpPr>
              <a:spLocks/>
            </p:cNvSpPr>
            <p:nvPr/>
          </p:nvSpPr>
          <p:spPr bwMode="auto">
            <a:xfrm>
              <a:off x="8930" y="5812631"/>
              <a:ext cx="9144000" cy="89296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"/>
                </a:rPr>
                <a:t>  </a:t>
              </a:r>
              <a:r>
                <a:rPr lang="en-US" sz="3600" dirty="0" smtClean="0">
                  <a:solidFill>
                    <a:srgbClr val="FFFFFF"/>
                  </a:solidFill>
                  <a:latin typeface="Arial"/>
                </a:rPr>
                <a:t>LibraryH3lp – Call Routing</a:t>
              </a:r>
              <a:endParaRPr lang="en-US" sz="360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Overview of Today’s Presentation</a:t>
            </a:r>
            <a:endParaRPr lang="en-US" sz="3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04800"/>
            <a:ext cx="7543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</a:rPr>
              <a:t> Our Story</a:t>
            </a:r>
          </a:p>
          <a:p>
            <a:r>
              <a:rPr lang="en-US" sz="3600" dirty="0" smtClean="0">
                <a:latin typeface="Arial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</a:rPr>
              <a:t> LibraryH3lp – Basic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Perspective of patrons calling and staff answering the calls.</a:t>
            </a:r>
            <a:r>
              <a:rPr lang="en-US" sz="3600" dirty="0" smtClean="0">
                <a:latin typeface="Arial"/>
              </a:rPr>
              <a:t/>
            </a:r>
            <a:br>
              <a:rPr lang="en-US" sz="3600" dirty="0" smtClean="0">
                <a:latin typeface="Arial"/>
              </a:rPr>
            </a:br>
            <a:endParaRPr lang="en-US" sz="3600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</a:rPr>
              <a:t> LibraryH3lp – Advanced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Arial"/>
              </a:rPr>
            </a:b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Widgets, Gateways, Queues, Users, and more.</a:t>
            </a:r>
            <a:endParaRPr lang="en-US" sz="2000" dirty="0" smtClean="0">
              <a:latin typeface="Arial"/>
            </a:endParaRPr>
          </a:p>
          <a:p>
            <a:pPr>
              <a:buFont typeface="Arial"/>
              <a:buChar char="•"/>
            </a:pPr>
            <a:endParaRPr lang="en-US" sz="3600" dirty="0" smtClean="0"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</a:rPr>
              <a:t> Your Questions and Comments</a:t>
            </a:r>
          </a:p>
          <a:p>
            <a:endParaRPr lang="en-US" sz="3600" dirty="0" smtClean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703881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Question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–&gt; Widget –&gt; Queue –&gt; Users</a:t>
            </a:r>
            <a:endParaRPr lang="en-US" sz="3000" dirty="0">
              <a:solidFill>
                <a:schemeClr val="bg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304800" y="1670050"/>
            <a:ext cx="50449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Arial"/>
              </a:rPr>
              <a:t>Question</a:t>
            </a:r>
            <a:r>
              <a:rPr lang="en-US" sz="3000" dirty="0" smtClean="0">
                <a:solidFill>
                  <a:srgbClr val="000000"/>
                </a:solidFill>
                <a:latin typeface="Arial"/>
              </a:rPr>
              <a:t> –&gt; Widget –&gt; User</a:t>
            </a:r>
            <a:endParaRPr lang="en-US" sz="3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784997"/>
            <a:ext cx="6386513" cy="2234677"/>
            <a:chOff x="34925" y="3675585"/>
            <a:chExt cx="6386513" cy="2234677"/>
          </a:xfrm>
        </p:grpSpPr>
        <p:pic>
          <p:nvPicPr>
            <p:cNvPr id="30722" name="Picture 3" descr="3914729343_6ba95723dc_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675585"/>
              <a:ext cx="1676400" cy="2234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1706563" y="4229100"/>
              <a:ext cx="1046162" cy="1196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75275" y="4275138"/>
              <a:ext cx="1046163" cy="11953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</a:endParaRPr>
            </a:p>
          </p:txBody>
        </p:sp>
      </p:grp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300038" y="1011238"/>
            <a:ext cx="82688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A6A6A6"/>
                </a:solidFill>
                <a:latin typeface="Arial"/>
              </a:rPr>
              <a:t>Question</a:t>
            </a:r>
            <a:r>
              <a:rPr lang="en-US" sz="3000" dirty="0" smtClean="0">
                <a:solidFill>
                  <a:srgbClr val="A6A6A6"/>
                </a:solidFill>
                <a:latin typeface="Arial"/>
              </a:rPr>
              <a:t> –&gt; </a:t>
            </a:r>
            <a:r>
              <a:rPr lang="en-US" sz="3000" dirty="0">
                <a:solidFill>
                  <a:srgbClr val="A6A6A6"/>
                </a:solidFill>
                <a:latin typeface="Arial"/>
              </a:rPr>
              <a:t>IM</a:t>
            </a:r>
            <a:r>
              <a:rPr lang="en-US" sz="3000" dirty="0" smtClean="0">
                <a:solidFill>
                  <a:srgbClr val="A6A6A6"/>
                </a:solidFill>
                <a:latin typeface="Arial"/>
              </a:rPr>
              <a:t> –&gt; </a:t>
            </a:r>
            <a:r>
              <a:rPr lang="en-US" sz="3000" dirty="0">
                <a:solidFill>
                  <a:srgbClr val="A6A6A6"/>
                </a:solidFill>
                <a:latin typeface="Arial"/>
              </a:rPr>
              <a:t>gateway</a:t>
            </a:r>
            <a:r>
              <a:rPr lang="en-US" sz="3000" dirty="0" smtClean="0">
                <a:solidFill>
                  <a:srgbClr val="A6A6A6"/>
                </a:solidFill>
                <a:latin typeface="Arial"/>
              </a:rPr>
              <a:t> –&gt; </a:t>
            </a:r>
            <a:r>
              <a:rPr lang="en-US" sz="3000" dirty="0">
                <a:solidFill>
                  <a:srgbClr val="A6A6A6"/>
                </a:solidFill>
                <a:latin typeface="Arial"/>
              </a:rPr>
              <a:t>queue</a:t>
            </a:r>
            <a:r>
              <a:rPr lang="en-US" sz="3000" dirty="0" smtClean="0">
                <a:solidFill>
                  <a:srgbClr val="A6A6A6"/>
                </a:solidFill>
                <a:latin typeface="Arial"/>
              </a:rPr>
              <a:t> –&gt; Users</a:t>
            </a:r>
            <a:endParaRPr lang="en-US" sz="30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Call Routing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14600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29400" y="2438400"/>
            <a:ext cx="1864177" cy="279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50813" y="228600"/>
            <a:ext cx="79160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Question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 –&gt; IM/Widget –&gt;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gateway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 –&gt;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queue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 </a:t>
            </a:r>
          </a:p>
          <a:p>
            <a:pPr>
              <a:defRPr/>
            </a:pP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–&gt; user </a:t>
            </a:r>
            <a:r>
              <a:rPr lang="en-US" sz="3000" dirty="0" smtClean="0">
                <a:latin typeface="Arial"/>
              </a:rPr>
              <a:t>–&gt; user or queue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58838" y="1676883"/>
            <a:ext cx="7294562" cy="3809517"/>
            <a:chOff x="249238" y="2133600"/>
            <a:chExt cx="8672512" cy="4529138"/>
          </a:xfrm>
        </p:grpSpPr>
        <p:sp>
          <p:nvSpPr>
            <p:cNvPr id="34840" name="TextBox 26"/>
            <p:cNvSpPr txBox="1">
              <a:spLocks noChangeArrowheads="1"/>
            </p:cNvSpPr>
            <p:nvPr/>
          </p:nvSpPr>
          <p:spPr bwMode="auto">
            <a:xfrm rot="16457178">
              <a:off x="3780566" y="4678183"/>
              <a:ext cx="815849" cy="768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</a:rPr>
                <a:t>–OR–</a:t>
              </a:r>
              <a:endParaRPr lang="en-US" dirty="0">
                <a:latin typeface="Arial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49238" y="2133600"/>
              <a:ext cx="8672512" cy="4529138"/>
              <a:chOff x="249238" y="2133600"/>
              <a:chExt cx="8672512" cy="4529138"/>
            </a:xfrm>
          </p:grpSpPr>
          <p:pic>
            <p:nvPicPr>
              <p:cNvPr id="34818" name="Picture 3" descr="3914729343_6ba95723dc_m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600" y="2333625"/>
                <a:ext cx="866775" cy="1158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1568450" y="2587625"/>
                <a:ext cx="534988" cy="61277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3073400" y="2538413"/>
                <a:ext cx="534988" cy="61118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pic>
            <p:nvPicPr>
              <p:cNvPr id="34822" name="Picture 9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8400" y="2971800"/>
                <a:ext cx="347663" cy="347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3" name="Picture 10" descr="160577974_3654a3e8f5_o.jpg"/>
              <p:cNvPicPr>
                <a:picLocks noChangeAspect="1"/>
              </p:cNvPicPr>
              <p:nvPr/>
            </p:nvPicPr>
            <p:blipFill>
              <a:blip r:embed="rId5" cstate="print">
                <a:lum bright="12000" contrast="12000"/>
              </a:blip>
              <a:srcRect t="28850" b="16534"/>
              <a:stretch>
                <a:fillRect/>
              </a:stretch>
            </p:blipFill>
            <p:spPr bwMode="auto">
              <a:xfrm>
                <a:off x="3762375" y="2368550"/>
                <a:ext cx="1285875" cy="105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4" name="Picture 14" descr="aol-1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81200" y="2362200"/>
                <a:ext cx="282575" cy="28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5" name="Picture 15" descr="yahoo-messenger-ico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57400" y="3124200"/>
                <a:ext cx="303212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6" name="Picture 16" descr="msn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33600" y="2819400"/>
                <a:ext cx="327025" cy="325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7" name="Picture 17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43200" y="2517775"/>
                <a:ext cx="225425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8" name="Picture 18" descr="Picture 15.jp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43200" y="2819400"/>
                <a:ext cx="223837" cy="23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ight Arrow 19"/>
              <p:cNvSpPr/>
              <p:nvPr/>
            </p:nvSpPr>
            <p:spPr>
              <a:xfrm>
                <a:off x="5241925" y="2586038"/>
                <a:ext cx="541338" cy="5969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pic>
            <p:nvPicPr>
              <p:cNvPr id="34830" name="Picture 20" descr="141922192_71e1cafadd_b.jpg"/>
              <p:cNvPicPr>
                <a:picLocks noChangeAspect="1"/>
              </p:cNvPicPr>
              <p:nvPr/>
            </p:nvPicPr>
            <p:blipFill>
              <a:blip r:embed="rId11" cstate="print"/>
              <a:srcRect l="58556" t="9319" r="19333" b="9441"/>
              <a:stretch>
                <a:fillRect/>
              </a:stretch>
            </p:blipFill>
            <p:spPr bwMode="auto">
              <a:xfrm>
                <a:off x="5934075" y="2133600"/>
                <a:ext cx="949325" cy="150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ight Arrow 21"/>
              <p:cNvSpPr/>
              <p:nvPr/>
            </p:nvSpPr>
            <p:spPr>
              <a:xfrm rot="2855314">
                <a:off x="6851650" y="3473451"/>
                <a:ext cx="858837" cy="98266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pic>
            <p:nvPicPr>
              <p:cNvPr id="34832" name="Picture 22" descr="1732302968_a144a56ced.jp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345238" y="4429125"/>
                <a:ext cx="2576512" cy="171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ight Arrow 18"/>
              <p:cNvSpPr/>
              <p:nvPr/>
            </p:nvSpPr>
            <p:spPr>
              <a:xfrm rot="10800000">
                <a:off x="5662613" y="5003800"/>
                <a:ext cx="539750" cy="59848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pic>
            <p:nvPicPr>
              <p:cNvPr id="34835" name="Picture 33" descr="3903339183_7333643723_m.jp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729163" y="4708525"/>
                <a:ext cx="86360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ight Arrow 22"/>
              <p:cNvSpPr/>
              <p:nvPr/>
            </p:nvSpPr>
            <p:spPr>
              <a:xfrm rot="10800000">
                <a:off x="3919538" y="5497513"/>
                <a:ext cx="541337" cy="59848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2068870">
                <a:off x="3940175" y="4244975"/>
                <a:ext cx="541338" cy="59848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pic>
            <p:nvPicPr>
              <p:cNvPr id="34839" name="Picture 20" descr="141922192_71e1cafadd_b.jpg"/>
              <p:cNvPicPr>
                <a:picLocks noChangeAspect="1"/>
              </p:cNvPicPr>
              <p:nvPr/>
            </p:nvPicPr>
            <p:blipFill>
              <a:blip r:embed="rId14" cstate="print"/>
              <a:srcRect l="58556" t="9319" r="19333" b="9441"/>
              <a:stretch>
                <a:fillRect/>
              </a:stretch>
            </p:blipFill>
            <p:spPr bwMode="auto">
              <a:xfrm>
                <a:off x="2965450" y="5291138"/>
                <a:ext cx="868363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ight Arrow 29"/>
              <p:cNvSpPr/>
              <p:nvPr/>
            </p:nvSpPr>
            <p:spPr>
              <a:xfrm rot="10800000">
                <a:off x="2325688" y="5534025"/>
                <a:ext cx="539750" cy="59848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</a:endParaRPr>
              </a:p>
            </p:txBody>
          </p:sp>
          <p:pic>
            <p:nvPicPr>
              <p:cNvPr id="34843" name="Picture 30" descr="2458404862_e0d85275d0_m.jpg"/>
              <p:cNvPicPr>
                <a:picLocks noChangeAspect="1"/>
              </p:cNvPicPr>
              <p:nvPr/>
            </p:nvPicPr>
            <p:blipFill>
              <a:blip r:embed="rId15" cstate="print"/>
              <a:srcRect l="11852" r="5556"/>
              <a:stretch>
                <a:fillRect/>
              </a:stretch>
            </p:blipFill>
            <p:spPr bwMode="auto">
              <a:xfrm>
                <a:off x="249238" y="4964113"/>
                <a:ext cx="1960562" cy="158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62200" y="2438400"/>
                <a:ext cx="317500" cy="381000"/>
              </a:xfrm>
              <a:prstGeom prst="rect">
                <a:avLst/>
              </a:prstGeom>
              <a:noFill/>
              <a:effectLst/>
            </p:spPr>
          </p:pic>
        </p:grpSp>
      </p:grpSp>
      <p:sp>
        <p:nvSpPr>
          <p:cNvPr id="33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4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Call Routing: Transfers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3124200" y="2971800"/>
            <a:ext cx="721177" cy="108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3253"/>
            <a:ext cx="5334000" cy="5409347"/>
            <a:chOff x="2070898" y="89698"/>
            <a:chExt cx="4861560" cy="4930233"/>
          </a:xfrm>
        </p:grpSpPr>
        <p:grpSp>
          <p:nvGrpSpPr>
            <p:cNvPr id="7" name="Group 6"/>
            <p:cNvGrpSpPr/>
            <p:nvPr/>
          </p:nvGrpSpPr>
          <p:grpSpPr>
            <a:xfrm>
              <a:off x="2070898" y="89698"/>
              <a:ext cx="4861560" cy="4930233"/>
              <a:chOff x="-90624" y="92256"/>
              <a:chExt cx="6372225" cy="6462237"/>
            </a:xfrm>
          </p:grpSpPr>
          <p:pic>
            <p:nvPicPr>
              <p:cNvPr id="3686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90624" y="92256"/>
                <a:ext cx="6372225" cy="6462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6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789" y="2560320"/>
                <a:ext cx="915829" cy="142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0" name="Freeform 7"/>
              <p:cNvSpPr>
                <a:spLocks/>
              </p:cNvSpPr>
              <p:nvPr/>
            </p:nvSpPr>
            <p:spPr bwMode="auto">
              <a:xfrm>
                <a:off x="91440" y="3297554"/>
                <a:ext cx="698659" cy="698659"/>
              </a:xfrm>
              <a:custGeom>
                <a:avLst/>
                <a:gdLst>
                  <a:gd name="T0" fmla="*/ 6165 w 22715"/>
                  <a:gd name="T1" fmla="*/ 21600 h 21600"/>
                  <a:gd name="T2" fmla="*/ 6165 w 22715"/>
                  <a:gd name="T3" fmla="*/ 11173 h 21600"/>
                  <a:gd name="T4" fmla="*/ 985 w 22715"/>
                  <a:gd name="T5" fmla="*/ 11173 h 21600"/>
                  <a:gd name="T6" fmla="*/ 995 w 22715"/>
                  <a:gd name="T7" fmla="*/ 10190 h 21600"/>
                  <a:gd name="T8" fmla="*/ 11345 w 22715"/>
                  <a:gd name="T9" fmla="*/ 0 h 21600"/>
                  <a:gd name="T10" fmla="*/ 21691 w 22715"/>
                  <a:gd name="T11" fmla="*/ 10187 h 21600"/>
                  <a:gd name="T12" fmla="*/ 21705 w 22715"/>
                  <a:gd name="T13" fmla="*/ 11173 h 21600"/>
                  <a:gd name="T14" fmla="*/ 16526 w 22715"/>
                  <a:gd name="T15" fmla="*/ 11173 h 21600"/>
                  <a:gd name="T16" fmla="*/ 16526 w 22715"/>
                  <a:gd name="T17" fmla="*/ 21600 h 21600"/>
                  <a:gd name="T18" fmla="*/ 6165 w 22715"/>
                  <a:gd name="T19" fmla="*/ 2160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15"/>
                  <a:gd name="T31" fmla="*/ 0 h 21600"/>
                  <a:gd name="T32" fmla="*/ 22715 w 22715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15" h="21600">
                    <a:moveTo>
                      <a:pt x="6165" y="21600"/>
                    </a:moveTo>
                    <a:lnTo>
                      <a:pt x="6165" y="11173"/>
                    </a:lnTo>
                    <a:cubicBezTo>
                      <a:pt x="6165" y="11173"/>
                      <a:pt x="1031" y="11188"/>
                      <a:pt x="985" y="11173"/>
                    </a:cubicBezTo>
                    <a:cubicBezTo>
                      <a:pt x="0" y="11173"/>
                      <a:pt x="995" y="10190"/>
                      <a:pt x="995" y="10190"/>
                    </a:cubicBezTo>
                    <a:lnTo>
                      <a:pt x="11345" y="0"/>
                    </a:lnTo>
                    <a:cubicBezTo>
                      <a:pt x="11345" y="0"/>
                      <a:pt x="21669" y="10187"/>
                      <a:pt x="21691" y="10187"/>
                    </a:cubicBezTo>
                    <a:cubicBezTo>
                      <a:pt x="22715" y="11337"/>
                      <a:pt x="21705" y="11173"/>
                      <a:pt x="21705" y="11173"/>
                    </a:cubicBezTo>
                    <a:lnTo>
                      <a:pt x="16526" y="11173"/>
                    </a:lnTo>
                    <a:lnTo>
                      <a:pt x="16526" y="21600"/>
                    </a:lnTo>
                    <a:lnTo>
                      <a:pt x="6165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/>
                </a:endParaRPr>
              </a:p>
            </p:txBody>
          </p:sp>
        </p:grpSp>
        <p:sp>
          <p:nvSpPr>
            <p:cNvPr id="36869" name="Text Box 6"/>
            <p:cNvSpPr txBox="1">
              <a:spLocks noChangeArrowheads="1"/>
            </p:cNvSpPr>
            <p:nvPr/>
          </p:nvSpPr>
          <p:spPr bwMode="auto">
            <a:xfrm>
              <a:off x="2140349" y="3124200"/>
              <a:ext cx="1258729" cy="32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/>
                </a:rPr>
                <a:t>queues</a:t>
              </a:r>
            </a:p>
          </p:txBody>
        </p:sp>
      </p:grpSp>
      <p:sp>
        <p:nvSpPr>
          <p:cNvPr id="9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Administration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52400"/>
            <a:ext cx="5292551" cy="5438827"/>
            <a:chOff x="91440" y="274320"/>
            <a:chExt cx="6372225" cy="6548341"/>
          </a:xfrm>
        </p:grpSpPr>
        <p:pic>
          <p:nvPicPr>
            <p:cNvPr id="389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" y="274320"/>
              <a:ext cx="6372225" cy="646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2560320"/>
              <a:ext cx="915829" cy="142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Text Box 6"/>
            <p:cNvSpPr txBox="1">
              <a:spLocks noChangeArrowheads="1"/>
            </p:cNvSpPr>
            <p:nvPr/>
          </p:nvSpPr>
          <p:spPr bwMode="auto">
            <a:xfrm>
              <a:off x="588645" y="4023360"/>
              <a:ext cx="1258729" cy="42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/>
                </a:rPr>
                <a:t>queues</a:t>
              </a:r>
            </a:p>
          </p:txBody>
        </p:sp>
        <p:sp>
          <p:nvSpPr>
            <p:cNvPr id="38918" name="Freeform 7"/>
            <p:cNvSpPr>
              <a:spLocks/>
            </p:cNvSpPr>
            <p:nvPr/>
          </p:nvSpPr>
          <p:spPr bwMode="auto">
            <a:xfrm>
              <a:off x="462915" y="3297555"/>
              <a:ext cx="698659" cy="698659"/>
            </a:xfrm>
            <a:custGeom>
              <a:avLst/>
              <a:gdLst>
                <a:gd name="T0" fmla="*/ 6165 w 22715"/>
                <a:gd name="T1" fmla="*/ 21600 h 21600"/>
                <a:gd name="T2" fmla="*/ 6165 w 22715"/>
                <a:gd name="T3" fmla="*/ 11173 h 21600"/>
                <a:gd name="T4" fmla="*/ 985 w 22715"/>
                <a:gd name="T5" fmla="*/ 11173 h 21600"/>
                <a:gd name="T6" fmla="*/ 995 w 22715"/>
                <a:gd name="T7" fmla="*/ 10190 h 21600"/>
                <a:gd name="T8" fmla="*/ 11345 w 22715"/>
                <a:gd name="T9" fmla="*/ 0 h 21600"/>
                <a:gd name="T10" fmla="*/ 21691 w 22715"/>
                <a:gd name="T11" fmla="*/ 10187 h 21600"/>
                <a:gd name="T12" fmla="*/ 21705 w 22715"/>
                <a:gd name="T13" fmla="*/ 11173 h 21600"/>
                <a:gd name="T14" fmla="*/ 16526 w 22715"/>
                <a:gd name="T15" fmla="*/ 11173 h 21600"/>
                <a:gd name="T16" fmla="*/ 16526 w 22715"/>
                <a:gd name="T17" fmla="*/ 21600 h 21600"/>
                <a:gd name="T18" fmla="*/ 6165 w 22715"/>
                <a:gd name="T19" fmla="*/ 2160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15"/>
                <a:gd name="T31" fmla="*/ 0 h 21600"/>
                <a:gd name="T32" fmla="*/ 22715 w 22715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15" h="21600">
                  <a:moveTo>
                    <a:pt x="6165" y="21600"/>
                  </a:moveTo>
                  <a:lnTo>
                    <a:pt x="6165" y="11173"/>
                  </a:lnTo>
                  <a:cubicBezTo>
                    <a:pt x="6165" y="11173"/>
                    <a:pt x="1031" y="11188"/>
                    <a:pt x="985" y="11173"/>
                  </a:cubicBezTo>
                  <a:cubicBezTo>
                    <a:pt x="0" y="11173"/>
                    <a:pt x="995" y="10190"/>
                    <a:pt x="995" y="10190"/>
                  </a:cubicBezTo>
                  <a:lnTo>
                    <a:pt x="11345" y="0"/>
                  </a:lnTo>
                  <a:cubicBezTo>
                    <a:pt x="11345" y="0"/>
                    <a:pt x="21669" y="10187"/>
                    <a:pt x="21691" y="10187"/>
                  </a:cubicBezTo>
                  <a:cubicBezTo>
                    <a:pt x="22715" y="11337"/>
                    <a:pt x="21705" y="11173"/>
                    <a:pt x="21705" y="11173"/>
                  </a:cubicBezTo>
                  <a:lnTo>
                    <a:pt x="16526" y="11173"/>
                  </a:lnTo>
                  <a:lnTo>
                    <a:pt x="16526" y="21600"/>
                  </a:lnTo>
                  <a:lnTo>
                    <a:pt x="6165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pic>
          <p:nvPicPr>
            <p:cNvPr id="3891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5120640"/>
              <a:ext cx="1528763" cy="127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148965" y="6396514"/>
              <a:ext cx="1731645" cy="42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/>
                </a:rPr>
                <a:t>gateways</a:t>
              </a:r>
            </a:p>
          </p:txBody>
        </p:sp>
        <p:sp>
          <p:nvSpPr>
            <p:cNvPr id="38921" name="Freeform 10"/>
            <p:cNvSpPr>
              <a:spLocks/>
            </p:cNvSpPr>
            <p:nvPr/>
          </p:nvSpPr>
          <p:spPr bwMode="auto">
            <a:xfrm flipH="1">
              <a:off x="2108835" y="5674995"/>
              <a:ext cx="944404" cy="612934"/>
            </a:xfrm>
            <a:custGeom>
              <a:avLst/>
              <a:gdLst>
                <a:gd name="T0" fmla="*/ 0 w 21600"/>
                <a:gd name="T1" fmla="*/ 6165 h 22715"/>
                <a:gd name="T2" fmla="*/ 10427 w 21600"/>
                <a:gd name="T3" fmla="*/ 6165 h 22715"/>
                <a:gd name="T4" fmla="*/ 10427 w 21600"/>
                <a:gd name="T5" fmla="*/ 985 h 22715"/>
                <a:gd name="T6" fmla="*/ 11410 w 21600"/>
                <a:gd name="T7" fmla="*/ 995 h 22715"/>
                <a:gd name="T8" fmla="*/ 21600 w 21600"/>
                <a:gd name="T9" fmla="*/ 11345 h 22715"/>
                <a:gd name="T10" fmla="*/ 11413 w 21600"/>
                <a:gd name="T11" fmla="*/ 21691 h 22715"/>
                <a:gd name="T12" fmla="*/ 10427 w 21600"/>
                <a:gd name="T13" fmla="*/ 21705 h 22715"/>
                <a:gd name="T14" fmla="*/ 10427 w 21600"/>
                <a:gd name="T15" fmla="*/ 16526 h 22715"/>
                <a:gd name="T16" fmla="*/ 0 w 21600"/>
                <a:gd name="T17" fmla="*/ 16526 h 22715"/>
                <a:gd name="T18" fmla="*/ 0 w 21600"/>
                <a:gd name="T19" fmla="*/ 6165 h 227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2715"/>
                <a:gd name="T32" fmla="*/ 21600 w 21600"/>
                <a:gd name="T33" fmla="*/ 22715 h 227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2715">
                  <a:moveTo>
                    <a:pt x="0" y="6165"/>
                  </a:moveTo>
                  <a:lnTo>
                    <a:pt x="10427" y="6165"/>
                  </a:lnTo>
                  <a:cubicBezTo>
                    <a:pt x="10427" y="6165"/>
                    <a:pt x="10412" y="1031"/>
                    <a:pt x="10427" y="985"/>
                  </a:cubicBezTo>
                  <a:cubicBezTo>
                    <a:pt x="10427" y="0"/>
                    <a:pt x="11410" y="995"/>
                    <a:pt x="11410" y="995"/>
                  </a:cubicBezTo>
                  <a:lnTo>
                    <a:pt x="21600" y="11345"/>
                  </a:lnTo>
                  <a:cubicBezTo>
                    <a:pt x="21600" y="11345"/>
                    <a:pt x="11413" y="21669"/>
                    <a:pt x="11413" y="21691"/>
                  </a:cubicBezTo>
                  <a:cubicBezTo>
                    <a:pt x="10263" y="22715"/>
                    <a:pt x="10427" y="21705"/>
                    <a:pt x="10427" y="21705"/>
                  </a:cubicBezTo>
                  <a:lnTo>
                    <a:pt x="10427" y="16526"/>
                  </a:lnTo>
                  <a:lnTo>
                    <a:pt x="0" y="16526"/>
                  </a:lnTo>
                  <a:lnTo>
                    <a:pt x="0" y="61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</p:grpSp>
      <p:sp>
        <p:nvSpPr>
          <p:cNvPr id="11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Administration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6553" y="152400"/>
            <a:ext cx="8046447" cy="5425065"/>
            <a:chOff x="91440" y="274320"/>
            <a:chExt cx="9714205" cy="6549498"/>
          </a:xfrm>
        </p:grpSpPr>
        <p:pic>
          <p:nvPicPr>
            <p:cNvPr id="4096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" y="274320"/>
              <a:ext cx="6372225" cy="646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2560320"/>
              <a:ext cx="915829" cy="142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5" name="Text Box 6"/>
            <p:cNvSpPr txBox="1">
              <a:spLocks noChangeArrowheads="1"/>
            </p:cNvSpPr>
            <p:nvPr/>
          </p:nvSpPr>
          <p:spPr bwMode="auto">
            <a:xfrm>
              <a:off x="588645" y="4023359"/>
              <a:ext cx="1769443" cy="42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/>
                </a:rPr>
                <a:t>queues</a:t>
              </a:r>
            </a:p>
          </p:txBody>
        </p:sp>
        <p:sp>
          <p:nvSpPr>
            <p:cNvPr id="40966" name="Freeform 7"/>
            <p:cNvSpPr>
              <a:spLocks/>
            </p:cNvSpPr>
            <p:nvPr/>
          </p:nvSpPr>
          <p:spPr bwMode="auto">
            <a:xfrm>
              <a:off x="462915" y="3297555"/>
              <a:ext cx="698659" cy="698659"/>
            </a:xfrm>
            <a:custGeom>
              <a:avLst/>
              <a:gdLst>
                <a:gd name="T0" fmla="*/ 6165 w 22715"/>
                <a:gd name="T1" fmla="*/ 21600 h 21600"/>
                <a:gd name="T2" fmla="*/ 6165 w 22715"/>
                <a:gd name="T3" fmla="*/ 11173 h 21600"/>
                <a:gd name="T4" fmla="*/ 985 w 22715"/>
                <a:gd name="T5" fmla="*/ 11173 h 21600"/>
                <a:gd name="T6" fmla="*/ 995 w 22715"/>
                <a:gd name="T7" fmla="*/ 10190 h 21600"/>
                <a:gd name="T8" fmla="*/ 11345 w 22715"/>
                <a:gd name="T9" fmla="*/ 0 h 21600"/>
                <a:gd name="T10" fmla="*/ 21691 w 22715"/>
                <a:gd name="T11" fmla="*/ 10187 h 21600"/>
                <a:gd name="T12" fmla="*/ 21705 w 22715"/>
                <a:gd name="T13" fmla="*/ 11173 h 21600"/>
                <a:gd name="T14" fmla="*/ 16526 w 22715"/>
                <a:gd name="T15" fmla="*/ 11173 h 21600"/>
                <a:gd name="T16" fmla="*/ 16526 w 22715"/>
                <a:gd name="T17" fmla="*/ 21600 h 21600"/>
                <a:gd name="T18" fmla="*/ 6165 w 22715"/>
                <a:gd name="T19" fmla="*/ 2160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15"/>
                <a:gd name="T31" fmla="*/ 0 h 21600"/>
                <a:gd name="T32" fmla="*/ 22715 w 22715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15" h="21600">
                  <a:moveTo>
                    <a:pt x="6165" y="21600"/>
                  </a:moveTo>
                  <a:lnTo>
                    <a:pt x="6165" y="11173"/>
                  </a:lnTo>
                  <a:cubicBezTo>
                    <a:pt x="6165" y="11173"/>
                    <a:pt x="1031" y="11188"/>
                    <a:pt x="985" y="11173"/>
                  </a:cubicBezTo>
                  <a:cubicBezTo>
                    <a:pt x="0" y="11173"/>
                    <a:pt x="995" y="10190"/>
                    <a:pt x="995" y="10190"/>
                  </a:cubicBezTo>
                  <a:lnTo>
                    <a:pt x="11345" y="0"/>
                  </a:lnTo>
                  <a:cubicBezTo>
                    <a:pt x="11345" y="0"/>
                    <a:pt x="21669" y="10187"/>
                    <a:pt x="21691" y="10187"/>
                  </a:cubicBezTo>
                  <a:cubicBezTo>
                    <a:pt x="22715" y="11337"/>
                    <a:pt x="21705" y="11173"/>
                    <a:pt x="21705" y="11173"/>
                  </a:cubicBezTo>
                  <a:lnTo>
                    <a:pt x="16526" y="11173"/>
                  </a:lnTo>
                  <a:lnTo>
                    <a:pt x="16526" y="21600"/>
                  </a:lnTo>
                  <a:lnTo>
                    <a:pt x="6165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pic>
          <p:nvPicPr>
            <p:cNvPr id="4096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5120640"/>
              <a:ext cx="1528763" cy="127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3148966" y="6396515"/>
              <a:ext cx="2015449" cy="42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/>
                </a:rPr>
                <a:t>gateways</a:t>
              </a:r>
            </a:p>
          </p:txBody>
        </p:sp>
        <p:sp>
          <p:nvSpPr>
            <p:cNvPr id="40969" name="Freeform 10"/>
            <p:cNvSpPr>
              <a:spLocks/>
            </p:cNvSpPr>
            <p:nvPr/>
          </p:nvSpPr>
          <p:spPr bwMode="auto">
            <a:xfrm flipH="1">
              <a:off x="2108835" y="5674995"/>
              <a:ext cx="944404" cy="612934"/>
            </a:xfrm>
            <a:custGeom>
              <a:avLst/>
              <a:gdLst>
                <a:gd name="T0" fmla="*/ 0 w 21600"/>
                <a:gd name="T1" fmla="*/ 6165 h 22715"/>
                <a:gd name="T2" fmla="*/ 10427 w 21600"/>
                <a:gd name="T3" fmla="*/ 6165 h 22715"/>
                <a:gd name="T4" fmla="*/ 10427 w 21600"/>
                <a:gd name="T5" fmla="*/ 985 h 22715"/>
                <a:gd name="T6" fmla="*/ 11410 w 21600"/>
                <a:gd name="T7" fmla="*/ 995 h 22715"/>
                <a:gd name="T8" fmla="*/ 21600 w 21600"/>
                <a:gd name="T9" fmla="*/ 11345 h 22715"/>
                <a:gd name="T10" fmla="*/ 11413 w 21600"/>
                <a:gd name="T11" fmla="*/ 21691 h 22715"/>
                <a:gd name="T12" fmla="*/ 10427 w 21600"/>
                <a:gd name="T13" fmla="*/ 21705 h 22715"/>
                <a:gd name="T14" fmla="*/ 10427 w 21600"/>
                <a:gd name="T15" fmla="*/ 16526 h 22715"/>
                <a:gd name="T16" fmla="*/ 0 w 21600"/>
                <a:gd name="T17" fmla="*/ 16526 h 22715"/>
                <a:gd name="T18" fmla="*/ 0 w 21600"/>
                <a:gd name="T19" fmla="*/ 6165 h 227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2715"/>
                <a:gd name="T32" fmla="*/ 21600 w 21600"/>
                <a:gd name="T33" fmla="*/ 22715 h 227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2715">
                  <a:moveTo>
                    <a:pt x="0" y="6165"/>
                  </a:moveTo>
                  <a:lnTo>
                    <a:pt x="10427" y="6165"/>
                  </a:lnTo>
                  <a:cubicBezTo>
                    <a:pt x="10427" y="6165"/>
                    <a:pt x="10412" y="1031"/>
                    <a:pt x="10427" y="985"/>
                  </a:cubicBezTo>
                  <a:cubicBezTo>
                    <a:pt x="10427" y="0"/>
                    <a:pt x="11410" y="995"/>
                    <a:pt x="11410" y="995"/>
                  </a:cubicBezTo>
                  <a:lnTo>
                    <a:pt x="21600" y="11345"/>
                  </a:lnTo>
                  <a:cubicBezTo>
                    <a:pt x="21600" y="11345"/>
                    <a:pt x="11413" y="21669"/>
                    <a:pt x="11413" y="21691"/>
                  </a:cubicBezTo>
                  <a:cubicBezTo>
                    <a:pt x="10263" y="22715"/>
                    <a:pt x="10427" y="21705"/>
                    <a:pt x="10427" y="21705"/>
                  </a:cubicBezTo>
                  <a:lnTo>
                    <a:pt x="10427" y="16526"/>
                  </a:lnTo>
                  <a:lnTo>
                    <a:pt x="0" y="16526"/>
                  </a:lnTo>
                  <a:lnTo>
                    <a:pt x="0" y="61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pic>
          <p:nvPicPr>
            <p:cNvPr id="40970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2600" y="2743200"/>
              <a:ext cx="2581752" cy="172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Freeform 12"/>
            <p:cNvSpPr>
              <a:spLocks/>
            </p:cNvSpPr>
            <p:nvPr/>
          </p:nvSpPr>
          <p:spPr bwMode="auto">
            <a:xfrm flipH="1">
              <a:off x="4495800" y="3276600"/>
              <a:ext cx="944404" cy="611505"/>
            </a:xfrm>
            <a:custGeom>
              <a:avLst/>
              <a:gdLst>
                <a:gd name="T0" fmla="*/ 0 w 21600"/>
                <a:gd name="T1" fmla="*/ 6165 h 22715"/>
                <a:gd name="T2" fmla="*/ 10427 w 21600"/>
                <a:gd name="T3" fmla="*/ 6165 h 22715"/>
                <a:gd name="T4" fmla="*/ 10427 w 21600"/>
                <a:gd name="T5" fmla="*/ 985 h 22715"/>
                <a:gd name="T6" fmla="*/ 11410 w 21600"/>
                <a:gd name="T7" fmla="*/ 995 h 22715"/>
                <a:gd name="T8" fmla="*/ 21600 w 21600"/>
                <a:gd name="T9" fmla="*/ 11345 h 22715"/>
                <a:gd name="T10" fmla="*/ 11413 w 21600"/>
                <a:gd name="T11" fmla="*/ 21691 h 22715"/>
                <a:gd name="T12" fmla="*/ 10427 w 21600"/>
                <a:gd name="T13" fmla="*/ 21705 h 22715"/>
                <a:gd name="T14" fmla="*/ 10427 w 21600"/>
                <a:gd name="T15" fmla="*/ 16526 h 22715"/>
                <a:gd name="T16" fmla="*/ 0 w 21600"/>
                <a:gd name="T17" fmla="*/ 16526 h 22715"/>
                <a:gd name="T18" fmla="*/ 0 w 21600"/>
                <a:gd name="T19" fmla="*/ 6165 h 227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2715"/>
                <a:gd name="T32" fmla="*/ 21600 w 21600"/>
                <a:gd name="T33" fmla="*/ 22715 h 227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2715">
                  <a:moveTo>
                    <a:pt x="0" y="6165"/>
                  </a:moveTo>
                  <a:lnTo>
                    <a:pt x="10427" y="6165"/>
                  </a:lnTo>
                  <a:cubicBezTo>
                    <a:pt x="10427" y="6165"/>
                    <a:pt x="10412" y="1031"/>
                    <a:pt x="10427" y="985"/>
                  </a:cubicBezTo>
                  <a:cubicBezTo>
                    <a:pt x="10427" y="0"/>
                    <a:pt x="11410" y="995"/>
                    <a:pt x="11410" y="995"/>
                  </a:cubicBezTo>
                  <a:lnTo>
                    <a:pt x="21600" y="11345"/>
                  </a:lnTo>
                  <a:cubicBezTo>
                    <a:pt x="21600" y="11345"/>
                    <a:pt x="11413" y="21669"/>
                    <a:pt x="11413" y="21691"/>
                  </a:cubicBezTo>
                  <a:cubicBezTo>
                    <a:pt x="10263" y="22715"/>
                    <a:pt x="10427" y="21705"/>
                    <a:pt x="10427" y="21705"/>
                  </a:cubicBezTo>
                  <a:lnTo>
                    <a:pt x="10427" y="16526"/>
                  </a:lnTo>
                  <a:lnTo>
                    <a:pt x="0" y="16526"/>
                  </a:lnTo>
                  <a:lnTo>
                    <a:pt x="0" y="61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40972" name="Text Box 13"/>
            <p:cNvSpPr txBox="1">
              <a:spLocks noChangeArrowheads="1"/>
            </p:cNvSpPr>
            <p:nvPr/>
          </p:nvSpPr>
          <p:spPr bwMode="auto">
            <a:xfrm>
              <a:off x="5630227" y="4495799"/>
              <a:ext cx="4175418" cy="4273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/>
                </a:rPr>
                <a:t>users (library staff)</a:t>
              </a:r>
            </a:p>
          </p:txBody>
        </p:sp>
      </p:grpSp>
      <p:sp>
        <p:nvSpPr>
          <p:cNvPr id="1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Administration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How Users Get to Us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0"/>
            <a:ext cx="1771650" cy="117475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00" y="1143000"/>
            <a:ext cx="5066100" cy="44958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"/>
            <a:ext cx="1371600" cy="901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0" y="3124200"/>
            <a:ext cx="365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</a:rPr>
              <a:t>Library homepage	      LibGuides</a:t>
            </a:r>
          </a:p>
          <a:p>
            <a:r>
              <a:rPr lang="en-US" sz="1600" dirty="0" smtClean="0">
                <a:latin typeface="Arial"/>
              </a:rPr>
              <a:t>EBSCO databases 	      Library OPAC</a:t>
            </a:r>
          </a:p>
          <a:p>
            <a:r>
              <a:rPr lang="en-US" sz="1600" dirty="0" smtClean="0">
                <a:latin typeface="Arial"/>
              </a:rPr>
              <a:t>Individual librarians’	      Facebook</a:t>
            </a:r>
          </a:p>
          <a:p>
            <a:r>
              <a:rPr lang="en-US" sz="1600" dirty="0" smtClean="0">
                <a:latin typeface="Arial"/>
              </a:rPr>
              <a:t>        webpages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11" name="Picture 14" descr="aol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ms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Picture 1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724400"/>
            <a:ext cx="511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yahoo-messenger-ic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105400"/>
            <a:ext cx="381000" cy="3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7818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IM: ekulibraries</a:t>
            </a:r>
            <a:endParaRPr lang="en-US" dirty="0">
              <a:latin typeface="Arial"/>
            </a:endParaRPr>
          </a:p>
        </p:txBody>
      </p:sp>
      <p:pic>
        <p:nvPicPr>
          <p:cNvPr id="18" name="Picture 17" descr="Libguidewidge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381000"/>
            <a:ext cx="1838325" cy="2676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How We Staff Our Service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0"/>
            <a:ext cx="1771650" cy="1174750"/>
          </a:xfrm>
          <a:prstGeom prst="rect">
            <a:avLst/>
          </a:prstGeom>
          <a:noFill/>
        </p:spPr>
      </p:pic>
      <p:pic>
        <p:nvPicPr>
          <p:cNvPr id="7" name="Picture 6" descr="EKUsta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219200"/>
            <a:ext cx="3862173" cy="2572207"/>
          </a:xfrm>
          <a:prstGeom prst="rect">
            <a:avLst/>
          </a:prstGeom>
        </p:spPr>
      </p:pic>
      <p:pic>
        <p:nvPicPr>
          <p:cNvPr id="8" name="Picture 7" descr="Staff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752600"/>
            <a:ext cx="2057400" cy="2057400"/>
          </a:xfrm>
          <a:prstGeom prst="rect">
            <a:avLst/>
          </a:prstGeom>
        </p:spPr>
      </p:pic>
      <p:pic>
        <p:nvPicPr>
          <p:cNvPr id="9" name="Picture 8" descr="Staffmainde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676400"/>
            <a:ext cx="2354317" cy="2438400"/>
          </a:xfrm>
          <a:prstGeom prst="rect">
            <a:avLst/>
          </a:prstGeom>
        </p:spPr>
      </p:pic>
      <p:pic>
        <p:nvPicPr>
          <p:cNvPr id="10" name="Picture 9" descr="Staffoff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8100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New Txt-Us Service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0"/>
            <a:ext cx="1771650" cy="11747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486400" cy="36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Other Ways We Use Queues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876800"/>
            <a:ext cx="2286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V="1">
            <a:off x="685800" y="5257800"/>
            <a:ext cx="2286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038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763000" cy="2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7800" y="304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Report of the LibraryH3lp Transactions on 3/15/10</a:t>
            </a:r>
            <a:endParaRPr lang="en-US" dirty="0"/>
          </a:p>
        </p:txBody>
      </p:sp>
      <p:sp>
        <p:nvSpPr>
          <p:cNvPr id="19" name="Minus 18"/>
          <p:cNvSpPr/>
          <p:nvPr/>
        </p:nvSpPr>
        <p:spPr>
          <a:xfrm>
            <a:off x="304800" y="5105400"/>
            <a:ext cx="3810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The Impact of Queues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924300" cy="4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2686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657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76400"/>
            <a:ext cx="4000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ular Callout 34"/>
          <p:cNvSpPr/>
          <p:nvPr/>
        </p:nvSpPr>
        <p:spPr>
          <a:xfrm>
            <a:off x="7696200" y="2514600"/>
            <a:ext cx="990600" cy="914400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00200" y="685800"/>
            <a:ext cx="16002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457200" y="685800"/>
            <a:ext cx="603504" cy="60960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1295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37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Initiate our IM service</a:t>
            </a:r>
            <a:endParaRPr lang="en-US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83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GAIM:</a:t>
            </a:r>
          </a:p>
          <a:p>
            <a:pPr algn="ctr"/>
            <a:r>
              <a:rPr lang="en-US" dirty="0" smtClean="0">
                <a:latin typeface="Arial"/>
              </a:rPr>
              <a:t>volunteers,</a:t>
            </a:r>
          </a:p>
          <a:p>
            <a:pPr algn="ctr"/>
            <a:r>
              <a:rPr lang="en-US" dirty="0" smtClean="0">
                <a:latin typeface="Arial"/>
              </a:rPr>
              <a:t>min. PR</a:t>
            </a:r>
            <a:endParaRPr lang="en-US" dirty="0"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00400" y="1295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4572000" y="533400"/>
            <a:ext cx="1828800" cy="1752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7620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</a:rPr>
              <a:t>Changes needed: staffing model, IM aggregator, transcripts</a:t>
            </a:r>
            <a:endParaRPr lang="en-US" sz="1600" dirty="0">
              <a:latin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38600" y="12954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00800" y="1295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010400" y="533400"/>
            <a:ext cx="16002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838200" cy="276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</a:rPr>
              <a:t>Fall 2006</a:t>
            </a:r>
            <a:endParaRPr 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239000" y="381000"/>
            <a:ext cx="1219200" cy="38100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</a:rPr>
              <a:t>Spring 2007</a:t>
            </a:r>
            <a:endParaRPr lang="en-US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60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Meebome:  required shifts, PR push</a:t>
            </a:r>
            <a:endParaRPr lang="en-US" dirty="0">
              <a:latin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6600" y="3581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5181600" y="2514600"/>
            <a:ext cx="1981200" cy="18288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0" y="2514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Introduce IM widget</a:t>
            </a:r>
            <a:endParaRPr lang="en-US" dirty="0"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0" y="27432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Changes needed:  IM hours, more widgets, stats form</a:t>
            </a:r>
            <a:endParaRPr lang="en-US" sz="1600" dirty="0">
              <a:latin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648200" y="3581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048000" y="2819400"/>
            <a:ext cx="16002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0" y="2819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Meebome: required shifts, more widgets</a:t>
            </a:r>
            <a:endParaRPr lang="en-US" dirty="0">
              <a:latin typeface="Arial"/>
            </a:endParaRPr>
          </a:p>
        </p:txBody>
      </p:sp>
      <p:sp>
        <p:nvSpPr>
          <p:cNvPr id="47" name="WordArt 2"/>
          <p:cNvSpPr>
            <a:spLocks noChangeArrowheads="1" noChangeShapeType="1" noTextEdit="1"/>
          </p:cNvSpPr>
          <p:nvPr/>
        </p:nvSpPr>
        <p:spPr bwMode="auto">
          <a:xfrm>
            <a:off x="3429000" y="2590800"/>
            <a:ext cx="838200" cy="276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</a:rPr>
              <a:t>Fall 2007</a:t>
            </a:r>
            <a:endParaRPr 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8600" y="2819400"/>
            <a:ext cx="16002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/>
            </a:endParaRPr>
          </a:p>
        </p:txBody>
      </p:sp>
      <p:sp>
        <p:nvSpPr>
          <p:cNvPr id="53" name="WordArt 2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838200" cy="276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</a:rPr>
              <a:t>2008</a:t>
            </a:r>
            <a:endParaRPr lang="en-US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2971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Meebome: required shifts, more widgets</a:t>
            </a:r>
            <a:endParaRPr lang="en-US" dirty="0"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 rot="20680304">
            <a:off x="1811535" y="2228451"/>
            <a:ext cx="14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</a:rPr>
              <a:t>Introduce </a:t>
            </a:r>
          </a:p>
          <a:p>
            <a:r>
              <a:rPr lang="en-US" b="1" dirty="0" smtClean="0">
                <a:latin typeface="Arial"/>
              </a:rPr>
              <a:t>LibGuides</a:t>
            </a:r>
            <a:endParaRPr lang="en-US" b="1" dirty="0">
              <a:latin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95600" y="4953000"/>
            <a:ext cx="18288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/>
            </a:endParaRPr>
          </a:p>
        </p:txBody>
      </p:sp>
      <p:sp>
        <p:nvSpPr>
          <p:cNvPr id="68" name="WordArt 2"/>
          <p:cNvSpPr>
            <a:spLocks noChangeArrowheads="1" noChangeShapeType="1" noTextEdit="1"/>
          </p:cNvSpPr>
          <p:nvPr/>
        </p:nvSpPr>
        <p:spPr bwMode="auto">
          <a:xfrm>
            <a:off x="3429000" y="4800600"/>
            <a:ext cx="838200" cy="276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</a:rPr>
              <a:t>Fall 2009</a:t>
            </a:r>
            <a:endParaRPr 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" y="5029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LibraryH3lp:  </a:t>
            </a:r>
          </a:p>
          <a:p>
            <a:pPr algn="ctr"/>
            <a:r>
              <a:rPr lang="en-US" sz="1600" dirty="0" smtClean="0">
                <a:latin typeface="Arial"/>
              </a:rPr>
              <a:t>keep meebome widgets; change to LH3lp widgets in Spring</a:t>
            </a:r>
            <a:endParaRPr lang="en-US" sz="1600" dirty="0">
              <a:latin typeface="Arial"/>
            </a:endParaRPr>
          </a:p>
        </p:txBody>
      </p:sp>
      <p:sp>
        <p:nvSpPr>
          <p:cNvPr id="71" name="Cloud 70"/>
          <p:cNvSpPr/>
          <p:nvPr/>
        </p:nvSpPr>
        <p:spPr>
          <a:xfrm>
            <a:off x="228600" y="4800600"/>
            <a:ext cx="1828800" cy="1524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676400" y="2743200"/>
            <a:ext cx="237828" cy="223309"/>
          </a:xfrm>
          <a:prstGeom prst="straightConnector1">
            <a:avLst/>
          </a:prstGeom>
          <a:ln w="158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4800" y="48768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Changes needed: flexible staffing, easier stats </a:t>
            </a:r>
            <a:endParaRPr lang="en-US" sz="1600" dirty="0">
              <a:latin typeface="Arial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057400" y="5638800"/>
            <a:ext cx="843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Down Arrow 86"/>
          <p:cNvSpPr/>
          <p:nvPr/>
        </p:nvSpPr>
        <p:spPr>
          <a:xfrm>
            <a:off x="7696200" y="1905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8" name="Down Arrow 87"/>
          <p:cNvSpPr/>
          <p:nvPr/>
        </p:nvSpPr>
        <p:spPr>
          <a:xfrm>
            <a:off x="838200" y="4191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828800" y="3581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724400" y="56388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562600" y="4953000"/>
            <a:ext cx="18288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/>
            </a:endParaRPr>
          </a:p>
        </p:txBody>
      </p:sp>
      <p:sp>
        <p:nvSpPr>
          <p:cNvPr id="95" name="WordArt 5"/>
          <p:cNvSpPr>
            <a:spLocks noChangeArrowheads="1" noChangeShapeType="1" noTextEdit="1"/>
          </p:cNvSpPr>
          <p:nvPr/>
        </p:nvSpPr>
        <p:spPr bwMode="auto">
          <a:xfrm>
            <a:off x="5867400" y="4800600"/>
            <a:ext cx="1219200" cy="38100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</a:rPr>
              <a:t>Spring 2010</a:t>
            </a:r>
            <a:endParaRPr lang="en-US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38800" y="50292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LibraryH3lp:  </a:t>
            </a:r>
          </a:p>
          <a:p>
            <a:pPr algn="ctr"/>
            <a:r>
              <a:rPr lang="en-US" sz="1600" dirty="0" smtClean="0">
                <a:latin typeface="Arial"/>
              </a:rPr>
              <a:t>staff at </a:t>
            </a:r>
            <a:r>
              <a:rPr lang="en-US" sz="1600" dirty="0" err="1" smtClean="0">
                <a:latin typeface="Arial"/>
              </a:rPr>
              <a:t>ref.desk</a:t>
            </a:r>
            <a:r>
              <a:rPr lang="en-US" sz="1600" dirty="0" smtClean="0">
                <a:latin typeface="Arial"/>
              </a:rPr>
              <a:t>; add LH3lp widgets; add SMS service</a:t>
            </a:r>
            <a:endParaRPr lang="en-US" sz="1600" dirty="0">
              <a:latin typeface="Arial"/>
            </a:endParaRPr>
          </a:p>
        </p:txBody>
      </p:sp>
      <p:sp>
        <p:nvSpPr>
          <p:cNvPr id="98" name="Cloud 97"/>
          <p:cNvSpPr/>
          <p:nvPr/>
        </p:nvSpPr>
        <p:spPr>
          <a:xfrm>
            <a:off x="7620000" y="5029200"/>
            <a:ext cx="1219200" cy="1143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724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Future?</a:t>
            </a:r>
            <a:endParaRPr lang="en-US" dirty="0">
              <a:latin typeface="Arial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7391400" y="5638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52800" y="15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IM@EKU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URLs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02475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LibraryH3lp Blog: 			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http://</a:t>
            </a:r>
            <a:r>
              <a:rPr lang="en-US" b="1" dirty="0" smtClean="0">
                <a:solidFill>
                  <a:srgbClr val="800000"/>
                </a:solidFill>
              </a:rPr>
              <a:t>libraryh3lp.blogspot.com/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latin typeface="Arial"/>
                <a:cs typeface="Arial"/>
              </a:rPr>
              <a:t>LibraryH3lp Documentation/FAQ: </a:t>
            </a:r>
            <a:r>
              <a:rPr lang="en-US" b="1" dirty="0" smtClean="0">
                <a:solidFill>
                  <a:srgbClr val="800000"/>
                </a:solidFill>
              </a:rPr>
              <a:t>	http://libraryh3lp.com/docs/h3lp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latin typeface="Arial"/>
                <a:cs typeface="Arial"/>
              </a:rPr>
              <a:t>LibraryH3lp Google Group</a:t>
            </a:r>
            <a:r>
              <a:rPr lang="en-US" b="1" dirty="0" smtClean="0">
                <a:solidFill>
                  <a:srgbClr val="800000"/>
                </a:solidFill>
              </a:rPr>
              <a:t>		http://groups.google.com/group/libraryh3lp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latin typeface="Arial"/>
                <a:cs typeface="Arial"/>
              </a:rPr>
              <a:t>LibraryH3lp Twitter	</a:t>
            </a:r>
            <a:r>
              <a:rPr lang="en-US" b="1" dirty="0" smtClean="0">
                <a:solidFill>
                  <a:srgbClr val="800000"/>
                </a:solidFill>
              </a:rPr>
              <a:t>	http://twitter.com/libraryh3lp 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-111" charset="0"/>
              </a:rPr>
              <a:t>  Reference Service with LibraryH3lp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8962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-111" charset="0"/>
              </a:rPr>
              <a:t> Image Credits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“Torii Sunset, </a:t>
            </a:r>
            <a:r>
              <a:rPr lang="en-US" b="1" dirty="0" err="1" smtClean="0">
                <a:latin typeface="Arial"/>
                <a:cs typeface="Arial"/>
              </a:rPr>
              <a:t>Miyajima</a:t>
            </a:r>
            <a:r>
              <a:rPr lang="en-US" b="1" dirty="0" smtClean="0">
                <a:latin typeface="Arial"/>
                <a:cs typeface="Arial"/>
              </a:rPr>
              <a:t>” </a:t>
            </a:r>
            <a:r>
              <a:rPr lang="en-US" b="1" dirty="0" err="1" smtClean="0">
                <a:latin typeface="Arial"/>
                <a:cs typeface="Arial"/>
              </a:rPr>
              <a:t>cc:by-nc-nd</a:t>
            </a:r>
            <a:r>
              <a:rPr lang="en-US" b="1" dirty="0" smtClean="0">
                <a:latin typeface="Arial"/>
                <a:cs typeface="Arial"/>
              </a:rPr>
              <a:t>  | http://</a:t>
            </a:r>
            <a:r>
              <a:rPr lang="en-US" b="1" dirty="0" err="1" smtClean="0">
                <a:latin typeface="Arial"/>
                <a:cs typeface="Arial"/>
              </a:rPr>
              <a:t>bit.ly/dCXFEk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“</a:t>
            </a:r>
            <a:r>
              <a:rPr lang="en-US" b="1" dirty="0" err="1" smtClean="0">
                <a:latin typeface="Arial"/>
                <a:cs typeface="Arial"/>
              </a:rPr>
              <a:t>Changi</a:t>
            </a:r>
            <a:r>
              <a:rPr lang="en-US" b="1" dirty="0" smtClean="0">
                <a:latin typeface="Arial"/>
                <a:cs typeface="Arial"/>
              </a:rPr>
              <a:t> Airport Air Traffic Control” </a:t>
            </a:r>
            <a:r>
              <a:rPr lang="en-US" b="1" dirty="0" err="1" smtClean="0">
                <a:latin typeface="Arial"/>
                <a:cs typeface="Arial"/>
              </a:rPr>
              <a:t>cc:by</a:t>
            </a:r>
            <a:r>
              <a:rPr lang="en-US" b="1" dirty="0" smtClean="0">
                <a:latin typeface="Arial"/>
                <a:cs typeface="Arial"/>
              </a:rPr>
              <a:t> | http://</a:t>
            </a:r>
            <a:r>
              <a:rPr lang="en-US" b="1" dirty="0" err="1" smtClean="0">
                <a:latin typeface="Arial"/>
                <a:cs typeface="Arial"/>
              </a:rPr>
              <a:t>bit.ly/dvwWAU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“</a:t>
            </a:r>
            <a:r>
              <a:rPr lang="en-US" b="1" dirty="0" err="1" smtClean="0">
                <a:latin typeface="Arial"/>
                <a:cs typeface="Arial"/>
              </a:rPr>
              <a:t>LuMaxArt</a:t>
            </a:r>
            <a:r>
              <a:rPr lang="en-US" b="1" dirty="0" smtClean="0">
                <a:latin typeface="Arial"/>
                <a:cs typeface="Arial"/>
              </a:rPr>
              <a:t> FS Collection Orange0010” </a:t>
            </a:r>
            <a:r>
              <a:rPr lang="en-US" b="1" dirty="0" err="1" smtClean="0">
                <a:latin typeface="Arial"/>
                <a:cs typeface="Arial"/>
              </a:rPr>
              <a:t>cc:by-sa</a:t>
            </a:r>
            <a:r>
              <a:rPr lang="en-US" b="1" dirty="0" smtClean="0">
                <a:latin typeface="Arial"/>
                <a:cs typeface="Arial"/>
              </a:rPr>
              <a:t> | http://</a:t>
            </a:r>
            <a:r>
              <a:rPr lang="en-US" b="1" dirty="0" err="1" smtClean="0">
                <a:latin typeface="Arial"/>
                <a:cs typeface="Arial"/>
              </a:rPr>
              <a:t>bit.ly/amLszD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“</a:t>
            </a:r>
            <a:r>
              <a:rPr lang="en-US" b="1" dirty="0" err="1" smtClean="0">
                <a:latin typeface="Arial"/>
                <a:cs typeface="Arial"/>
              </a:rPr>
              <a:t>LuMaxArt</a:t>
            </a:r>
            <a:r>
              <a:rPr lang="en-US" b="1" dirty="0" smtClean="0">
                <a:latin typeface="Arial"/>
                <a:cs typeface="Arial"/>
              </a:rPr>
              <a:t> FS Collection Orange0029” </a:t>
            </a:r>
            <a:r>
              <a:rPr lang="en-US" b="1" dirty="0" err="1" smtClean="0">
                <a:latin typeface="Arial"/>
                <a:cs typeface="Arial"/>
              </a:rPr>
              <a:t>cc:by-sa</a:t>
            </a:r>
            <a:r>
              <a:rPr lang="en-US" b="1" dirty="0" smtClean="0">
                <a:latin typeface="Arial"/>
                <a:cs typeface="Arial"/>
              </a:rPr>
              <a:t> | http://bit.ly/a484x8</a:t>
            </a:r>
          </a:p>
          <a:p>
            <a:r>
              <a:rPr lang="en-US" b="1" dirty="0" smtClean="0">
                <a:latin typeface="Arial"/>
                <a:cs typeface="Arial"/>
              </a:rPr>
              <a:t>“Workgroup SpectrumG03515” </a:t>
            </a:r>
            <a:r>
              <a:rPr lang="en-US" b="1" dirty="0" err="1" smtClean="0">
                <a:latin typeface="Arial"/>
                <a:cs typeface="Arial"/>
              </a:rPr>
              <a:t>cc:by-sa</a:t>
            </a:r>
            <a:r>
              <a:rPr lang="en-US" b="1" dirty="0" smtClean="0">
                <a:latin typeface="Arial"/>
                <a:cs typeface="Arial"/>
              </a:rPr>
              <a:t> | http://bit.ly/bLsCwq</a:t>
            </a:r>
          </a:p>
          <a:p>
            <a:r>
              <a:rPr lang="en-US" b="1" dirty="0" smtClean="0">
                <a:latin typeface="Arial"/>
                <a:cs typeface="Arial"/>
              </a:rPr>
              <a:t>“Read a book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((@^f&amp;&amp;@!!”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cc:by-nc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| http://bit.ly/aTLkRU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“Texting” cc: by-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| http://bit.ly/b3nsLb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“Questions” http://bit.ly/d8FPgS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All other images by the presenters or used with permission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Contact Us</a:t>
            </a:r>
            <a:endParaRPr lang="en-US" sz="3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1493931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457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Kentucky Library Association</a:t>
            </a:r>
          </a:p>
          <a:p>
            <a:pPr algn="ctr"/>
            <a:r>
              <a:rPr lang="en-US" sz="2800" b="1" dirty="0" smtClean="0"/>
              <a:t>Spring 2010 Conference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16764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Julie George</a:t>
            </a:r>
          </a:p>
          <a:p>
            <a:pPr algn="ctr"/>
            <a:r>
              <a:rPr lang="en-US" dirty="0" smtClean="0"/>
              <a:t>Reference Team Leader </a:t>
            </a:r>
          </a:p>
          <a:p>
            <a:pPr algn="ctr"/>
            <a:r>
              <a:rPr lang="en-US" dirty="0" smtClean="0"/>
              <a:t>Email:  </a:t>
            </a:r>
            <a:r>
              <a:rPr lang="en-US" dirty="0" smtClean="0">
                <a:hlinkClick r:id="rId3"/>
              </a:rPr>
              <a:t>Julie.George@eku.edu</a:t>
            </a:r>
            <a:endParaRPr lang="en-US" dirty="0" smtClean="0"/>
          </a:p>
          <a:p>
            <a:pPr algn="ctr"/>
            <a:r>
              <a:rPr lang="en-US" dirty="0" smtClean="0"/>
              <a:t>Chat: </a:t>
            </a:r>
            <a:r>
              <a:rPr lang="en-US" dirty="0" smtClean="0">
                <a:hlinkClick r:id="rId4"/>
              </a:rPr>
              <a:t> http://libguides.eku.edu/profile.php?uid=1298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429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Cindy Judd</a:t>
            </a:r>
          </a:p>
          <a:p>
            <a:pPr algn="ctr"/>
            <a:r>
              <a:rPr lang="en-US" dirty="0" smtClean="0"/>
              <a:t>Learning Resources Center Team Leader</a:t>
            </a:r>
          </a:p>
          <a:p>
            <a:pPr algn="ctr"/>
            <a:r>
              <a:rPr lang="en-US" dirty="0" smtClean="0"/>
              <a:t>Email:  </a:t>
            </a:r>
            <a:r>
              <a:rPr lang="en-US" dirty="0" smtClean="0">
                <a:hlinkClick r:id="rId5"/>
              </a:rPr>
              <a:t>Cindy.Judd@eku.edu</a:t>
            </a:r>
            <a:endParaRPr lang="en-US" dirty="0" smtClean="0"/>
          </a:p>
          <a:p>
            <a:pPr algn="ctr"/>
            <a:r>
              <a:rPr lang="en-US" dirty="0" smtClean="0"/>
              <a:t>Chat:  </a:t>
            </a:r>
            <a:r>
              <a:rPr lang="en-US" dirty="0" smtClean="0">
                <a:hlinkClick r:id="rId6"/>
              </a:rPr>
              <a:t>http://libguides.eku.edu/profile.php?uid=1777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Patron View – Widget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11" name="Picture 10" descr="EKU Ask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7438"/>
            <a:ext cx="6843662" cy="5050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Staff View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885" y="457200"/>
            <a:ext cx="869823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LibraryH3lp Web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Client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23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Staff View – Login (Queues)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858000" cy="4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Staff View – Answering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934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Staff View – Transferring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32" r="1964" b="9859"/>
          <a:stretch>
            <a:fillRect/>
          </a:stretch>
        </p:blipFill>
        <p:spPr bwMode="auto">
          <a:xfrm>
            <a:off x="685800" y="152399"/>
            <a:ext cx="7467600" cy="50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0" y="5638800"/>
            <a:ext cx="9161859" cy="1219200"/>
          </a:xfrm>
          <a:prstGeom prst="rect">
            <a:avLst/>
          </a:prstGeom>
          <a:solidFill>
            <a:schemeClr val="accent1">
              <a:alpha val="6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930" y="5812631"/>
            <a:ext cx="9144000" cy="892969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LibraryH3lp – Staff View – Staff to Staff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>
            <a:off x="249079" y="5562600"/>
            <a:ext cx="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4500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24" r="1124" b="33450"/>
          <a:stretch>
            <a:fillRect/>
          </a:stretch>
        </p:blipFill>
        <p:spPr bwMode="auto">
          <a:xfrm>
            <a:off x="381000" y="457200"/>
            <a:ext cx="792645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42C7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1044</Words>
  <Application>Microsoft Office PowerPoint</Application>
  <PresentationFormat>On-screen Show (4:3)</PresentationFormat>
  <Paragraphs>189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does it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Usability Testing</dc:title>
  <dc:creator>kkeclik</dc:creator>
  <cp:lastModifiedBy>Edwards, Laura</cp:lastModifiedBy>
  <cp:revision>334</cp:revision>
  <dcterms:created xsi:type="dcterms:W3CDTF">2010-03-17T22:25:50Z</dcterms:created>
  <dcterms:modified xsi:type="dcterms:W3CDTF">2015-03-19T15:29:32Z</dcterms:modified>
</cp:coreProperties>
</file>