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6" r:id="rId4"/>
    <p:sldId id="267" r:id="rId5"/>
    <p:sldId id="268" r:id="rId6"/>
    <p:sldId id="262" r:id="rId7"/>
    <p:sldId id="270" r:id="rId8"/>
    <p:sldId id="271" r:id="rId9"/>
    <p:sldId id="276" r:id="rId10"/>
    <p:sldId id="278" r:id="rId11"/>
    <p:sldId id="279" r:id="rId12"/>
    <p:sldId id="259" r:id="rId13"/>
    <p:sldId id="265" r:id="rId14"/>
    <p:sldId id="274" r:id="rId15"/>
    <p:sldId id="261" r:id="rId16"/>
    <p:sldId id="273" r:id="rId17"/>
    <p:sldId id="277" r:id="rId18"/>
    <p:sldId id="272" r:id="rId19"/>
    <p:sldId id="275" r:id="rId20"/>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71990" autoAdjust="0"/>
  </p:normalViewPr>
  <p:slideViewPr>
    <p:cSldViewPr>
      <p:cViewPr varScale="1">
        <p:scale>
          <a:sx n="77" d="100"/>
          <a:sy n="77" d="100"/>
        </p:scale>
        <p:origin x="-9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916B042C-8B2E-4BBE-B199-892796E26111}" type="datetimeFigureOut">
              <a:rPr lang="en-US" smtClean="0"/>
              <a:pPr/>
              <a:t>9/17/2010</a:t>
            </a:fld>
            <a:endParaRPr lang="en-US" dirty="0"/>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87D1CF19-312E-4D8A-8C15-0C2FA54113C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1CF19-312E-4D8A-8C15-0C2FA54113C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Perhaps most importantly, made sure to set up check-in patterns for EVERYTHING – including for </a:t>
            </a:r>
            <a:r>
              <a:rPr lang="en-US" sz="1200" b="0" kern="1200" baseline="0" dirty="0" err="1" smtClean="0">
                <a:solidFill>
                  <a:schemeClr val="tx1"/>
                </a:solidFill>
                <a:latin typeface="+mn-lt"/>
                <a:ea typeface="+mn-ea"/>
                <a:cs typeface="+mn-cs"/>
              </a:rPr>
              <a:t>eresources</a:t>
            </a:r>
            <a:r>
              <a:rPr lang="en-US" sz="1200" b="0" kern="1200" baseline="0" dirty="0" smtClean="0">
                <a:solidFill>
                  <a:schemeClr val="tx1"/>
                </a:solidFill>
                <a:latin typeface="+mn-lt"/>
                <a:ea typeface="+mn-ea"/>
                <a:cs typeface="+mn-cs"/>
              </a:rPr>
              <a:t>.  Although leaving a </a:t>
            </a:r>
            <a:r>
              <a:rPr lang="en-US" sz="1200" b="0" kern="1200" baseline="0" dirty="0" err="1" smtClean="0">
                <a:solidFill>
                  <a:schemeClr val="tx1"/>
                </a:solidFill>
                <a:latin typeface="+mn-lt"/>
                <a:ea typeface="+mn-ea"/>
                <a:cs typeface="+mn-cs"/>
              </a:rPr>
              <a:t>p.o</a:t>
            </a:r>
            <a:r>
              <a:rPr lang="en-US" sz="1200" b="0" kern="1200" baseline="0" dirty="0" smtClean="0">
                <a:solidFill>
                  <a:schemeClr val="tx1"/>
                </a:solidFill>
                <a:latin typeface="+mn-lt"/>
                <a:ea typeface="+mn-ea"/>
                <a:cs typeface="+mn-cs"/>
              </a:rPr>
              <a:t>. in approved/sent status will allow it to roll, if any invoice is ever accidentally received and there are no expected issues, the </a:t>
            </a:r>
            <a:r>
              <a:rPr lang="en-US" sz="1200" b="0" kern="1200" baseline="0" dirty="0" err="1" smtClean="0">
                <a:solidFill>
                  <a:schemeClr val="tx1"/>
                </a:solidFill>
                <a:latin typeface="+mn-lt"/>
                <a:ea typeface="+mn-ea"/>
                <a:cs typeface="+mn-cs"/>
              </a:rPr>
              <a:t>p.o</a:t>
            </a:r>
            <a:r>
              <a:rPr lang="en-US" sz="1200" b="0" kern="1200" baseline="0" dirty="0" smtClean="0">
                <a:solidFill>
                  <a:schemeClr val="tx1"/>
                </a:solidFill>
                <a:latin typeface="+mn-lt"/>
                <a:ea typeface="+mn-ea"/>
                <a:cs typeface="+mn-cs"/>
              </a:rPr>
              <a:t>. will stop rolling.  We set these up as annual renewals on Jan 1.</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Cue arrow: Edit and display recent checked in issue with “Available Online”</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in” issue will display as “Available online” in catalog.</a:t>
            </a:r>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1CF19-312E-4D8A-8C15-0C2FA54113C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More titles are moving to online</a:t>
            </a:r>
            <a:r>
              <a:rPr lang="en-US" baseline="0" dirty="0" smtClean="0"/>
              <a:t> only, so we are creating new POs to show a more accurate picture of what is being paid for, rather than continue to pay for an electronic resource on an old print record.  We will see in July how effective it was.</a:t>
            </a:r>
            <a:endParaRPr lang="en-US" dirty="0" smtClean="0"/>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EDI invoicing for the 2008/2009 fiscal year was difficult.</a:t>
            </a:r>
          </a:p>
          <a:p>
            <a:pPr marL="228600" indent="-228600">
              <a:buAutoNum type="arabicParenR"/>
            </a:pPr>
            <a:r>
              <a:rPr lang="en-US" baseline="0" dirty="0" smtClean="0"/>
              <a:t>Many of the line items on the renewal list invoices did not pull in the title on the current fiscal year.</a:t>
            </a:r>
          </a:p>
          <a:p>
            <a:pPr marL="228600" indent="-228600">
              <a:buAutoNum type="arabicParenR"/>
            </a:pPr>
            <a:r>
              <a:rPr lang="en-US" baseline="0" dirty="0" smtClean="0"/>
              <a:t>I had to then manually roll each of those line items into the current fiscal year so that I could pay the invoice in Voyager.</a:t>
            </a:r>
          </a:p>
          <a:p>
            <a:pPr marL="228600" indent="-228600">
              <a:buAutoNum type="arabicParenR"/>
            </a:pPr>
            <a:r>
              <a:rPr lang="en-US" baseline="0" dirty="0" smtClean="0"/>
              <a:t>There were 934 lines with prices on 27 EBSCO invoices.  There were perhaps a dozen or more on each invoice that required a manual roll into the correct fiscal year.</a:t>
            </a:r>
          </a:p>
          <a:p>
            <a:pPr marL="228600" indent="-228600">
              <a:buAutoNum type="arabicParenR"/>
            </a:pPr>
            <a:r>
              <a:rPr lang="en-US" baseline="0" dirty="0" smtClean="0"/>
              <a:t>These lines did not roll because the POs were not set up correctly.</a:t>
            </a:r>
          </a:p>
          <a:p>
            <a:pPr marL="228600" indent="-228600">
              <a:buAutoNum type="arabicParenR"/>
            </a:pPr>
            <a:r>
              <a:rPr lang="en-US" baseline="0" dirty="0" smtClean="0"/>
              <a:t>Fiscal year 2008/2009 was still print oriented.</a:t>
            </a:r>
          </a:p>
          <a:p>
            <a:pPr marL="228600" indent="-228600">
              <a:buAutoNum type="arabicParenR"/>
            </a:pPr>
            <a:r>
              <a:rPr lang="en-US" baseline="0" dirty="0" smtClean="0"/>
              <a:t>545 titles on the invoices were print.</a:t>
            </a:r>
          </a:p>
          <a:p>
            <a:pPr marL="228600" indent="-228600">
              <a:buAutoNum type="arabicParenR"/>
            </a:pPr>
            <a:r>
              <a:rPr lang="en-US" baseline="0" dirty="0" smtClean="0"/>
              <a:t>136 titles on the invoices were print + online.</a:t>
            </a:r>
          </a:p>
          <a:p>
            <a:pPr marL="228600" indent="-228600">
              <a:buAutoNum type="arabicParenR"/>
            </a:pPr>
            <a:r>
              <a:rPr lang="en-US" baseline="0" dirty="0" smtClean="0"/>
              <a:t>259 titles on the invoices were online only.</a:t>
            </a:r>
          </a:p>
          <a:p>
            <a:pPr marL="228600" indent="-228600">
              <a:buAutoNum type="arabicParenR"/>
            </a:pPr>
            <a:endParaRPr lang="en-US" baseline="0" dirty="0" smtClean="0"/>
          </a:p>
          <a:p>
            <a:pPr marL="228600" indent="-228600">
              <a:buNone/>
            </a:pPr>
            <a:r>
              <a:rPr lang="en-US" baseline="0" dirty="0" smtClean="0"/>
              <a:t>We hope that updating all the vendor IDs will alleviate this problem.</a:t>
            </a:r>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 had no way</a:t>
            </a:r>
            <a:r>
              <a:rPr lang="en-US" baseline="0" dirty="0" smtClean="0"/>
              <a:t> to track this kind of granular information using Voyager – had to go by information on Excel spreadsheets, etc.</a:t>
            </a:r>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pull reports and sort based on whatever</a:t>
            </a:r>
            <a:r>
              <a:rPr lang="en-US" baseline="0" dirty="0" smtClean="0"/>
              <a:t> criteria we need.  Structure is more flexible.</a:t>
            </a:r>
          </a:p>
          <a:p>
            <a:endParaRPr lang="en-US" baseline="0" dirty="0" smtClean="0"/>
          </a:p>
          <a:p>
            <a:r>
              <a:rPr lang="en-US" baseline="0" dirty="0" smtClean="0"/>
              <a:t>We pulled a report based on invoices paid in the 2009/2010 fiscal year that had the fund codes D (database), ME (monographs electronic), SC (serials combo), and SE (serials electronic).</a:t>
            </a:r>
          </a:p>
          <a:p>
            <a:endParaRPr lang="en-US" baseline="0" dirty="0" smtClean="0"/>
          </a:p>
          <a:p>
            <a:r>
              <a:rPr lang="en-US" baseline="0" dirty="0" smtClean="0"/>
              <a:t>The report produced 915 line items paid for in that fiscal year.  According to the report, we spent:</a:t>
            </a:r>
          </a:p>
          <a:p>
            <a:r>
              <a:rPr lang="en-US" baseline="0" dirty="0" smtClean="0"/>
              <a:t>	D--$488,494.59</a:t>
            </a:r>
          </a:p>
          <a:p>
            <a:r>
              <a:rPr lang="en-US" baseline="0" dirty="0" smtClean="0"/>
              <a:t>	ME--$64,324.17</a:t>
            </a:r>
          </a:p>
          <a:p>
            <a:r>
              <a:rPr lang="en-US" baseline="0" dirty="0" smtClean="0"/>
              <a:t>	SC--$34,620.41</a:t>
            </a:r>
          </a:p>
          <a:p>
            <a:r>
              <a:rPr lang="en-US" baseline="0" dirty="0" smtClean="0"/>
              <a:t>	SE--$376,211.83</a:t>
            </a:r>
          </a:p>
          <a:p>
            <a:endParaRPr lang="en-US" baseline="0" dirty="0" smtClean="0"/>
          </a:p>
          <a:p>
            <a:r>
              <a:rPr lang="en-US" baseline="0" dirty="0" smtClean="0"/>
              <a:t>We can compare these numbers to other Voyager reports, spreadsheets, and other reporting sources to see how accurate our reporting funds are.  These numbers will be helpful when reporting to ACRL.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allow for better reconciliation</a:t>
            </a:r>
            <a:r>
              <a:rPr lang="en-US" baseline="0" dirty="0" smtClean="0"/>
              <a:t> between Voyager and Banner, we worked with the Banner and accounting offices to add more granularity to the Banner structure of the library’s materials budget.  </a:t>
            </a:r>
          </a:p>
          <a:p>
            <a:endParaRPr lang="en-US" baseline="0" dirty="0" smtClean="0"/>
          </a:p>
          <a:p>
            <a:r>
              <a:rPr lang="en-US" baseline="0" dirty="0" smtClean="0"/>
              <a:t>These new sub accounts in Banner correspond more closely to how our ledger in Voyager is structured.</a:t>
            </a:r>
          </a:p>
          <a:p>
            <a:endParaRPr lang="en-US" dirty="0" smtClean="0"/>
          </a:p>
          <a:p>
            <a:r>
              <a:rPr lang="en-US" dirty="0" smtClean="0"/>
              <a:t>The sub accounts will make it easier</a:t>
            </a:r>
            <a:r>
              <a:rPr lang="en-US" baseline="0" dirty="0" smtClean="0"/>
              <a:t> to search Banner for specific payments or problems.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7D1CF19-312E-4D8A-8C15-0C2FA54113C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Improved communication </a:t>
            </a:r>
            <a:r>
              <a:rPr lang="en-US" dirty="0" err="1" smtClean="0"/>
              <a:t>btwn</a:t>
            </a:r>
            <a:r>
              <a:rPr lang="en-US" baseline="0" dirty="0" smtClean="0"/>
              <a:t> teams.  Collaborating to establish more efficient workflows.  Cross training acquisitions / serials.</a:t>
            </a:r>
          </a:p>
          <a:p>
            <a:endParaRPr lang="en-US" baseline="0" dirty="0" smtClean="0"/>
          </a:p>
          <a:p>
            <a:r>
              <a:rPr lang="en-US" baseline="0" dirty="0" smtClean="0"/>
              <a:t>Things are no longer “accidentally” ordered that have been canceled.</a:t>
            </a:r>
            <a:endParaRPr lang="en-US" dirty="0" smtClean="0"/>
          </a:p>
        </p:txBody>
      </p:sp>
      <p:sp>
        <p:nvSpPr>
          <p:cNvPr id="4" name="Slide Number Placeholder 3"/>
          <p:cNvSpPr>
            <a:spLocks noGrp="1"/>
          </p:cNvSpPr>
          <p:nvPr>
            <p:ph type="sldNum" sz="quarter" idx="10"/>
          </p:nvPr>
        </p:nvSpPr>
        <p:spPr/>
        <p:txBody>
          <a:bodyPr/>
          <a:lstStyle/>
          <a:p>
            <a:fld id="{87D1CF19-312E-4D8A-8C15-0C2FA54113C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Electronic</a:t>
            </a:r>
            <a:r>
              <a:rPr lang="en-US" baseline="0" dirty="0" smtClean="0"/>
              <a:t> titles were haphazardly assigned to fund codes – there was no consistency, and there was overlap and duplication in the fund structure.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2) Commitments for continuing resources did not rollover correctly.</a:t>
            </a:r>
          </a:p>
          <a:p>
            <a:r>
              <a:rPr lang="en-US" dirty="0" smtClean="0"/>
              <a:t>3)</a:t>
            </a:r>
            <a:r>
              <a:rPr lang="en-US" baseline="0" dirty="0" smtClean="0"/>
              <a:t> </a:t>
            </a:r>
            <a:r>
              <a:rPr lang="en-US" dirty="0" smtClean="0"/>
              <a:t>Order records were often not attached to the current cataloging record but instead to older</a:t>
            </a:r>
            <a:r>
              <a:rPr lang="en-US" baseline="0" dirty="0" smtClean="0"/>
              <a:t> versions of the title.</a:t>
            </a:r>
          </a:p>
          <a:p>
            <a:r>
              <a:rPr lang="en-US" baseline="0" dirty="0" smtClean="0"/>
              <a:t>4) </a:t>
            </a:r>
            <a:r>
              <a:rPr lang="en-US" dirty="0" smtClean="0"/>
              <a:t>Lack of granularity prevented us from pulling applicable</a:t>
            </a:r>
            <a:r>
              <a:rPr lang="en-US" baseline="0" dirty="0" smtClean="0"/>
              <a:t> reports when gathering data to report to ACRL and other agencies</a:t>
            </a:r>
            <a:endParaRPr lang="en-US" dirty="0" smtClean="0"/>
          </a:p>
          <a:p>
            <a:r>
              <a:rPr lang="en-US" baseline="0" dirty="0" smtClean="0"/>
              <a:t>5) Occasionally, titles were renewed that were supposed to have been canceled. </a:t>
            </a:r>
            <a:endParaRPr lang="en-US" dirty="0" smtClean="0"/>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Fund codes became</a:t>
            </a:r>
            <a:r>
              <a:rPr lang="en-US" baseline="0" dirty="0" smtClean="0"/>
              <a:t> outdated as new formats emerged but the staff handling acquisitions did not rethink the structure of the fund code.  New categories were tacked on rather than integrated.  There was no attempt to track the formats of existing or new serial titles.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2) Problems related</a:t>
            </a:r>
            <a:r>
              <a:rPr lang="en-US" baseline="0" dirty="0" smtClean="0"/>
              <a:t> to the rollover, record maintenance, and mistaken renewals all stemmed primarily from an outdated workflow in which acquisitions and continuing resources staff had two separate sets of workflows and procedures rather than an integrated process.  Additionally, staff who had been employed the longest relied on processes and procedures they had developed in their heads and never documented.</a:t>
            </a:r>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spcBef>
                <a:spcPts val="0"/>
              </a:spcBef>
              <a:spcAft>
                <a:spcPts val="0"/>
              </a:spcAft>
              <a:buNone/>
            </a:pPr>
            <a:r>
              <a:rPr lang="en-US" dirty="0" smtClean="0">
                <a:latin typeface="Helvetica"/>
                <a:ea typeface="Times New Roman"/>
                <a:cs typeface="Helvetica"/>
              </a:rPr>
              <a:t>We decided to tackle the</a:t>
            </a:r>
            <a:r>
              <a:rPr lang="en-US" baseline="0" dirty="0" smtClean="0">
                <a:latin typeface="Helvetica"/>
                <a:ea typeface="Times New Roman"/>
                <a:cs typeface="Helvetica"/>
              </a:rPr>
              <a:t> fund structure first to get a better handle on how things were being purchased.</a:t>
            </a:r>
            <a:endParaRPr lang="en-US" dirty="0" smtClean="0">
              <a:latin typeface="Helvetica"/>
              <a:ea typeface="Times New Roman"/>
              <a:cs typeface="Helvetica"/>
            </a:endParaRPr>
          </a:p>
          <a:p>
            <a:pPr marL="228600" marR="0" indent="-228600">
              <a:spcBef>
                <a:spcPts val="0"/>
              </a:spcBef>
              <a:spcAft>
                <a:spcPts val="0"/>
              </a:spcAft>
              <a:buAutoNum type="arabicParenR"/>
            </a:pPr>
            <a:r>
              <a:rPr lang="en-US" dirty="0" smtClean="0">
                <a:latin typeface="Helvetica"/>
                <a:ea typeface="Times New Roman"/>
                <a:cs typeface="Helvetica"/>
              </a:rPr>
              <a:t>Previous</a:t>
            </a:r>
            <a:r>
              <a:rPr lang="en-US" baseline="0" dirty="0" smtClean="0">
                <a:latin typeface="Helvetica"/>
                <a:ea typeface="Times New Roman"/>
                <a:cs typeface="Helvetica"/>
              </a:rPr>
              <a:t> ledgers, including the example here from the 2008/2009 fiscal year, were based on print resources, with extra funds tacked on to account for media.</a:t>
            </a:r>
          </a:p>
          <a:p>
            <a:pPr marL="228600" marR="0" indent="-228600">
              <a:spcBef>
                <a:spcPts val="0"/>
              </a:spcBef>
              <a:spcAft>
                <a:spcPts val="0"/>
              </a:spcAft>
              <a:buAutoNum type="arabicParenR"/>
            </a:pPr>
            <a:r>
              <a:rPr lang="en-US" baseline="0" dirty="0" smtClean="0">
                <a:latin typeface="Helvetica"/>
                <a:ea typeface="Times New Roman"/>
                <a:cs typeface="Helvetica"/>
              </a:rPr>
              <a:t>There was much duplication in the ledger, which included categories for media, video, and sound recordings.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Previous ledger allocated</a:t>
            </a:r>
            <a:r>
              <a:rPr lang="en-US" baseline="0" dirty="0" smtClean="0"/>
              <a:t> money to each discipline in serials.  Starting in 2009/2010, we used reporting funds to track the disciplines and their spending habits, and kept the money in one big bucket called “Serials.”  This made it much easier to pay invoices without having to transfer money to a certain discipline if it had run out of funds due to additions or price increases.</a:t>
            </a:r>
            <a:endParaRPr lang="en-US" dirty="0" smtClean="0">
              <a:latin typeface="Helvetica"/>
              <a:ea typeface="Times New Roman"/>
              <a:cs typeface="Helvetica"/>
            </a:endParaRPr>
          </a:p>
          <a:p>
            <a:pPr marL="228600" marR="0" indent="-228600">
              <a:spcBef>
                <a:spcPts val="0"/>
              </a:spcBef>
              <a:spcAft>
                <a:spcPts val="0"/>
              </a:spcAft>
              <a:buAutoNum type="arabicParenR"/>
            </a:pPr>
            <a:r>
              <a:rPr lang="en-US" dirty="0" smtClean="0">
                <a:latin typeface="Helvetica"/>
                <a:ea typeface="Times New Roman"/>
                <a:cs typeface="Helvetica"/>
              </a:rPr>
              <a:t>To allow for more granular reporting, specifically in relation to electronic resources and online periodicals, reporting funds were added to the 2009/2010 ledger.</a:t>
            </a:r>
          </a:p>
          <a:p>
            <a:pPr marL="228600" marR="0" indent="-228600">
              <a:spcBef>
                <a:spcPts val="0"/>
              </a:spcBef>
              <a:spcAft>
                <a:spcPts val="0"/>
              </a:spcAft>
              <a:buAutoNum type="arabicParenR"/>
            </a:pPr>
            <a:r>
              <a:rPr lang="en-US" dirty="0" smtClean="0">
                <a:latin typeface="Helvetica"/>
                <a:ea typeface="Times New Roman"/>
                <a:cs typeface="Helvetica"/>
              </a:rPr>
              <a:t>The reporting funds for serials are SC (serials combo), SE</a:t>
            </a:r>
            <a:r>
              <a:rPr lang="en-US" baseline="0" dirty="0" smtClean="0">
                <a:latin typeface="Helvetica"/>
                <a:ea typeface="Times New Roman"/>
                <a:cs typeface="Helvetica"/>
              </a:rPr>
              <a:t> (serials electronic), SF (serials fiche), and SP (serials print).</a:t>
            </a:r>
          </a:p>
          <a:p>
            <a:pPr marL="228600" marR="0" indent="-228600">
              <a:spcBef>
                <a:spcPts val="0"/>
              </a:spcBef>
              <a:spcAft>
                <a:spcPts val="0"/>
              </a:spcAft>
              <a:buAutoNum type="arabicParenR"/>
            </a:pPr>
            <a:r>
              <a:rPr lang="en-US" baseline="0" dirty="0" smtClean="0">
                <a:latin typeface="Helvetica"/>
                <a:ea typeface="Times New Roman"/>
                <a:cs typeface="Helvetica"/>
              </a:rPr>
              <a:t>The reporting funds for monographs are ME (monographs electronic), MK (monographs kit), MM (monographs media), and MP (monographs print).</a:t>
            </a:r>
          </a:p>
          <a:p>
            <a:pPr marL="228600" marR="0" indent="-228600">
              <a:spcBef>
                <a:spcPts val="0"/>
              </a:spcBef>
              <a:spcAft>
                <a:spcPts val="0"/>
              </a:spcAft>
              <a:buAutoNum type="arabicParenR"/>
            </a:pPr>
            <a:r>
              <a:rPr lang="en-US" sz="1000" baseline="0" dirty="0" smtClean="0">
                <a:latin typeface="Helvetica"/>
                <a:ea typeface="Times New Roman"/>
                <a:cs typeface="Helvetica"/>
              </a:rPr>
              <a:t>Subject liaisons may now spend any of their allocation on media, rather than having money specifically allocated in a separate media fund.</a:t>
            </a:r>
            <a:endParaRPr lang="en-US" sz="1000"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current fiscal year we</a:t>
            </a:r>
            <a:r>
              <a:rPr lang="en-US" baseline="0" dirty="0" smtClean="0"/>
              <a:t> made additional refinements – adding additional reporting funds under ILL to address new expenditures such as pay per view.  We also added an “h” designator for one-time spend </a:t>
            </a:r>
            <a:r>
              <a:rPr lang="en-US" baseline="0" dirty="0" err="1" smtClean="0"/>
              <a:t>eresources</a:t>
            </a:r>
            <a:r>
              <a:rPr lang="en-US" baseline="0" dirty="0" smtClean="0"/>
              <a:t> with ongoing hosting fees.</a:t>
            </a:r>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fund</a:t>
            </a:r>
            <a:r>
              <a:rPr lang="en-US" baseline="0" dirty="0" smtClean="0"/>
              <a:t> restructuring in the spring, we knew we would have to roll manually because there was no way to map the previous fund assignments to the new ledger – we would have to make the new assignments one by one for over 1500 continuing resource titles. We used this as an opportunity to try to clean up the records based on the assumption that perhaps the records needed to have components added in order to rollover. We took a Voyager acquisitions webinar training which seemed to confirm this.  We spoke with librarians at several other institutions who said that whether something would roll was “unpredictable.” We decided to test out our assumption anyway, so during f</a:t>
            </a:r>
            <a:r>
              <a:rPr lang="en-US" dirty="0" smtClean="0"/>
              <a:t>all 2009 and spring 2010</a:t>
            </a:r>
            <a:r>
              <a:rPr lang="en-US" baseline="0" dirty="0" smtClean="0"/>
              <a:t> we</a:t>
            </a:r>
            <a:r>
              <a:rPr lang="en-US" dirty="0" smtClean="0"/>
              <a:t> manually rolled all serial titles, adding components to them and making sure that a price</a:t>
            </a:r>
            <a:r>
              <a:rPr lang="en-US" baseline="0" dirty="0" smtClean="0"/>
              <a:t> was entered on </a:t>
            </a:r>
            <a:r>
              <a:rPr lang="en-US" baseline="0" dirty="0" err="1" smtClean="0"/>
              <a:t>p.o</a:t>
            </a:r>
            <a:r>
              <a:rPr lang="en-US" baseline="0" dirty="0" smtClean="0"/>
              <a:t>. so that commitments could be tracked – in the past, some of these </a:t>
            </a:r>
            <a:r>
              <a:rPr lang="en-US" baseline="0" dirty="0" err="1" smtClean="0"/>
              <a:t>p.o.s</a:t>
            </a:r>
            <a:r>
              <a:rPr lang="en-US" baseline="0" dirty="0" smtClean="0"/>
              <a:t> had line item prices entered and some were zeroed out.</a:t>
            </a:r>
            <a:endParaRPr lang="en-US" dirty="0" smtClean="0"/>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spending several</a:t>
            </a:r>
            <a:r>
              <a:rPr lang="en-US" baseline="0" dirty="0" smtClean="0"/>
              <a:t> months completing this clean-up project, we did a </a:t>
            </a:r>
            <a:r>
              <a:rPr lang="en-US" dirty="0" smtClean="0"/>
              <a:t>rollover and analyzed the results.</a:t>
            </a:r>
            <a:r>
              <a:rPr lang="en-US" baseline="0" dirty="0" smtClean="0"/>
              <a:t> We found that there were still problems with the roll and we identified additional problems as well.  We identified and took screenshots of several titles that did not roll correctly. We asked our Voyager administrator to restore to pre-roll status, and then did several different types of tweaks on the titles we had identified to see which would result in a successful roll.  Then we did the rollover again and checked each title to see what happened. You can see a few of our examples on the handout. </a:t>
            </a:r>
            <a:endParaRPr lang="en-US" dirty="0" smtClean="0"/>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EBSCAN document,</a:t>
            </a:r>
            <a:r>
              <a:rPr lang="en-US" baseline="0" dirty="0" smtClean="0"/>
              <a:t> systematically going through each title to:</a:t>
            </a:r>
          </a:p>
          <a:p>
            <a:pPr lvl="0">
              <a:buFont typeface="Arial" pitchFamily="34" charset="0"/>
              <a:buChar char="•"/>
            </a:pPr>
            <a:r>
              <a:rPr lang="en-US" sz="1200" b="0" kern="1200" dirty="0" smtClean="0">
                <a:solidFill>
                  <a:schemeClr val="tx1"/>
                </a:solidFill>
                <a:latin typeface="+mn-lt"/>
                <a:ea typeface="+mn-ea"/>
                <a:cs typeface="+mn-cs"/>
              </a:rPr>
              <a:t> Verify </a:t>
            </a:r>
            <a:r>
              <a:rPr lang="en-US" sz="1200" b="0" kern="1200" baseline="0" dirty="0" smtClean="0">
                <a:solidFill>
                  <a:schemeClr val="tx1"/>
                </a:solidFill>
                <a:latin typeface="+mn-lt"/>
                <a:ea typeface="+mn-ea"/>
                <a:cs typeface="+mn-cs"/>
              </a:rPr>
              <a:t>order records attached to correct cataloging records (e to e; p + e to p; etc.)</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Enter List Price if needed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Manually roll things that didn’t roll correctly into correct fiscal year</a:t>
            </a:r>
          </a:p>
          <a:p>
            <a:pPr lvl="0">
              <a:buFont typeface="Arial" pitchFamily="34" charset="0"/>
              <a:buChar char="•"/>
            </a:pPr>
            <a:r>
              <a:rPr lang="en-US" sz="1200" b="0" kern="1200" baseline="0" dirty="0" smtClean="0">
                <a:solidFill>
                  <a:schemeClr val="tx1"/>
                </a:solidFill>
                <a:latin typeface="+mn-lt"/>
                <a:ea typeface="+mn-ea"/>
                <a:cs typeface="+mn-cs"/>
              </a:rPr>
              <a:t>.. And…Next slide</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Enter new Vendor ID number on type tab.</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And… next slide</a:t>
            </a:r>
            <a:endParaRPr lang="en-US" dirty="0"/>
          </a:p>
        </p:txBody>
      </p:sp>
      <p:sp>
        <p:nvSpPr>
          <p:cNvPr id="4" name="Slide Number Placeholder 3"/>
          <p:cNvSpPr>
            <a:spLocks noGrp="1"/>
          </p:cNvSpPr>
          <p:nvPr>
            <p:ph type="sldNum" sz="quarter" idx="10"/>
          </p:nvPr>
        </p:nvSpPr>
        <p:spPr/>
        <p:txBody>
          <a:bodyPr/>
          <a:lstStyle/>
          <a:p>
            <a:fld id="{87D1CF19-312E-4D8A-8C15-0C2FA54113C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1A0C1-318B-4224-931B-2930C7649118}" type="datetimeFigureOut">
              <a:rPr lang="en-US" smtClean="0"/>
              <a:pPr/>
              <a:t>9/17/2010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FFE54-C71C-425E-9811-4FB63373A1F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5">
                <a:lumMod val="75000"/>
                <a:alpha val="85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1A0C1-318B-4224-931B-2930C7649118}" type="datetimeFigureOut">
              <a:rPr lang="en-US" smtClean="0"/>
              <a:pPr/>
              <a:t>9/17/2010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FFE54-C71C-425E-9811-4FB63373A1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davehamster/401917576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davehamster/401917576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libguides.eku.edu/profile/KellySmith"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Amy.Tabb@eku.edu" TargetMode="External"/><Relationship Id="rId5" Type="http://schemas.openxmlformats.org/officeDocument/2006/relationships/hyperlink" Target="http://people.eku.edu/tabba/" TargetMode="External"/><Relationship Id="rId4" Type="http://schemas.openxmlformats.org/officeDocument/2006/relationships/hyperlink" Target="mailto:Kelly.Smith2@ek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davehamster/401917576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pPr marL="0" marR="0">
              <a:spcBef>
                <a:spcPts val="0"/>
              </a:spcBef>
              <a:spcAft>
                <a:spcPts val="0"/>
              </a:spcAft>
            </a:pPr>
            <a:r>
              <a:rPr lang="en-US" sz="3900" b="1" dirty="0" smtClean="0">
                <a:latin typeface="+mn-lt"/>
                <a:ea typeface="Times New Roman"/>
                <a:cs typeface="Estrangelo Edessa" pitchFamily="66" charset="0"/>
              </a:rPr>
              <a:t>CLEAN UP YOUR ACT! </a:t>
            </a:r>
            <a:br>
              <a:rPr lang="en-US" sz="3900" b="1" dirty="0" smtClean="0">
                <a:latin typeface="+mn-lt"/>
                <a:ea typeface="Times New Roman"/>
                <a:cs typeface="Estrangelo Edessa" pitchFamily="66" charset="0"/>
              </a:rPr>
            </a:br>
            <a:r>
              <a:rPr lang="en-US" sz="3900" dirty="0" smtClean="0">
                <a:latin typeface="+mn-lt"/>
                <a:ea typeface="Times New Roman"/>
                <a:cs typeface="Estrangelo Edessa" pitchFamily="66" charset="0"/>
              </a:rPr>
              <a:t>A Voyager Acquisitions/Serials </a:t>
            </a:r>
            <a:br>
              <a:rPr lang="en-US" sz="3900" dirty="0" smtClean="0">
                <a:latin typeface="+mn-lt"/>
                <a:ea typeface="Times New Roman"/>
                <a:cs typeface="Estrangelo Edessa" pitchFamily="66" charset="0"/>
              </a:rPr>
            </a:br>
            <a:r>
              <a:rPr lang="en-US" sz="3900" dirty="0" smtClean="0">
                <a:latin typeface="+mn-lt"/>
                <a:ea typeface="Times New Roman"/>
                <a:cs typeface="Estrangelo Edessa" pitchFamily="66" charset="0"/>
              </a:rPr>
              <a:t>Overhaul for Greater Efficiency</a:t>
            </a:r>
            <a:r>
              <a:rPr lang="en-US" sz="2400" b="1" dirty="0" smtClean="0">
                <a:latin typeface="Estrangelo Edessa" pitchFamily="66" charset="0"/>
                <a:ea typeface="Times New Roman"/>
                <a:cs typeface="Estrangelo Edessa" pitchFamily="66" charset="0"/>
              </a:rPr>
              <a:t/>
            </a:r>
            <a:br>
              <a:rPr lang="en-US" sz="2400" b="1" dirty="0" smtClean="0">
                <a:latin typeface="Estrangelo Edessa" pitchFamily="66" charset="0"/>
                <a:ea typeface="Times New Roman"/>
                <a:cs typeface="Estrangelo Edessa" pitchFamily="66" charset="0"/>
              </a:rPr>
            </a:br>
            <a:endParaRPr lang="en-US" sz="2400" dirty="0">
              <a:latin typeface="Estrangelo Edessa" pitchFamily="66" charset="0"/>
              <a:ea typeface="Times New Roman"/>
              <a:cs typeface="Estrangelo Edessa" pitchFamily="66" charset="0"/>
            </a:endParaRPr>
          </a:p>
        </p:txBody>
      </p:sp>
      <p:sp>
        <p:nvSpPr>
          <p:cNvPr id="3" name="Subtitle 2"/>
          <p:cNvSpPr>
            <a:spLocks noGrp="1"/>
          </p:cNvSpPr>
          <p:nvPr>
            <p:ph type="subTitle" idx="1"/>
          </p:nvPr>
        </p:nvSpPr>
        <p:spPr>
          <a:xfrm>
            <a:off x="838200" y="3352800"/>
            <a:ext cx="7467600" cy="1752600"/>
          </a:xfrm>
        </p:spPr>
        <p:txBody>
          <a:bodyPr>
            <a:normAutofit/>
          </a:bodyPr>
          <a:lstStyle/>
          <a:p>
            <a:r>
              <a:rPr lang="en-US" sz="2200" b="1" dirty="0">
                <a:solidFill>
                  <a:schemeClr val="tx1"/>
                </a:solidFill>
              </a:rPr>
              <a:t>Kelly </a:t>
            </a:r>
            <a:r>
              <a:rPr lang="en-US" sz="2200" b="1" dirty="0" smtClean="0">
                <a:solidFill>
                  <a:schemeClr val="tx1"/>
                </a:solidFill>
              </a:rPr>
              <a:t>Smith</a:t>
            </a:r>
            <a:r>
              <a:rPr lang="en-US" sz="2200" dirty="0" smtClean="0">
                <a:solidFill>
                  <a:schemeClr val="tx1"/>
                </a:solidFill>
              </a:rPr>
              <a:t>, Eastern </a:t>
            </a:r>
            <a:r>
              <a:rPr lang="en-US" sz="2200" dirty="0">
                <a:solidFill>
                  <a:schemeClr val="tx1"/>
                </a:solidFill>
              </a:rPr>
              <a:t>Kentucky </a:t>
            </a:r>
            <a:r>
              <a:rPr lang="en-US" sz="2200" dirty="0" smtClean="0">
                <a:solidFill>
                  <a:schemeClr val="tx1"/>
                </a:solidFill>
              </a:rPr>
              <a:t>University</a:t>
            </a:r>
          </a:p>
          <a:p>
            <a:r>
              <a:rPr lang="en-US" sz="2200" b="1" dirty="0" smtClean="0">
                <a:solidFill>
                  <a:schemeClr val="tx1"/>
                </a:solidFill>
              </a:rPr>
              <a:t>Amy Tabb</a:t>
            </a:r>
            <a:r>
              <a:rPr lang="en-US" sz="2200" dirty="0" smtClean="0">
                <a:solidFill>
                  <a:schemeClr val="tx1"/>
                </a:solidFill>
              </a:rPr>
              <a:t>, Eastern Kentucky University</a:t>
            </a:r>
          </a:p>
          <a:p>
            <a:r>
              <a:rPr lang="en-US" sz="1800" dirty="0" smtClean="0">
                <a:solidFill>
                  <a:schemeClr val="tx1">
                    <a:lumMod val="75000"/>
                    <a:lumOff val="25000"/>
                  </a:schemeClr>
                </a:solidFill>
              </a:rPr>
              <a:t>2010 KLA/KSMA Joint Conference</a:t>
            </a:r>
          </a:p>
          <a:p>
            <a:r>
              <a:rPr lang="en-US" sz="1800" dirty="0" smtClean="0">
                <a:solidFill>
                  <a:schemeClr val="tx1">
                    <a:lumMod val="75000"/>
                    <a:lumOff val="25000"/>
                  </a:schemeClr>
                </a:solidFill>
              </a:rPr>
              <a:t>September 16, 2010</a:t>
            </a:r>
            <a:endParaRPr lang="en-US" sz="1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fontScale="90000"/>
          </a:bodyPr>
          <a:lstStyle/>
          <a:p>
            <a:r>
              <a:rPr lang="en-US" b="1" dirty="0" smtClean="0"/>
              <a:t>Aligning the Acquisitions, Serials Check-in, and Cataloging Records</a:t>
            </a:r>
            <a:br>
              <a:rPr lang="en-US" b="1" dirty="0" smtClean="0"/>
            </a:br>
            <a:r>
              <a:rPr lang="en-US" sz="3300" b="1" dirty="0" smtClean="0">
                <a:solidFill>
                  <a:schemeClr val="accent5">
                    <a:lumMod val="75000"/>
                  </a:schemeClr>
                </a:solidFill>
              </a:rPr>
              <a:t>Phase 2: Fixing the problems</a:t>
            </a:r>
            <a:endParaRPr lang="en-US" sz="3300" b="1" dirty="0">
              <a:solidFill>
                <a:schemeClr val="accent5">
                  <a:lumMod val="75000"/>
                </a:schemeClr>
              </a:solidFill>
            </a:endParaRPr>
          </a:p>
        </p:txBody>
      </p:sp>
      <p:pic>
        <p:nvPicPr>
          <p:cNvPr id="3075" name="Picture 3"/>
          <p:cNvPicPr>
            <a:picLocks noChangeAspect="1" noChangeArrowheads="1"/>
          </p:cNvPicPr>
          <p:nvPr/>
        </p:nvPicPr>
        <p:blipFill>
          <a:blip r:embed="rId3" cstate="print"/>
          <a:srcRect/>
          <a:stretch>
            <a:fillRect/>
          </a:stretch>
        </p:blipFill>
        <p:spPr bwMode="auto">
          <a:xfrm>
            <a:off x="304799" y="1752600"/>
            <a:ext cx="5800337" cy="44958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066800" y="2895600"/>
            <a:ext cx="2438400" cy="1099812"/>
          </a:xfrm>
          <a:prstGeom prst="rect">
            <a:avLst/>
          </a:prstGeom>
          <a:noFill/>
          <a:ln w="9525">
            <a:solidFill>
              <a:schemeClr val="accent1">
                <a:lumMod val="75000"/>
              </a:schemeClr>
            </a:solid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038600" y="2895600"/>
            <a:ext cx="4603557" cy="1732898"/>
          </a:xfrm>
          <a:prstGeom prst="rect">
            <a:avLst/>
          </a:prstGeom>
          <a:noFill/>
          <a:ln w="9525">
            <a:solidFill>
              <a:schemeClr val="accent1">
                <a:lumMod val="75000"/>
              </a:schemeClr>
            </a:solidFill>
            <a:miter lim="800000"/>
            <a:headEnd/>
            <a:tailEnd/>
          </a:ln>
        </p:spPr>
      </p:pic>
      <p:sp>
        <p:nvSpPr>
          <p:cNvPr id="7" name="Right Arrow 6"/>
          <p:cNvSpPr/>
          <p:nvPr/>
        </p:nvSpPr>
        <p:spPr>
          <a:xfrm>
            <a:off x="3352800" y="4191000"/>
            <a:ext cx="762000" cy="304800"/>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fontScale="90000"/>
          </a:bodyPr>
          <a:lstStyle/>
          <a:p>
            <a:r>
              <a:rPr lang="en-US" b="1" dirty="0" smtClean="0"/>
              <a:t>Aligning the Acquisitions, Serials Check-in, and Cataloging Records</a:t>
            </a:r>
            <a:br>
              <a:rPr lang="en-US" b="1" dirty="0" smtClean="0"/>
            </a:br>
            <a:r>
              <a:rPr lang="en-US" sz="3300" b="1" dirty="0" smtClean="0">
                <a:solidFill>
                  <a:schemeClr val="accent5">
                    <a:lumMod val="75000"/>
                  </a:schemeClr>
                </a:solidFill>
              </a:rPr>
              <a:t>Phase 2: Fixing the problems</a:t>
            </a:r>
            <a:endParaRPr lang="en-US" sz="3300" b="1" dirty="0">
              <a:solidFill>
                <a:schemeClr val="accent5">
                  <a:lumMod val="75000"/>
                </a:scheme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1524000" y="1828800"/>
            <a:ext cx="6172200" cy="4781550"/>
          </a:xfrm>
          <a:prstGeom prst="rect">
            <a:avLst/>
          </a:prstGeom>
          <a:noFill/>
          <a:ln w="9525">
            <a:noFill/>
            <a:miter lim="800000"/>
            <a:headEnd/>
            <a:tailEnd/>
          </a:ln>
        </p:spPr>
      </p:pic>
      <p:sp>
        <p:nvSpPr>
          <p:cNvPr id="7" name="Rectangle 6"/>
          <p:cNvSpPr/>
          <p:nvPr/>
        </p:nvSpPr>
        <p:spPr>
          <a:xfrm>
            <a:off x="2514600" y="2286000"/>
            <a:ext cx="5562600" cy="353943"/>
          </a:xfrm>
          <a:prstGeom prst="rect">
            <a:avLst/>
          </a:prstGeom>
        </p:spPr>
        <p:txBody>
          <a:bodyPr wrap="square">
            <a:spAutoFit/>
          </a:bodyPr>
          <a:lstStyle/>
          <a:p>
            <a:r>
              <a:rPr lang="en-US" sz="1700" dirty="0" smtClean="0">
                <a:solidFill>
                  <a:schemeClr val="bg1"/>
                </a:solidFill>
              </a:rPr>
              <a:t>http://ekulib.kyvl.org/vwebv/holdingsInfo?bibId=813800</a:t>
            </a:r>
            <a:endParaRPr lang="en-US" sz="17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fontScale="90000"/>
          </a:bodyPr>
          <a:lstStyle/>
          <a:p>
            <a:pPr algn="l"/>
            <a:r>
              <a:rPr lang="en-US" sz="4000" dirty="0"/>
              <a:t>H</a:t>
            </a:r>
            <a:r>
              <a:rPr lang="en-US" sz="4000" dirty="0" smtClean="0"/>
              <a:t>ow </a:t>
            </a:r>
            <a:r>
              <a:rPr lang="en-US" sz="4000" dirty="0"/>
              <a:t>the changes improved </a:t>
            </a:r>
            <a:r>
              <a:rPr lang="en-US" sz="4000" dirty="0" smtClean="0"/>
              <a:t>workflow…</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r"/>
            <a:r>
              <a:rPr lang="en-US" dirty="0" smtClean="0"/>
              <a:t>…fixed annual rollover process</a:t>
            </a:r>
            <a:br>
              <a:rPr lang="en-US" dirty="0" smtClean="0"/>
            </a:br>
            <a:r>
              <a:rPr lang="en-US" dirty="0" smtClean="0"/>
              <a:t>(we think)</a:t>
            </a:r>
            <a:endParaRPr lang="en-US" dirty="0"/>
          </a:p>
        </p:txBody>
      </p:sp>
      <p:sp>
        <p:nvSpPr>
          <p:cNvPr id="4" name="Content Placeholder 3"/>
          <p:cNvSpPr>
            <a:spLocks noGrp="1"/>
          </p:cNvSpPr>
          <p:nvPr>
            <p:ph idx="1"/>
          </p:nvPr>
        </p:nvSpPr>
        <p:spPr/>
        <p:txBody>
          <a:bodyPr>
            <a:normAutofit lnSpcReduction="10000"/>
          </a:bodyPr>
          <a:lstStyle/>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buNone/>
            </a:pPr>
            <a:endParaRPr lang="en-US" sz="2400" dirty="0" smtClean="0">
              <a:hlinkClick r:id="rId3"/>
            </a:endParaRPr>
          </a:p>
          <a:p>
            <a:pPr algn="ctr">
              <a:buNone/>
            </a:pPr>
            <a:r>
              <a:rPr lang="en-US" sz="2400" dirty="0" smtClean="0">
                <a:hlinkClick r:id="rId3"/>
              </a:rPr>
              <a:t>http://www.flickr.com/photos/davehamster/4019175764/</a:t>
            </a:r>
            <a:r>
              <a:rPr lang="en-US" sz="2400" dirty="0" smtClean="0"/>
              <a:t> </a:t>
            </a:r>
            <a:endParaRPr lang="en-US" sz="2400" dirty="0"/>
          </a:p>
        </p:txBody>
      </p:sp>
      <p:pic>
        <p:nvPicPr>
          <p:cNvPr id="3" name="Picture 2" descr="C:\Users\smithkel\Desktop\Rollover_.jpg"/>
          <p:cNvPicPr>
            <a:picLocks noChangeAspect="1" noChangeArrowheads="1"/>
          </p:cNvPicPr>
          <p:nvPr/>
        </p:nvPicPr>
        <p:blipFill>
          <a:blip r:embed="rId4" cstate="print"/>
          <a:srcRect/>
          <a:stretch>
            <a:fillRect/>
          </a:stretch>
        </p:blipFill>
        <p:spPr bwMode="auto">
          <a:xfrm>
            <a:off x="838200" y="1447800"/>
            <a:ext cx="7391400" cy="41208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r"/>
            <a:r>
              <a:rPr lang="en-US" dirty="0" smtClean="0"/>
              <a:t>…fixed EDI invoicing</a:t>
            </a:r>
            <a:br>
              <a:rPr lang="en-US" dirty="0" smtClean="0"/>
            </a:br>
            <a:r>
              <a:rPr lang="en-US" dirty="0" smtClean="0"/>
              <a:t>(we think)</a:t>
            </a:r>
            <a:endParaRPr lang="en-US" dirty="0"/>
          </a:p>
        </p:txBody>
      </p:sp>
      <p:sp>
        <p:nvSpPr>
          <p:cNvPr id="4" name="Content Placeholder 3"/>
          <p:cNvSpPr>
            <a:spLocks noGrp="1"/>
          </p:cNvSpPr>
          <p:nvPr>
            <p:ph idx="1"/>
          </p:nvPr>
        </p:nvSpPr>
        <p:spPr/>
        <p:txBody>
          <a:bodyPr>
            <a:normAutofit/>
          </a:bodyPr>
          <a:lstStyle/>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a:p>
            <a:pPr algn="ctr">
              <a:buNone/>
            </a:pPr>
            <a:endParaRPr lang="en-US" sz="2400" dirty="0" smtClean="0">
              <a:hlinkClick r:id="rId3"/>
            </a:endParaRPr>
          </a:p>
        </p:txBody>
      </p:sp>
      <p:pic>
        <p:nvPicPr>
          <p:cNvPr id="3074" name="Picture 2"/>
          <p:cNvPicPr>
            <a:picLocks noChangeAspect="1" noChangeArrowheads="1"/>
          </p:cNvPicPr>
          <p:nvPr/>
        </p:nvPicPr>
        <p:blipFill>
          <a:blip r:embed="rId4" cstate="print"/>
          <a:srcRect/>
          <a:stretch>
            <a:fillRect/>
          </a:stretch>
        </p:blipFill>
        <p:spPr bwMode="auto">
          <a:xfrm>
            <a:off x="3505200" y="4267200"/>
            <a:ext cx="5184558" cy="2258054"/>
          </a:xfrm>
          <a:prstGeom prst="rect">
            <a:avLst/>
          </a:prstGeom>
          <a:noFill/>
          <a:ln w="9525">
            <a:noFill/>
            <a:miter lim="800000"/>
            <a:headEnd/>
            <a:tailEnd/>
          </a:ln>
        </p:spPr>
      </p:pic>
      <p:pic>
        <p:nvPicPr>
          <p:cNvPr id="1026" name="Picture 2" descr="C:\Users\tabba\Desktop\invoice screen shots\dif fy on one invoice.JPG"/>
          <p:cNvPicPr>
            <a:picLocks noChangeAspect="1" noChangeArrowheads="1"/>
          </p:cNvPicPr>
          <p:nvPr/>
        </p:nvPicPr>
        <p:blipFill>
          <a:blip r:embed="rId5" cstate="print"/>
          <a:srcRect/>
          <a:stretch>
            <a:fillRect/>
          </a:stretch>
        </p:blipFill>
        <p:spPr bwMode="auto">
          <a:xfrm>
            <a:off x="304800" y="990600"/>
            <a:ext cx="6086475" cy="31347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dirty="0" smtClean="0"/>
              <a:t>…resulted </a:t>
            </a:r>
            <a:r>
              <a:rPr lang="en-US" dirty="0"/>
              <a:t>in better reporting capabilities</a:t>
            </a:r>
          </a:p>
        </p:txBody>
      </p:sp>
      <p:sp>
        <p:nvSpPr>
          <p:cNvPr id="3" name="Content Placeholder 2"/>
          <p:cNvSpPr>
            <a:spLocks noGrp="1"/>
          </p:cNvSpPr>
          <p:nvPr>
            <p:ph idx="1"/>
          </p:nvPr>
        </p:nvSpPr>
        <p:spPr>
          <a:xfrm>
            <a:off x="457200" y="1295400"/>
            <a:ext cx="8229600" cy="4830763"/>
          </a:xfrm>
        </p:spPr>
        <p:txBody>
          <a:bodyPr>
            <a:noAutofit/>
          </a:bodyPr>
          <a:lstStyle/>
          <a:p>
            <a:pPr marL="0" indent="0">
              <a:spcBef>
                <a:spcPts val="0"/>
              </a:spcBef>
              <a:buNone/>
            </a:pPr>
            <a:r>
              <a:rPr lang="en-US" sz="1900" b="1" dirty="0" smtClean="0"/>
              <a:t>ACRL Question 22. One-time electronic resource purchases. Report expenditures that are not current serials (i.e. are non-subscription, onetime, </a:t>
            </a:r>
            <a:r>
              <a:rPr lang="en-US" sz="1900" dirty="0" smtClean="0"/>
              <a:t>or monographic in nature) for software and machine-readable materials considered part of the collections. Examples include periodical backfiles, literature collections, one-time costs for JSTOR membership, etc. ..</a:t>
            </a:r>
          </a:p>
          <a:p>
            <a:pPr marL="0" indent="0">
              <a:spcBef>
                <a:spcPts val="0"/>
              </a:spcBef>
              <a:buNone/>
            </a:pPr>
            <a:r>
              <a:rPr lang="en-US" sz="1900" b="1" dirty="0" smtClean="0"/>
              <a:t>ACRL Question 23. Ongoing electronic resource purchases. Report subscription expenditures (or those which are expected to be ongoing </a:t>
            </a:r>
            <a:r>
              <a:rPr lang="en-US" sz="1900" dirty="0" smtClean="0"/>
              <a:t>commitments) for serial publications whose primary format is electronic and for online searches of remote databases such as OCLC FirstSearch, DIALOG, Lexis-Nexis, etc. Examples include paid subscriptions for electronic journals and indexes/abstracts available via the Internet, CD-ROM serials, and annual access fees for resources purchased on a “one-time” basis, such as literature collections, JSTOR membership, etc. ..</a:t>
            </a:r>
          </a:p>
          <a:p>
            <a:pPr marL="0" indent="0">
              <a:spcBef>
                <a:spcPts val="0"/>
              </a:spcBef>
              <a:buNone/>
            </a:pPr>
            <a:r>
              <a:rPr lang="en-US" sz="1900" b="1" dirty="0" smtClean="0"/>
              <a:t>ACRL Question 26. Document Delivery/Interlibrary Loan. Report expenditures for document delivery and interlibrary loan services (both </a:t>
            </a:r>
            <a:r>
              <a:rPr lang="en-US" sz="1900" dirty="0" smtClean="0"/>
              <a:t>borrowing and lending). Include fees paid for photocopies, costs of telefacsimile transmission, royalties and access fees paid to provide document delivery or interlibrary loan. Include fees paid to bibliographic utilities if the portion paid for interlibrary loan can be separately counted..</a:t>
            </a:r>
            <a:endParaRPr lang="en-US" sz="1900" dirty="0"/>
          </a:p>
        </p:txBody>
      </p:sp>
      <p:sp>
        <p:nvSpPr>
          <p:cNvPr id="4" name="TextBox 3"/>
          <p:cNvSpPr txBox="1"/>
          <p:nvPr/>
        </p:nvSpPr>
        <p:spPr>
          <a:xfrm>
            <a:off x="1219200" y="2438400"/>
            <a:ext cx="6858000" cy="1938992"/>
          </a:xfrm>
          <a:prstGeom prst="rect">
            <a:avLst/>
          </a:prstGeom>
          <a:noFill/>
        </p:spPr>
        <p:txBody>
          <a:bodyPr wrap="square" rtlCol="0">
            <a:spAutoFit/>
          </a:bodyPr>
          <a:lstStyle/>
          <a:p>
            <a:pPr algn="ctr"/>
            <a:r>
              <a:rPr lang="en-US" sz="12000" dirty="0" smtClean="0">
                <a:latin typeface="Arial Black" pitchFamily="34" charset="0"/>
              </a:rPr>
              <a:t>*/&amp;-#?! !</a:t>
            </a:r>
            <a:endParaRPr lang="en-US" sz="12000" dirty="0">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dirty="0" smtClean="0"/>
              <a:t>…resulted </a:t>
            </a:r>
            <a:r>
              <a:rPr lang="en-US" dirty="0"/>
              <a:t>in better reporting capabilities</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228601" y="1447800"/>
            <a:ext cx="8686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...and better reconciliation between Voyager and Banner</a:t>
            </a:r>
            <a:endParaRPr lang="en-US" dirty="0"/>
          </a:p>
        </p:txBody>
      </p:sp>
      <p:pic>
        <p:nvPicPr>
          <p:cNvPr id="3" name="Content Placeholder 2"/>
          <p:cNvPicPr>
            <a:picLocks noGrp="1" noChangeAspect="1" noChangeArrowheads="1"/>
          </p:cNvPicPr>
          <p:nvPr>
            <p:ph idx="1"/>
          </p:nvPr>
        </p:nvPicPr>
        <p:blipFill>
          <a:blip r:embed="rId3" cstate="print"/>
          <a:srcRect/>
          <a:stretch>
            <a:fillRect/>
          </a:stretch>
        </p:blipFill>
        <p:spPr bwMode="auto">
          <a:xfrm>
            <a:off x="5943600" y="2438400"/>
            <a:ext cx="2057400" cy="283845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1219200" y="2209800"/>
            <a:ext cx="1895475" cy="3209925"/>
          </a:xfrm>
          <a:prstGeom prst="rect">
            <a:avLst/>
          </a:prstGeom>
          <a:noFill/>
          <a:ln w="9525">
            <a:noFill/>
            <a:miter lim="800000"/>
            <a:headEnd/>
            <a:tailEnd/>
          </a:ln>
        </p:spPr>
      </p:pic>
      <p:sp>
        <p:nvSpPr>
          <p:cNvPr id="8" name="Rectangle 7"/>
          <p:cNvSpPr/>
          <p:nvPr/>
        </p:nvSpPr>
        <p:spPr>
          <a:xfrm>
            <a:off x="1066800" y="4648200"/>
            <a:ext cx="2209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7400" y="3657600"/>
            <a:ext cx="22098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51444" y="1447800"/>
            <a:ext cx="2256772" cy="646331"/>
          </a:xfrm>
          <a:prstGeom prst="rect">
            <a:avLst/>
          </a:prstGeom>
          <a:noFill/>
        </p:spPr>
        <p:txBody>
          <a:bodyPr wrap="none" rtlCol="0">
            <a:spAutoFit/>
          </a:bodyPr>
          <a:lstStyle/>
          <a:p>
            <a:pPr algn="ctr"/>
            <a:r>
              <a:rPr lang="en-US" b="1" dirty="0" smtClean="0"/>
              <a:t>Banner structure</a:t>
            </a:r>
          </a:p>
          <a:p>
            <a:pPr algn="ctr"/>
            <a:r>
              <a:rPr lang="en-US" b="1" dirty="0" smtClean="0"/>
              <a:t>Fiscal Year 2009/2010</a:t>
            </a:r>
            <a:endParaRPr lang="en-US" b="1" dirty="0"/>
          </a:p>
        </p:txBody>
      </p:sp>
      <p:sp>
        <p:nvSpPr>
          <p:cNvPr id="11" name="Rectangle 10"/>
          <p:cNvSpPr/>
          <p:nvPr/>
        </p:nvSpPr>
        <p:spPr>
          <a:xfrm>
            <a:off x="5257800" y="1600201"/>
            <a:ext cx="3505200" cy="646331"/>
          </a:xfrm>
          <a:prstGeom prst="rect">
            <a:avLst/>
          </a:prstGeom>
        </p:spPr>
        <p:txBody>
          <a:bodyPr wrap="square">
            <a:spAutoFit/>
          </a:bodyPr>
          <a:lstStyle/>
          <a:p>
            <a:pPr algn="ctr"/>
            <a:r>
              <a:rPr lang="en-US" b="1" dirty="0" smtClean="0"/>
              <a:t>Banner structure</a:t>
            </a:r>
          </a:p>
          <a:p>
            <a:pPr algn="ctr"/>
            <a:r>
              <a:rPr lang="en-US" b="1" dirty="0" smtClean="0"/>
              <a:t>Fiscal Year 2010/2011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…improved communication &amp; teamwork</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81000" y="1524000"/>
            <a:ext cx="5181600" cy="3543182"/>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10000" y="2667000"/>
            <a:ext cx="4876800" cy="377139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pPr marL="0" marR="0" algn="l">
              <a:spcBef>
                <a:spcPts val="0"/>
              </a:spcBef>
              <a:spcAft>
                <a:spcPts val="0"/>
              </a:spcAft>
            </a:pPr>
            <a:r>
              <a:rPr lang="en-US" sz="3400" b="1" dirty="0" smtClean="0">
                <a:latin typeface="Helvetica-Bold"/>
                <a:ea typeface="Times New Roman"/>
                <a:cs typeface="Helvetica-Bold"/>
              </a:rPr>
              <a:t>Thank you!</a:t>
            </a:r>
            <a:endParaRPr lang="en-US" sz="3400" dirty="0">
              <a:ea typeface="Times New Roman"/>
              <a:cs typeface="Times New Roman"/>
            </a:endParaRPr>
          </a:p>
        </p:txBody>
      </p:sp>
      <p:sp>
        <p:nvSpPr>
          <p:cNvPr id="3" name="Subtitle 2"/>
          <p:cNvSpPr>
            <a:spLocks noGrp="1"/>
          </p:cNvSpPr>
          <p:nvPr>
            <p:ph type="subTitle" idx="1"/>
          </p:nvPr>
        </p:nvSpPr>
        <p:spPr>
          <a:xfrm>
            <a:off x="4038600" y="3124200"/>
            <a:ext cx="4267200" cy="1752600"/>
          </a:xfrm>
        </p:spPr>
        <p:txBody>
          <a:bodyPr>
            <a:normAutofit/>
          </a:bodyPr>
          <a:lstStyle/>
          <a:p>
            <a:pPr algn="l">
              <a:spcBef>
                <a:spcPts val="0"/>
              </a:spcBef>
            </a:pPr>
            <a:r>
              <a:rPr lang="en-US" sz="2200" dirty="0">
                <a:solidFill>
                  <a:schemeClr val="tx1"/>
                </a:solidFill>
              </a:rPr>
              <a:t>Kelly </a:t>
            </a:r>
            <a:r>
              <a:rPr lang="en-US" sz="2200" dirty="0" smtClean="0">
                <a:solidFill>
                  <a:schemeClr val="tx1"/>
                </a:solidFill>
              </a:rPr>
              <a:t>Smith</a:t>
            </a:r>
          </a:p>
          <a:p>
            <a:pPr algn="l">
              <a:spcBef>
                <a:spcPts val="0"/>
              </a:spcBef>
            </a:pPr>
            <a:r>
              <a:rPr lang="en-US" sz="2200" dirty="0" smtClean="0">
                <a:solidFill>
                  <a:schemeClr val="tx1"/>
                </a:solidFill>
              </a:rPr>
              <a:t>Continuing Resources Team Leader</a:t>
            </a:r>
          </a:p>
          <a:p>
            <a:pPr lvl="0" algn="l">
              <a:spcBef>
                <a:spcPts val="0"/>
              </a:spcBef>
              <a:defRPr/>
            </a:pPr>
            <a:r>
              <a:rPr lang="en-US" sz="2200" dirty="0" smtClean="0">
                <a:solidFill>
                  <a:schemeClr val="tx1"/>
                </a:solidFill>
              </a:rPr>
              <a:t>EKU Libraries</a:t>
            </a:r>
          </a:p>
          <a:p>
            <a:pPr algn="l">
              <a:spcBef>
                <a:spcPts val="0"/>
              </a:spcBef>
              <a:defRPr/>
            </a:pPr>
            <a:r>
              <a:rPr lang="en-US" sz="1800" dirty="0" smtClean="0">
                <a:solidFill>
                  <a:srgbClr val="0000FF"/>
                </a:solidFill>
                <a:hlinkClick r:id="rId3"/>
              </a:rPr>
              <a:t>http://libguides.eku.edu/profile/KellySmith</a:t>
            </a:r>
            <a:endParaRPr lang="en-US" sz="1800" dirty="0" smtClean="0">
              <a:solidFill>
                <a:srgbClr val="0000FF"/>
              </a:solidFill>
            </a:endParaRPr>
          </a:p>
          <a:p>
            <a:pPr algn="l">
              <a:spcBef>
                <a:spcPts val="0"/>
              </a:spcBef>
              <a:defRPr/>
            </a:pPr>
            <a:r>
              <a:rPr lang="en-US" sz="1800" dirty="0" smtClean="0">
                <a:solidFill>
                  <a:srgbClr val="0000FF"/>
                </a:solidFill>
                <a:hlinkClick r:id="rId4"/>
              </a:rPr>
              <a:t>Kelly.Smith2@eku.edu</a:t>
            </a:r>
            <a:endParaRPr lang="en-US" sz="1800" dirty="0" smtClean="0">
              <a:solidFill>
                <a:srgbClr val="0000FF"/>
              </a:solidFill>
            </a:endParaRPr>
          </a:p>
          <a:p>
            <a:pPr algn="l">
              <a:spcBef>
                <a:spcPts val="0"/>
              </a:spcBef>
              <a:defRPr/>
            </a:pPr>
            <a:endParaRPr lang="en-US" sz="1800" dirty="0" smtClean="0">
              <a:solidFill>
                <a:srgbClr val="0000FF"/>
              </a:solidFill>
            </a:endParaRPr>
          </a:p>
        </p:txBody>
      </p:sp>
      <p:sp>
        <p:nvSpPr>
          <p:cNvPr id="4" name="Subtitle 2"/>
          <p:cNvSpPr txBox="1">
            <a:spLocks/>
          </p:cNvSpPr>
          <p:nvPr/>
        </p:nvSpPr>
        <p:spPr>
          <a:xfrm>
            <a:off x="4038600" y="838200"/>
            <a:ext cx="3276600" cy="175260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10000"/>
              </a:lnSpc>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Amy Tabb</a:t>
            </a:r>
          </a:p>
          <a:p>
            <a:pPr marL="0" marR="0" lvl="0" indent="0" algn="l" defTabSz="914400" rtl="0" eaLnBrk="1" fontAlgn="auto" latinLnBrk="0" hangingPunct="1">
              <a:lnSpc>
                <a:spcPct val="110000"/>
              </a:lnSpc>
              <a:spcAft>
                <a:spcPts val="0"/>
              </a:spcAft>
              <a:buClrTx/>
              <a:buSzTx/>
              <a:buFont typeface="Arial" pitchFamily="34" charset="0"/>
              <a:buNone/>
              <a:tabLst/>
              <a:defRPr/>
            </a:pPr>
            <a:r>
              <a:rPr lang="en-US" sz="2200" dirty="0" smtClean="0"/>
              <a:t>Library Specialist I</a:t>
            </a:r>
          </a:p>
          <a:p>
            <a:pPr marL="0" marR="0" lvl="0" indent="0" algn="l" defTabSz="914400" rtl="0" eaLnBrk="1" fontAlgn="auto" latinLnBrk="0" hangingPunct="1">
              <a:lnSpc>
                <a:spcPct val="110000"/>
              </a:lnSpc>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EKU Libraries</a:t>
            </a:r>
          </a:p>
          <a:p>
            <a:pPr lvl="0">
              <a:spcBef>
                <a:spcPct val="20000"/>
              </a:spcBef>
            </a:pPr>
            <a:r>
              <a:rPr lang="en-US" dirty="0" smtClean="0">
                <a:hlinkClick r:id="rId5"/>
              </a:rPr>
              <a:t>http://people.eku.edu/tabba/</a:t>
            </a:r>
            <a:endParaRPr lang="en-US" dirty="0" smtClean="0"/>
          </a:p>
          <a:p>
            <a:pPr lvl="0">
              <a:spcBef>
                <a:spcPct val="20000"/>
              </a:spcBef>
            </a:pPr>
            <a:r>
              <a:rPr lang="en-US" dirty="0" smtClean="0">
                <a:hlinkClick r:id="rId6"/>
              </a:rPr>
              <a:t>Amy.Tabb@eku.edu</a:t>
            </a:r>
            <a:endParaRPr lang="en-US" dirty="0" smtClean="0"/>
          </a:p>
          <a:p>
            <a:pPr lvl="0">
              <a:spcBef>
                <a:spcPct val="20000"/>
              </a:spcBef>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43000"/>
          </a:xfrm>
        </p:spPr>
        <p:txBody>
          <a:bodyPr>
            <a:normAutofit fontScale="90000"/>
          </a:bodyPr>
          <a:lstStyle/>
          <a:p>
            <a:pPr algn="l"/>
            <a:r>
              <a:rPr lang="en-US" b="1" dirty="0" smtClean="0"/>
              <a:t>Problems with serial records @ EKU </a:t>
            </a:r>
            <a:endParaRPr lang="en-US" b="1" dirty="0"/>
          </a:p>
        </p:txBody>
      </p:sp>
      <p:pic>
        <p:nvPicPr>
          <p:cNvPr id="1028" name="Picture 4" descr="C:\Users\smithkel\Desktop\Dinosaur.jpg"/>
          <p:cNvPicPr>
            <a:picLocks noChangeAspect="1" noChangeArrowheads="1"/>
          </p:cNvPicPr>
          <p:nvPr/>
        </p:nvPicPr>
        <p:blipFill>
          <a:blip r:embed="rId3" cstate="print"/>
          <a:srcRect/>
          <a:stretch>
            <a:fillRect/>
          </a:stretch>
        </p:blipFill>
        <p:spPr bwMode="auto">
          <a:xfrm>
            <a:off x="4191000" y="1676400"/>
            <a:ext cx="4533292" cy="3752850"/>
          </a:xfrm>
          <a:prstGeom prst="rect">
            <a:avLst/>
          </a:prstGeom>
          <a:noFill/>
        </p:spPr>
      </p:pic>
      <p:sp>
        <p:nvSpPr>
          <p:cNvPr id="5" name="Content Placeholder 4"/>
          <p:cNvSpPr>
            <a:spLocks noGrp="1"/>
          </p:cNvSpPr>
          <p:nvPr>
            <p:ph idx="1"/>
          </p:nvPr>
        </p:nvSpPr>
        <p:spPr>
          <a:xfrm>
            <a:off x="457200" y="1600201"/>
            <a:ext cx="3505200" cy="4191000"/>
          </a:xfrm>
        </p:spPr>
        <p:txBody>
          <a:bodyPr>
            <a:normAutofit fontScale="92500" lnSpcReduction="10000"/>
          </a:bodyPr>
          <a:lstStyle/>
          <a:p>
            <a:pPr marL="457200" indent="-457200">
              <a:buFont typeface="Wingdings" pitchFamily="2" charset="2"/>
              <a:buChar char="q"/>
            </a:pPr>
            <a:r>
              <a:rPr lang="en-US" sz="2700" dirty="0" smtClean="0"/>
              <a:t>Outdated fund codes</a:t>
            </a:r>
          </a:p>
          <a:p>
            <a:pPr marL="457200" indent="-457200">
              <a:buFont typeface="Wingdings" pitchFamily="2" charset="2"/>
              <a:buChar char="q"/>
            </a:pPr>
            <a:r>
              <a:rPr lang="en-US" sz="2700" dirty="0" smtClean="0"/>
              <a:t>Rollover problems</a:t>
            </a:r>
          </a:p>
          <a:p>
            <a:pPr marL="457200" indent="-457200">
              <a:buFont typeface="Wingdings" pitchFamily="2" charset="2"/>
              <a:buChar char="q"/>
            </a:pPr>
            <a:r>
              <a:rPr lang="en-US" sz="2700" dirty="0" smtClean="0"/>
              <a:t>EDI Invoicing problems</a:t>
            </a:r>
          </a:p>
          <a:p>
            <a:pPr marL="457200" indent="-457200">
              <a:buFont typeface="Wingdings" pitchFamily="2" charset="2"/>
              <a:buChar char="q"/>
            </a:pPr>
            <a:r>
              <a:rPr lang="en-US" sz="2700" dirty="0" smtClean="0"/>
              <a:t>Record mismatches</a:t>
            </a:r>
          </a:p>
          <a:p>
            <a:pPr marL="457200" indent="-457200">
              <a:buFont typeface="Wingdings" pitchFamily="2" charset="2"/>
              <a:buChar char="q"/>
            </a:pPr>
            <a:r>
              <a:rPr lang="en-US" sz="2700" dirty="0" smtClean="0"/>
              <a:t>Ordering problems</a:t>
            </a:r>
          </a:p>
          <a:p>
            <a:pPr marL="457200" indent="-457200">
              <a:buFont typeface="Wingdings" pitchFamily="2" charset="2"/>
              <a:buChar char="q"/>
            </a:pPr>
            <a:r>
              <a:rPr lang="en-US" sz="2700" dirty="0" smtClean="0"/>
              <a:t>Inaccurate reports</a:t>
            </a:r>
          </a:p>
          <a:p>
            <a:pPr marL="457200" indent="-457200">
              <a:buFont typeface="Wingdings" pitchFamily="2" charset="2"/>
              <a:buChar char="q"/>
            </a:pPr>
            <a:r>
              <a:rPr lang="en-US" sz="2700" dirty="0" smtClean="0"/>
              <a:t>Banner out of alignment with Voyager</a:t>
            </a:r>
          </a:p>
          <a:p>
            <a:endParaRPr lang="en-US" dirty="0"/>
          </a:p>
        </p:txBody>
      </p:sp>
      <p:sp>
        <p:nvSpPr>
          <p:cNvPr id="6" name="TextBox 5"/>
          <p:cNvSpPr txBox="1"/>
          <p:nvPr/>
        </p:nvSpPr>
        <p:spPr>
          <a:xfrm>
            <a:off x="4191000" y="5486400"/>
            <a:ext cx="4464877" cy="338554"/>
          </a:xfrm>
          <a:prstGeom prst="rect">
            <a:avLst/>
          </a:prstGeom>
          <a:noFill/>
        </p:spPr>
        <p:txBody>
          <a:bodyPr wrap="none" rtlCol="0">
            <a:spAutoFit/>
          </a:bodyPr>
          <a:lstStyle/>
          <a:p>
            <a:r>
              <a:rPr lang="en-US" sz="1600" dirty="0" smtClean="0">
                <a:solidFill>
                  <a:schemeClr val="bg1">
                    <a:lumMod val="95000"/>
                  </a:schemeClr>
                </a:solidFill>
              </a:rPr>
              <a:t>www.flickr.com/photos/11099704@N02/42261842</a:t>
            </a:r>
            <a:endParaRPr lang="en-US" sz="1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733800" cy="1143000"/>
          </a:xfrm>
        </p:spPr>
        <p:txBody>
          <a:bodyPr/>
          <a:lstStyle/>
          <a:p>
            <a:pPr algn="l"/>
            <a:r>
              <a:rPr lang="en-US" b="1" dirty="0" smtClean="0"/>
              <a:t>Causes</a:t>
            </a:r>
            <a:endParaRPr lang="en-US" b="1" dirty="0"/>
          </a:p>
        </p:txBody>
      </p:sp>
      <p:sp>
        <p:nvSpPr>
          <p:cNvPr id="4" name="Content Placeholder 3"/>
          <p:cNvSpPr>
            <a:spLocks noGrp="1"/>
          </p:cNvSpPr>
          <p:nvPr>
            <p:ph idx="1"/>
          </p:nvPr>
        </p:nvSpPr>
        <p:spPr>
          <a:xfrm>
            <a:off x="457200" y="1600200"/>
            <a:ext cx="3886200" cy="4525963"/>
          </a:xfrm>
        </p:spPr>
        <p:txBody>
          <a:bodyPr lIns="0" rIns="0">
            <a:normAutofit/>
          </a:bodyPr>
          <a:lstStyle/>
          <a:p>
            <a:pPr marL="457200" indent="-457200">
              <a:buFont typeface="+mj-lt"/>
              <a:buAutoNum type="arabicPeriod"/>
            </a:pPr>
            <a:endParaRPr lang="en-US" sz="2700" dirty="0" smtClean="0">
              <a:hlinkClick r:id="rId3"/>
            </a:endParaRPr>
          </a:p>
          <a:p>
            <a:pPr marL="457200" indent="-457200">
              <a:buFont typeface="Wingdings" pitchFamily="2" charset="2"/>
              <a:buChar char="q"/>
            </a:pPr>
            <a:r>
              <a:rPr lang="en-US" sz="2500" dirty="0" smtClean="0"/>
              <a:t>Print mindset</a:t>
            </a:r>
          </a:p>
          <a:p>
            <a:pPr marL="457200" indent="-457200">
              <a:buFont typeface="Wingdings" pitchFamily="2" charset="2"/>
              <a:buChar char="q"/>
            </a:pPr>
            <a:r>
              <a:rPr lang="en-US" sz="2500" dirty="0" smtClean="0"/>
              <a:t>Dysfunctional processes</a:t>
            </a:r>
          </a:p>
          <a:p>
            <a:pPr marL="457200" indent="-457200">
              <a:buFont typeface="Wingdings" pitchFamily="2" charset="2"/>
              <a:buChar char="q"/>
            </a:pPr>
            <a:r>
              <a:rPr lang="en-US" sz="2500" dirty="0" smtClean="0"/>
              <a:t>No documentation of processes</a:t>
            </a:r>
          </a:p>
          <a:p>
            <a:pPr marL="457200" indent="-457200">
              <a:buFont typeface="Wingdings" pitchFamily="2" charset="2"/>
              <a:buChar char="q"/>
            </a:pPr>
            <a:r>
              <a:rPr lang="en-US" sz="2500" dirty="0" smtClean="0"/>
              <a:t>Banner structure not parallel with Voyager structure</a:t>
            </a:r>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hlinkClick r:id="rId3"/>
            </a:endParaRPr>
          </a:p>
        </p:txBody>
      </p:sp>
      <p:pic>
        <p:nvPicPr>
          <p:cNvPr id="5" name="Picture 3" descr="C:\Users\smithkel\Desktop\Crossed wires.jpg"/>
          <p:cNvPicPr>
            <a:picLocks noChangeAspect="1" noChangeArrowheads="1"/>
          </p:cNvPicPr>
          <p:nvPr/>
        </p:nvPicPr>
        <p:blipFill>
          <a:blip r:embed="rId4" cstate="print"/>
          <a:srcRect/>
          <a:stretch>
            <a:fillRect/>
          </a:stretch>
        </p:blipFill>
        <p:spPr bwMode="auto">
          <a:xfrm>
            <a:off x="4495800" y="358007"/>
            <a:ext cx="4038600" cy="5586733"/>
          </a:xfrm>
          <a:prstGeom prst="rect">
            <a:avLst/>
          </a:prstGeom>
          <a:noFill/>
        </p:spPr>
      </p:pic>
      <p:sp>
        <p:nvSpPr>
          <p:cNvPr id="6" name="TextBox 5"/>
          <p:cNvSpPr txBox="1"/>
          <p:nvPr/>
        </p:nvSpPr>
        <p:spPr>
          <a:xfrm>
            <a:off x="4114800" y="5943600"/>
            <a:ext cx="5029200" cy="600164"/>
          </a:xfrm>
          <a:prstGeom prst="rect">
            <a:avLst/>
          </a:prstGeom>
          <a:noFill/>
        </p:spPr>
        <p:txBody>
          <a:bodyPr wrap="square" rtlCol="0">
            <a:spAutoFit/>
          </a:bodyPr>
          <a:lstStyle/>
          <a:p>
            <a:r>
              <a:rPr lang="en-US" sz="1500" dirty="0" smtClean="0">
                <a:solidFill>
                  <a:schemeClr val="bg1">
                    <a:lumMod val="95000"/>
                  </a:schemeClr>
                </a:solidFill>
              </a:rPr>
              <a:t>www.flickr.com/photos/townendphotography/4133696990/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Ledger Structure Overhaul FY2010</a:t>
            </a:r>
            <a:endParaRPr lang="en-US" b="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886200" y="990600"/>
            <a:ext cx="2804990" cy="4939519"/>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685800" y="990600"/>
            <a:ext cx="2819400" cy="3124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85800" y="4114800"/>
            <a:ext cx="3200400" cy="1015625"/>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685800" y="5029200"/>
            <a:ext cx="3429000" cy="1249226"/>
          </a:xfrm>
          <a:prstGeom prst="rect">
            <a:avLst/>
          </a:prstGeom>
          <a:noFill/>
          <a:ln w="9525">
            <a:noFill/>
            <a:miter lim="800000"/>
            <a:headEnd/>
            <a:tailEnd/>
          </a:ln>
        </p:spPr>
      </p:pic>
      <p:sp>
        <p:nvSpPr>
          <p:cNvPr id="8" name="Rectangle 7"/>
          <p:cNvSpPr/>
          <p:nvPr/>
        </p:nvSpPr>
        <p:spPr>
          <a:xfrm>
            <a:off x="1295400" y="1295400"/>
            <a:ext cx="685800" cy="228600"/>
          </a:xfrm>
          <a:prstGeom prst="rect">
            <a:avLst/>
          </a:prstGeom>
          <a:solidFill>
            <a:schemeClr val="accent6">
              <a:lumMod val="75000"/>
              <a:alpha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2590800"/>
            <a:ext cx="1143000" cy="228600"/>
          </a:xfrm>
          <a:prstGeom prst="rect">
            <a:avLst/>
          </a:prstGeom>
          <a:solidFill>
            <a:schemeClr val="accent6">
              <a:lumMod val="75000"/>
              <a:alpha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81800" y="4343401"/>
            <a:ext cx="2133600" cy="954107"/>
          </a:xfrm>
          <a:prstGeom prst="rect">
            <a:avLst/>
          </a:prstGeom>
          <a:solidFill>
            <a:schemeClr val="accent1">
              <a:lumMod val="60000"/>
              <a:lumOff val="40000"/>
              <a:alpha val="23000"/>
            </a:schemeClr>
          </a:solidFill>
          <a:ln>
            <a:solidFill>
              <a:schemeClr val="accent1">
                <a:lumMod val="75000"/>
              </a:schemeClr>
            </a:solidFill>
          </a:ln>
        </p:spPr>
        <p:txBody>
          <a:bodyPr wrap="square" rtlCol="0">
            <a:spAutoFit/>
          </a:bodyPr>
          <a:lstStyle/>
          <a:p>
            <a:r>
              <a:rPr lang="en-US" sz="1400" b="1" dirty="0" smtClean="0"/>
              <a:t>ME</a:t>
            </a:r>
            <a:r>
              <a:rPr lang="en-US" sz="1400" dirty="0" smtClean="0"/>
              <a:t>=Monograph Electronic</a:t>
            </a:r>
          </a:p>
          <a:p>
            <a:r>
              <a:rPr lang="en-US" sz="1400" b="1" dirty="0" smtClean="0"/>
              <a:t>MK</a:t>
            </a:r>
            <a:r>
              <a:rPr lang="en-US" sz="1400" dirty="0" smtClean="0"/>
              <a:t>=Monograph Kit</a:t>
            </a:r>
          </a:p>
          <a:p>
            <a:r>
              <a:rPr lang="en-US" sz="1400" b="1" dirty="0" smtClean="0"/>
              <a:t>MM</a:t>
            </a:r>
            <a:r>
              <a:rPr lang="en-US" sz="1400" dirty="0" smtClean="0"/>
              <a:t>=Monograph Media</a:t>
            </a:r>
          </a:p>
          <a:p>
            <a:r>
              <a:rPr lang="en-US" sz="1400" b="1" dirty="0" smtClean="0"/>
              <a:t>MP</a:t>
            </a:r>
            <a:r>
              <a:rPr lang="en-US" sz="1400" dirty="0" smtClean="0"/>
              <a:t>=Monograph Print</a:t>
            </a:r>
            <a:endParaRPr lang="en-US" sz="1400" dirty="0"/>
          </a:p>
        </p:txBody>
      </p:sp>
      <p:sp>
        <p:nvSpPr>
          <p:cNvPr id="12" name="Rectangle 11"/>
          <p:cNvSpPr/>
          <p:nvPr/>
        </p:nvSpPr>
        <p:spPr>
          <a:xfrm>
            <a:off x="609600" y="914400"/>
            <a:ext cx="30480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0" y="914400"/>
            <a:ext cx="28956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81800" y="2438400"/>
            <a:ext cx="1981200" cy="1015663"/>
          </a:xfrm>
          <a:prstGeom prst="rect">
            <a:avLst/>
          </a:prstGeom>
          <a:solidFill>
            <a:schemeClr val="accent1">
              <a:lumMod val="60000"/>
              <a:lumOff val="40000"/>
              <a:alpha val="23000"/>
            </a:schemeClr>
          </a:solidFill>
          <a:ln>
            <a:solidFill>
              <a:schemeClr val="accent1">
                <a:lumMod val="75000"/>
              </a:schemeClr>
            </a:solidFill>
          </a:ln>
        </p:spPr>
        <p:txBody>
          <a:bodyPr wrap="square" rtlCol="0">
            <a:spAutoFit/>
          </a:bodyPr>
          <a:lstStyle/>
          <a:p>
            <a:r>
              <a:rPr lang="en-US" sz="1500" b="1" dirty="0" smtClean="0"/>
              <a:t>SC</a:t>
            </a:r>
            <a:r>
              <a:rPr lang="en-US" sz="1500" dirty="0" smtClean="0"/>
              <a:t>=Serials Combo</a:t>
            </a:r>
          </a:p>
          <a:p>
            <a:r>
              <a:rPr lang="en-US" sz="1500" b="1" dirty="0" smtClean="0"/>
              <a:t>SE</a:t>
            </a:r>
            <a:r>
              <a:rPr lang="en-US" sz="1500" dirty="0" smtClean="0"/>
              <a:t>=Serials Electronic</a:t>
            </a:r>
          </a:p>
          <a:p>
            <a:r>
              <a:rPr lang="en-US" sz="1500" b="1" dirty="0" smtClean="0"/>
              <a:t>SF</a:t>
            </a:r>
            <a:r>
              <a:rPr lang="en-US" sz="1500" dirty="0" smtClean="0"/>
              <a:t>=Serials Fiche/film</a:t>
            </a:r>
          </a:p>
          <a:p>
            <a:r>
              <a:rPr lang="en-US" sz="1500" b="1" dirty="0" smtClean="0"/>
              <a:t>SP</a:t>
            </a:r>
            <a:r>
              <a:rPr lang="en-US" sz="1500" dirty="0" smtClean="0"/>
              <a:t>=Serials Print</a:t>
            </a:r>
            <a:endParaRPr 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Ledger Structure Refining FY2011</a:t>
            </a:r>
            <a:endParaRPr lang="en-US"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04800" y="1828800"/>
            <a:ext cx="8534401" cy="30480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4800600" y="4724400"/>
            <a:ext cx="3429000" cy="1828800"/>
          </a:xfrm>
          <a:prstGeom prst="rect">
            <a:avLst/>
          </a:prstGeom>
          <a:noFill/>
          <a:ln w="9525">
            <a:noFill/>
            <a:miter lim="800000"/>
            <a:headEnd/>
            <a:tailEnd/>
          </a:ln>
        </p:spPr>
      </p:pic>
      <p:sp>
        <p:nvSpPr>
          <p:cNvPr id="5" name="TextBox 4"/>
          <p:cNvSpPr txBox="1"/>
          <p:nvPr/>
        </p:nvSpPr>
        <p:spPr>
          <a:xfrm>
            <a:off x="381000" y="1371600"/>
            <a:ext cx="2330703" cy="369332"/>
          </a:xfrm>
          <a:prstGeom prst="rect">
            <a:avLst/>
          </a:prstGeom>
          <a:noFill/>
        </p:spPr>
        <p:txBody>
          <a:bodyPr wrap="none" rtlCol="0">
            <a:spAutoFit/>
          </a:bodyPr>
          <a:lstStyle/>
          <a:p>
            <a:r>
              <a:rPr lang="en-US" b="1" dirty="0" smtClean="0"/>
              <a:t>2009/2010 EKU Ledger</a:t>
            </a:r>
            <a:endParaRPr lang="en-US" b="1" dirty="0"/>
          </a:p>
        </p:txBody>
      </p:sp>
      <p:sp>
        <p:nvSpPr>
          <p:cNvPr id="7" name="TextBox 6"/>
          <p:cNvSpPr txBox="1"/>
          <p:nvPr/>
        </p:nvSpPr>
        <p:spPr>
          <a:xfrm>
            <a:off x="4953000" y="1371600"/>
            <a:ext cx="2330703" cy="369332"/>
          </a:xfrm>
          <a:prstGeom prst="rect">
            <a:avLst/>
          </a:prstGeom>
          <a:noFill/>
        </p:spPr>
        <p:txBody>
          <a:bodyPr wrap="none" rtlCol="0">
            <a:spAutoFit/>
          </a:bodyPr>
          <a:lstStyle/>
          <a:p>
            <a:r>
              <a:rPr lang="en-US" b="1" dirty="0" smtClean="0"/>
              <a:t>2010/2011 EKU Ledger</a:t>
            </a:r>
            <a:endParaRPr lang="en-US" b="1" dirty="0"/>
          </a:p>
        </p:txBody>
      </p:sp>
      <p:sp>
        <p:nvSpPr>
          <p:cNvPr id="8" name="Rectangle 7"/>
          <p:cNvSpPr/>
          <p:nvPr/>
        </p:nvSpPr>
        <p:spPr>
          <a:xfrm>
            <a:off x="457200" y="1143000"/>
            <a:ext cx="35052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1143000"/>
            <a:ext cx="33528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fontScale="90000"/>
          </a:bodyPr>
          <a:lstStyle/>
          <a:p>
            <a:r>
              <a:rPr lang="en-US" b="1" dirty="0" smtClean="0"/>
              <a:t>Aligning the Acquisitions, Serials Check-in, and Cataloging Records</a:t>
            </a:r>
            <a:br>
              <a:rPr lang="en-US" b="1" dirty="0" smtClean="0"/>
            </a:br>
            <a:r>
              <a:rPr lang="en-US" sz="3300" b="1" dirty="0" smtClean="0">
                <a:solidFill>
                  <a:schemeClr val="accent5">
                    <a:lumMod val="75000"/>
                  </a:schemeClr>
                </a:solidFill>
              </a:rPr>
              <a:t>Phase 1: Exploration</a:t>
            </a:r>
            <a:endParaRPr lang="en-US" sz="3300" b="1" dirty="0">
              <a:solidFill>
                <a:schemeClr val="accent5">
                  <a:lumMod val="75000"/>
                </a:schemeClr>
              </a:solidFill>
            </a:endParaRPr>
          </a:p>
        </p:txBody>
      </p:sp>
      <p:pic>
        <p:nvPicPr>
          <p:cNvPr id="1026" name="Picture 2" descr="C:\Users\smithkel\Desktop\Exploration.jpg"/>
          <p:cNvPicPr>
            <a:picLocks noChangeAspect="1" noChangeArrowheads="1"/>
          </p:cNvPicPr>
          <p:nvPr/>
        </p:nvPicPr>
        <p:blipFill>
          <a:blip r:embed="rId3" cstate="print"/>
          <a:srcRect/>
          <a:stretch>
            <a:fillRect/>
          </a:stretch>
        </p:blipFill>
        <p:spPr bwMode="auto">
          <a:xfrm>
            <a:off x="3886200" y="1917700"/>
            <a:ext cx="5029199" cy="4254500"/>
          </a:xfrm>
          <a:prstGeom prst="rect">
            <a:avLst/>
          </a:prstGeom>
          <a:noFill/>
        </p:spPr>
      </p:pic>
      <p:sp>
        <p:nvSpPr>
          <p:cNvPr id="8" name="TextBox 7"/>
          <p:cNvSpPr txBox="1"/>
          <p:nvPr/>
        </p:nvSpPr>
        <p:spPr>
          <a:xfrm>
            <a:off x="304800" y="2057400"/>
            <a:ext cx="3581400" cy="3262432"/>
          </a:xfrm>
          <a:prstGeom prst="rect">
            <a:avLst/>
          </a:prstGeom>
          <a:noFill/>
        </p:spPr>
        <p:txBody>
          <a:bodyPr wrap="square" rtlCol="0">
            <a:spAutoFit/>
          </a:bodyPr>
          <a:lstStyle/>
          <a:p>
            <a:pPr marL="514350" indent="-514350">
              <a:spcAft>
                <a:spcPts val="600"/>
              </a:spcAft>
            </a:pPr>
            <a:r>
              <a:rPr lang="en-US" sz="2400" b="1" dirty="0" smtClean="0"/>
              <a:t>Pre-rollover clean-up </a:t>
            </a:r>
          </a:p>
          <a:p>
            <a:pPr marL="514350" indent="-514350">
              <a:spcAft>
                <a:spcPts val="600"/>
              </a:spcAft>
              <a:buFont typeface="Wingdings" pitchFamily="2" charset="2"/>
              <a:buChar char="Ø"/>
            </a:pPr>
            <a:r>
              <a:rPr lang="en-US" sz="2400" dirty="0" smtClean="0"/>
              <a:t>Attached order records to the correct cataloging records</a:t>
            </a:r>
          </a:p>
          <a:p>
            <a:pPr marL="514350" indent="-514350">
              <a:spcAft>
                <a:spcPts val="600"/>
              </a:spcAft>
              <a:buFont typeface="Wingdings" pitchFamily="2" charset="2"/>
              <a:buChar char="Ø"/>
            </a:pPr>
            <a:r>
              <a:rPr lang="en-US" sz="2400" dirty="0" smtClean="0"/>
              <a:t>Added components</a:t>
            </a:r>
          </a:p>
          <a:p>
            <a:pPr marL="514350" indent="-514350">
              <a:spcAft>
                <a:spcPts val="600"/>
              </a:spcAft>
              <a:buFont typeface="Wingdings" pitchFamily="2" charset="2"/>
              <a:buChar char="Ø"/>
            </a:pPr>
            <a:r>
              <a:rPr lang="en-US" sz="2400" dirty="0" smtClean="0"/>
              <a:t>Added a price to the </a:t>
            </a:r>
            <a:r>
              <a:rPr lang="en-US" sz="2400" dirty="0" err="1" smtClean="0"/>
              <a:t>p.o</a:t>
            </a:r>
            <a:r>
              <a:rPr lang="en-US" sz="2400" dirty="0" smtClean="0"/>
              <a:t>.</a:t>
            </a:r>
          </a:p>
          <a:p>
            <a:pPr marL="342900" indent="-342900">
              <a:buFont typeface="Wingdings" pitchFamily="2" charset="2"/>
              <a:buChar char="Ø"/>
            </a:pPr>
            <a:endParaRPr lang="en-US" dirty="0"/>
          </a:p>
        </p:txBody>
      </p:sp>
      <p:sp>
        <p:nvSpPr>
          <p:cNvPr id="5" name="Rectangle 4"/>
          <p:cNvSpPr/>
          <p:nvPr/>
        </p:nvSpPr>
        <p:spPr>
          <a:xfrm>
            <a:off x="3962400" y="6248400"/>
            <a:ext cx="4572000" cy="369332"/>
          </a:xfrm>
          <a:prstGeom prst="rect">
            <a:avLst/>
          </a:prstGeom>
        </p:spPr>
        <p:txBody>
          <a:bodyPr>
            <a:spAutoFit/>
          </a:bodyPr>
          <a:lstStyle/>
          <a:p>
            <a:r>
              <a:rPr lang="en-US" dirty="0" smtClean="0">
                <a:solidFill>
                  <a:schemeClr val="bg1">
                    <a:lumMod val="95000"/>
                  </a:schemeClr>
                </a:solidFill>
              </a:rPr>
              <a:t>www.flickr.com/photos/twit2art/2860928844/</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fontScale="90000"/>
          </a:bodyPr>
          <a:lstStyle/>
          <a:p>
            <a:r>
              <a:rPr lang="en-US" b="1" dirty="0" smtClean="0"/>
              <a:t>Aligning the Acquisitions, Serials Check-in, and Cataloging Records</a:t>
            </a:r>
            <a:br>
              <a:rPr lang="en-US" b="1" dirty="0" smtClean="0"/>
            </a:br>
            <a:r>
              <a:rPr lang="en-US" sz="3300" b="1" dirty="0" smtClean="0">
                <a:solidFill>
                  <a:schemeClr val="accent5">
                    <a:lumMod val="75000"/>
                  </a:schemeClr>
                </a:solidFill>
              </a:rPr>
              <a:t>Phase 1: Exploration</a:t>
            </a:r>
            <a:endParaRPr lang="en-US" sz="3300" b="1" dirty="0">
              <a:solidFill>
                <a:schemeClr val="accent5">
                  <a:lumMod val="75000"/>
                </a:schemeClr>
              </a:solidFill>
            </a:endParaRPr>
          </a:p>
        </p:txBody>
      </p:sp>
      <p:pic>
        <p:nvPicPr>
          <p:cNvPr id="1026" name="Picture 2" descr="C:\Users\smithkel\Desktop\Exploration.jpg"/>
          <p:cNvPicPr>
            <a:picLocks noChangeAspect="1" noChangeArrowheads="1"/>
          </p:cNvPicPr>
          <p:nvPr/>
        </p:nvPicPr>
        <p:blipFill>
          <a:blip r:embed="rId3" cstate="print"/>
          <a:srcRect/>
          <a:stretch>
            <a:fillRect/>
          </a:stretch>
        </p:blipFill>
        <p:spPr bwMode="auto">
          <a:xfrm>
            <a:off x="4419600" y="1981200"/>
            <a:ext cx="4398673" cy="3721100"/>
          </a:xfrm>
          <a:prstGeom prst="rect">
            <a:avLst/>
          </a:prstGeom>
          <a:noFill/>
        </p:spPr>
      </p:pic>
      <p:sp>
        <p:nvSpPr>
          <p:cNvPr id="8" name="TextBox 7"/>
          <p:cNvSpPr txBox="1"/>
          <p:nvPr/>
        </p:nvSpPr>
        <p:spPr>
          <a:xfrm>
            <a:off x="228600" y="2057400"/>
            <a:ext cx="4114800" cy="3693319"/>
          </a:xfrm>
          <a:prstGeom prst="rect">
            <a:avLst/>
          </a:prstGeom>
          <a:noFill/>
        </p:spPr>
        <p:txBody>
          <a:bodyPr wrap="square" rtlCol="0">
            <a:spAutoFit/>
          </a:bodyPr>
          <a:lstStyle/>
          <a:p>
            <a:pPr marL="514350" indent="-514350">
              <a:spcAft>
                <a:spcPts val="600"/>
              </a:spcAft>
            </a:pPr>
            <a:r>
              <a:rPr lang="en-US" sz="2800" b="1" dirty="0" smtClean="0"/>
              <a:t>Post-rollover observations</a:t>
            </a:r>
          </a:p>
          <a:p>
            <a:pPr marL="514350" indent="-514350">
              <a:spcAft>
                <a:spcPts val="600"/>
              </a:spcAft>
              <a:buFont typeface="Wingdings" pitchFamily="2" charset="2"/>
              <a:buChar char="Ø"/>
            </a:pPr>
            <a:r>
              <a:rPr lang="en-US" sz="2400" i="1" dirty="0" smtClean="0"/>
              <a:t>Still</a:t>
            </a:r>
            <a:r>
              <a:rPr lang="en-US" sz="2400" dirty="0" smtClean="0"/>
              <a:t> had rolling problems (see handout)</a:t>
            </a:r>
          </a:p>
          <a:p>
            <a:pPr marL="514350" indent="-514350">
              <a:spcAft>
                <a:spcPts val="600"/>
              </a:spcAft>
              <a:buFont typeface="Wingdings" pitchFamily="2" charset="2"/>
              <a:buChar char="Ø"/>
            </a:pPr>
            <a:r>
              <a:rPr lang="en-US" sz="2400" dirty="0" smtClean="0"/>
              <a:t>Some continuing resources had been marked as “firm” order types</a:t>
            </a:r>
          </a:p>
          <a:p>
            <a:pPr marL="514350" indent="-514350">
              <a:spcAft>
                <a:spcPts val="600"/>
              </a:spcAft>
              <a:buFont typeface="Wingdings" pitchFamily="2" charset="2"/>
              <a:buChar char="Ø"/>
            </a:pPr>
            <a:r>
              <a:rPr lang="en-US" sz="2400" dirty="0" smtClean="0"/>
              <a:t>Vendor IDs not entered consistently</a:t>
            </a:r>
          </a:p>
          <a:p>
            <a:pPr marL="342900" indent="-342900">
              <a:buFont typeface="Wingdings" pitchFamily="2" charset="2"/>
              <a:buChar char="Ø"/>
            </a:pPr>
            <a:endParaRPr lang="en-US" dirty="0"/>
          </a:p>
        </p:txBody>
      </p:sp>
      <p:sp>
        <p:nvSpPr>
          <p:cNvPr id="5" name="Rectangle 4"/>
          <p:cNvSpPr/>
          <p:nvPr/>
        </p:nvSpPr>
        <p:spPr>
          <a:xfrm>
            <a:off x="4648200" y="5791200"/>
            <a:ext cx="3810000" cy="323165"/>
          </a:xfrm>
          <a:prstGeom prst="rect">
            <a:avLst/>
          </a:prstGeom>
        </p:spPr>
        <p:txBody>
          <a:bodyPr wrap="square">
            <a:spAutoFit/>
          </a:bodyPr>
          <a:lstStyle/>
          <a:p>
            <a:r>
              <a:rPr lang="en-US" sz="1500" dirty="0" smtClean="0">
                <a:solidFill>
                  <a:schemeClr val="bg1">
                    <a:lumMod val="95000"/>
                  </a:schemeClr>
                </a:solidFill>
              </a:rPr>
              <a:t>www.flickr.com/photos/twit2art/2860928844/</a:t>
            </a:r>
            <a:endParaRPr lang="en-US" sz="15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fontScale="90000"/>
          </a:bodyPr>
          <a:lstStyle/>
          <a:p>
            <a:r>
              <a:rPr lang="en-US" b="1" dirty="0" smtClean="0"/>
              <a:t>Aligning the Acquisitions, Serials Check-in, and Cataloging Records</a:t>
            </a:r>
            <a:br>
              <a:rPr lang="en-US" b="1" dirty="0" smtClean="0"/>
            </a:br>
            <a:r>
              <a:rPr lang="en-US" sz="3300" b="1" dirty="0" smtClean="0">
                <a:solidFill>
                  <a:schemeClr val="accent5">
                    <a:lumMod val="75000"/>
                  </a:schemeClr>
                </a:solidFill>
              </a:rPr>
              <a:t>Phase 2: Fixing the problems</a:t>
            </a:r>
            <a:endParaRPr lang="en-US" sz="3300" b="1" dirty="0">
              <a:solidFill>
                <a:schemeClr val="accent5">
                  <a:lumMod val="75000"/>
                </a:schemeClr>
              </a:solidFill>
            </a:endParaRPr>
          </a:p>
        </p:txBody>
      </p:sp>
      <p:pic>
        <p:nvPicPr>
          <p:cNvPr id="1027" name="Picture 3"/>
          <p:cNvPicPr>
            <a:picLocks noChangeAspect="1" noChangeArrowheads="1"/>
          </p:cNvPicPr>
          <p:nvPr/>
        </p:nvPicPr>
        <p:blipFill>
          <a:blip r:embed="rId3" cstate="print"/>
          <a:srcRect/>
          <a:stretch>
            <a:fillRect/>
          </a:stretch>
        </p:blipFill>
        <p:spPr bwMode="auto">
          <a:xfrm>
            <a:off x="609600" y="3200400"/>
            <a:ext cx="8180387" cy="3305175"/>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019800" y="1905000"/>
            <a:ext cx="2971800" cy="2169886"/>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28600" y="1752600"/>
            <a:ext cx="4180114" cy="1524000"/>
          </a:xfrm>
          <a:prstGeom prst="rect">
            <a:avLst/>
          </a:prstGeom>
          <a:noFill/>
          <a:ln w="9525">
            <a:solidFill>
              <a:schemeClr val="accent1"/>
            </a:solidFill>
            <a:miter lim="800000"/>
            <a:headEnd/>
            <a:tailEnd/>
          </a:ln>
        </p:spPr>
      </p:pic>
      <p:sp>
        <p:nvSpPr>
          <p:cNvPr id="8" name="Right Arrow 7"/>
          <p:cNvSpPr/>
          <p:nvPr/>
        </p:nvSpPr>
        <p:spPr>
          <a:xfrm>
            <a:off x="5334000" y="3810000"/>
            <a:ext cx="762000" cy="304800"/>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189671">
            <a:off x="1771723" y="1802031"/>
            <a:ext cx="723755" cy="344343"/>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189671">
            <a:off x="2914722" y="2259230"/>
            <a:ext cx="723755" cy="344343"/>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ntr" presetSubtype="4"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par>
                                <p:cTn id="25" presetID="2" presetClass="entr" presetSubtype="4"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fontScale="90000"/>
          </a:bodyPr>
          <a:lstStyle/>
          <a:p>
            <a:r>
              <a:rPr lang="en-US" b="1" dirty="0" smtClean="0"/>
              <a:t>Aligning the Acquisitions, Serials Check-in, and Cataloging Records</a:t>
            </a:r>
            <a:br>
              <a:rPr lang="en-US" b="1" dirty="0" smtClean="0"/>
            </a:br>
            <a:r>
              <a:rPr lang="en-US" sz="3300" b="1" dirty="0" smtClean="0">
                <a:solidFill>
                  <a:schemeClr val="accent5">
                    <a:lumMod val="75000"/>
                  </a:schemeClr>
                </a:solidFill>
              </a:rPr>
              <a:t>Phase 2: Fixing the problems</a:t>
            </a:r>
            <a:endParaRPr lang="en-US" sz="3300" b="1" dirty="0">
              <a:solidFill>
                <a:schemeClr val="accent5">
                  <a:lumMod val="75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1752600" y="1905000"/>
            <a:ext cx="5343525" cy="4562475"/>
          </a:xfrm>
          <a:prstGeom prst="rect">
            <a:avLst/>
          </a:prstGeom>
          <a:noFill/>
          <a:ln w="9525">
            <a:noFill/>
            <a:miter lim="800000"/>
            <a:headEnd/>
            <a:tailEnd/>
          </a:ln>
        </p:spPr>
      </p:pic>
      <p:sp>
        <p:nvSpPr>
          <p:cNvPr id="5" name="Right Arrow 4"/>
          <p:cNvSpPr/>
          <p:nvPr/>
        </p:nvSpPr>
        <p:spPr>
          <a:xfrm flipV="1">
            <a:off x="1371600" y="5638800"/>
            <a:ext cx="762000" cy="381000"/>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1874</Words>
  <Application>Microsoft Office PowerPoint</Application>
  <PresentationFormat>On-screen Show (4:3)</PresentationFormat>
  <Paragraphs>181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CLEAN UP YOUR ACT!  A Voyager Acquisitions/Serials  Overhaul for Greater Efficiency </vt:lpstr>
      <vt:lpstr>Problems with serial records @ EKU </vt:lpstr>
      <vt:lpstr>Causes</vt:lpstr>
      <vt:lpstr>Ledger Structure Overhaul FY2010</vt:lpstr>
      <vt:lpstr>Ledger Structure Refining FY2011</vt:lpstr>
      <vt:lpstr>Aligning the Acquisitions, Serials Check-in, and Cataloging Records Phase 1: Exploration</vt:lpstr>
      <vt:lpstr>Aligning the Acquisitions, Serials Check-in, and Cataloging Records Phase 1: Exploration</vt:lpstr>
      <vt:lpstr>Aligning the Acquisitions, Serials Check-in, and Cataloging Records Phase 2: Fixing the problems</vt:lpstr>
      <vt:lpstr>Aligning the Acquisitions, Serials Check-in, and Cataloging Records Phase 2: Fixing the problems</vt:lpstr>
      <vt:lpstr>Aligning the Acquisitions, Serials Check-in, and Cataloging Records Phase 2: Fixing the problems</vt:lpstr>
      <vt:lpstr>Aligning the Acquisitions, Serials Check-in, and Cataloging Records Phase 2: Fixing the problems</vt:lpstr>
      <vt:lpstr>How the changes improved workflow… </vt:lpstr>
      <vt:lpstr>…fixed annual rollover process (we think)</vt:lpstr>
      <vt:lpstr>…fixed EDI invoicing (we think)</vt:lpstr>
      <vt:lpstr>…resulted in better reporting capabilities</vt:lpstr>
      <vt:lpstr>…resulted in better reporting capabilities</vt:lpstr>
      <vt:lpstr>...and better reconciliation between Voyager and Banner</vt:lpstr>
      <vt:lpstr>…improved communication &amp; teamwork</vt:lpstr>
      <vt:lpstr>Thank you!</vt:lpstr>
    </vt:vector>
  </TitlesOfParts>
  <Company>Eastern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UP YOUR ACT! A VOYAGER ACQUISITIONS/ SERIALS OVERHAUL FOR GREATER EFFICIENCY</dc:title>
  <dc:creator>smithkel</dc:creator>
  <cp:lastModifiedBy>smithkel</cp:lastModifiedBy>
  <cp:revision>112</cp:revision>
  <dcterms:created xsi:type="dcterms:W3CDTF">2010-08-31T13:04:50Z</dcterms:created>
  <dcterms:modified xsi:type="dcterms:W3CDTF">2010-09-17T16:27:00Z</dcterms:modified>
</cp:coreProperties>
</file>