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9" r:id="rId4"/>
    <p:sldId id="260" r:id="rId5"/>
    <p:sldId id="273" r:id="rId6"/>
    <p:sldId id="264" r:id="rId7"/>
    <p:sldId id="265" r:id="rId8"/>
    <p:sldId id="269" r:id="rId9"/>
    <p:sldId id="281" r:id="rId10"/>
    <p:sldId id="279" r:id="rId11"/>
    <p:sldId id="272" r:id="rId12"/>
    <p:sldId id="277" r:id="rId13"/>
    <p:sldId id="282" r:id="rId14"/>
    <p:sldId id="274" r:id="rId15"/>
    <p:sldId id="284" r:id="rId16"/>
    <p:sldId id="275" r:id="rId17"/>
  </p:sldIdLst>
  <p:sldSz cx="9144000" cy="6858000" type="screen4x3"/>
  <p:notesSz cx="6997700" cy="9283700"/>
  <p:defaultTextStyle>
    <a:defPPr>
      <a:defRPr lang="en-US"/>
    </a:defPPr>
    <a:lvl1pPr algn="ctr" rtl="0" fontAlgn="base">
      <a:spcBef>
        <a:spcPct val="0"/>
      </a:spcBef>
      <a:spcAft>
        <a:spcPct val="0"/>
      </a:spcAft>
      <a:defRPr sz="2000" kern="1200">
        <a:solidFill>
          <a:schemeClr val="tx2"/>
        </a:solidFill>
        <a:latin typeface="Arial" charset="0"/>
        <a:ea typeface="+mn-ea"/>
        <a:cs typeface="Arial" charset="0"/>
      </a:defRPr>
    </a:lvl1pPr>
    <a:lvl2pPr marL="457200" algn="ctr" rtl="0" fontAlgn="base">
      <a:spcBef>
        <a:spcPct val="0"/>
      </a:spcBef>
      <a:spcAft>
        <a:spcPct val="0"/>
      </a:spcAft>
      <a:defRPr sz="2000" kern="1200">
        <a:solidFill>
          <a:schemeClr val="tx2"/>
        </a:solidFill>
        <a:latin typeface="Arial" charset="0"/>
        <a:ea typeface="+mn-ea"/>
        <a:cs typeface="Arial" charset="0"/>
      </a:defRPr>
    </a:lvl2pPr>
    <a:lvl3pPr marL="914400" algn="ctr" rtl="0" fontAlgn="base">
      <a:spcBef>
        <a:spcPct val="0"/>
      </a:spcBef>
      <a:spcAft>
        <a:spcPct val="0"/>
      </a:spcAft>
      <a:defRPr sz="2000" kern="1200">
        <a:solidFill>
          <a:schemeClr val="tx2"/>
        </a:solidFill>
        <a:latin typeface="Arial" charset="0"/>
        <a:ea typeface="+mn-ea"/>
        <a:cs typeface="Arial" charset="0"/>
      </a:defRPr>
    </a:lvl3pPr>
    <a:lvl4pPr marL="1371600" algn="ctr" rtl="0" fontAlgn="base">
      <a:spcBef>
        <a:spcPct val="0"/>
      </a:spcBef>
      <a:spcAft>
        <a:spcPct val="0"/>
      </a:spcAft>
      <a:defRPr sz="2000" kern="1200">
        <a:solidFill>
          <a:schemeClr val="tx2"/>
        </a:solidFill>
        <a:latin typeface="Arial" charset="0"/>
        <a:ea typeface="+mn-ea"/>
        <a:cs typeface="Arial" charset="0"/>
      </a:defRPr>
    </a:lvl4pPr>
    <a:lvl5pPr marL="1828800" algn="ctr" rtl="0" fontAlgn="base">
      <a:spcBef>
        <a:spcPct val="0"/>
      </a:spcBef>
      <a:spcAft>
        <a:spcPct val="0"/>
      </a:spcAft>
      <a:defRPr sz="2000" kern="1200">
        <a:solidFill>
          <a:schemeClr val="tx2"/>
        </a:solidFill>
        <a:latin typeface="Arial" charset="0"/>
        <a:ea typeface="+mn-ea"/>
        <a:cs typeface="Arial" charset="0"/>
      </a:defRPr>
    </a:lvl5pPr>
    <a:lvl6pPr marL="2286000" algn="l" defTabSz="914400" rtl="0" eaLnBrk="1" latinLnBrk="0" hangingPunct="1">
      <a:defRPr sz="2000" kern="1200">
        <a:solidFill>
          <a:schemeClr val="tx2"/>
        </a:solidFill>
        <a:latin typeface="Arial" charset="0"/>
        <a:ea typeface="+mn-ea"/>
        <a:cs typeface="Arial" charset="0"/>
      </a:defRPr>
    </a:lvl6pPr>
    <a:lvl7pPr marL="2743200" algn="l" defTabSz="914400" rtl="0" eaLnBrk="1" latinLnBrk="0" hangingPunct="1">
      <a:defRPr sz="2000" kern="1200">
        <a:solidFill>
          <a:schemeClr val="tx2"/>
        </a:solidFill>
        <a:latin typeface="Arial" charset="0"/>
        <a:ea typeface="+mn-ea"/>
        <a:cs typeface="Arial" charset="0"/>
      </a:defRPr>
    </a:lvl7pPr>
    <a:lvl8pPr marL="3200400" algn="l" defTabSz="914400" rtl="0" eaLnBrk="1" latinLnBrk="0" hangingPunct="1">
      <a:defRPr sz="2000" kern="1200">
        <a:solidFill>
          <a:schemeClr val="tx2"/>
        </a:solidFill>
        <a:latin typeface="Arial" charset="0"/>
        <a:ea typeface="+mn-ea"/>
        <a:cs typeface="Arial" charset="0"/>
      </a:defRPr>
    </a:lvl8pPr>
    <a:lvl9pPr marL="3657600" algn="l" defTabSz="914400" rtl="0" eaLnBrk="1" latinLnBrk="0" hangingPunct="1">
      <a:defRPr sz="2000" kern="1200">
        <a:solidFill>
          <a:schemeClr val="tx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2BFFD"/>
    <a:srgbClr val="8781FB"/>
    <a:srgbClr val="F20000"/>
    <a:srgbClr val="660033"/>
    <a:srgbClr val="009900"/>
    <a:srgbClr val="996633"/>
    <a:srgbClr val="EAF5F6"/>
    <a:srgbClr val="FFD1E0"/>
    <a:srgbClr val="FFA6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58302" autoAdjust="0"/>
  </p:normalViewPr>
  <p:slideViewPr>
    <p:cSldViewPr>
      <p:cViewPr varScale="1">
        <p:scale>
          <a:sx n="60" d="100"/>
          <a:sy n="60" d="100"/>
        </p:scale>
        <p:origin x="-8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F40C5C6D-3A70-4BCD-8249-A1F94A657099}" type="datetimeFigureOut">
              <a:rPr lang="en-US" smtClean="0"/>
              <a:pPr/>
              <a:t>10/26/2007</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1FA7DB7D-3979-4E7A-881B-3CB7616BA31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smtClean="0"/>
            </a:lvl1pPr>
          </a:lstStyle>
          <a:p>
            <a:pPr>
              <a:defRPr/>
            </a:pPr>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smtClean="0"/>
            </a:lvl1pPr>
          </a:lstStyle>
          <a:p>
            <a:pPr>
              <a:defRPr/>
            </a:pPr>
            <a:fld id="{98967195-0406-4E41-A0D7-A4848F884DC6}" type="datetimeFigureOut">
              <a:rPr lang="en-US"/>
              <a:pPr>
                <a:defRPr/>
              </a:pPr>
              <a:t>10/26/2007</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smtClean="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smtClean="0"/>
            </a:lvl1pPr>
          </a:lstStyle>
          <a:p>
            <a:pPr>
              <a:defRPr/>
            </a:pPr>
            <a:fld id="{88ECC71B-0326-4C0A-9984-0504D7BD81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gil.gatech.edu/cgi-bin/Pwebrecon.cgi?DB=local&amp;Search_Arg=journal+of+abnormal&amp;SL=None&amp;Search_Code=JALL&amp;CNT=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implementing the addition of the SFX</a:t>
            </a:r>
            <a:r>
              <a:rPr lang="en-US" baseline="0" dirty="0" smtClean="0"/>
              <a:t> button to our </a:t>
            </a:r>
            <a:r>
              <a:rPr lang="en-US" baseline="0" dirty="0" smtClean="0"/>
              <a:t>catalog by adding it to the 856, </a:t>
            </a:r>
            <a:r>
              <a:rPr lang="en-US" baseline="0" dirty="0" smtClean="0"/>
              <a:t>we discovered </a:t>
            </a:r>
            <a:r>
              <a:rPr lang="en-US" baseline="0" dirty="0" smtClean="0"/>
              <a:t>another refinement. </a:t>
            </a:r>
            <a:r>
              <a:rPr lang="en-US" baseline="0" dirty="0" smtClean="0"/>
              <a:t>Texas A&amp;M University Libraries had implemented a programming solution that allowed Voyager to query the SFX database for all records with an ISSN field.  This is truly dynamic – it doesn’t even require us to put the button address in the 856 field.  </a:t>
            </a:r>
          </a:p>
          <a:p>
            <a:endParaRPr lang="en-US" baseline="0" dirty="0" smtClean="0"/>
          </a:p>
          <a:p>
            <a:r>
              <a:rPr lang="en-US" baseline="0" dirty="0" smtClean="0"/>
              <a:t>To further clarify our display, we </a:t>
            </a:r>
            <a:r>
              <a:rPr lang="en-US" baseline="0" dirty="0" smtClean="0"/>
              <a:t>also cleaned up some of the </a:t>
            </a:r>
            <a:r>
              <a:rPr lang="en-US" baseline="0" dirty="0" smtClean="0"/>
              <a:t>language</a:t>
            </a:r>
          </a:p>
          <a:p>
            <a:pPr marL="232578" indent="-232578">
              <a:buAutoNum type="arabicPeriod"/>
            </a:pPr>
            <a:r>
              <a:rPr lang="en-US" baseline="0" dirty="0" smtClean="0"/>
              <a:t>Added “View Online” for people not familiar w/get more button</a:t>
            </a:r>
          </a:p>
          <a:p>
            <a:pPr marL="232578" indent="-232578">
              <a:buAutoNum type="arabicPeriod"/>
            </a:pPr>
            <a:r>
              <a:rPr lang="en-US" baseline="0" dirty="0" smtClean="0"/>
              <a:t>Changed “Older Issues” to “Library Has” with “bound volumes” note.  Since we also have “older issues” online, as well.</a:t>
            </a:r>
          </a:p>
          <a:p>
            <a:pPr marL="232578" indent="-232578">
              <a:buAutoNum type="arabicPeriod"/>
            </a:pPr>
            <a:r>
              <a:rPr lang="en-US" baseline="0" dirty="0" smtClean="0"/>
              <a:t>Expanded online access note </a:t>
            </a:r>
            <a:r>
              <a:rPr lang="en-US" baseline="0" dirty="0" smtClean="0"/>
              <a:t>to help patrons understand that our online access is by subscription </a:t>
            </a:r>
            <a:r>
              <a:rPr lang="en-US" baseline="0" dirty="0" smtClean="0"/>
              <a:t>and not just a “free” online resource.</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ct val="50000"/>
              </a:spcAft>
              <a:buFontTx/>
              <a:buNone/>
            </a:pPr>
            <a:r>
              <a:rPr lang="en-US" dirty="0" smtClean="0"/>
              <a:t>GLITCHES</a:t>
            </a:r>
          </a:p>
          <a:p>
            <a:pPr eaLnBrk="1" hangingPunct="1">
              <a:spcAft>
                <a:spcPct val="50000"/>
              </a:spcAft>
              <a:buFontTx/>
              <a:buNone/>
            </a:pPr>
            <a:endParaRPr lang="en-US" dirty="0" smtClean="0"/>
          </a:p>
          <a:p>
            <a:pPr marL="232578" indent="-232578" defTabSz="930311">
              <a:spcAft>
                <a:spcPct val="50000"/>
              </a:spcAft>
              <a:buFontTx/>
              <a:buAutoNum type="arabicParenR"/>
            </a:pPr>
            <a:r>
              <a:rPr lang="en-US" dirty="0" smtClean="0"/>
              <a:t>What to do about aggregator records?  Aggregator database records that are generated by SFX and include the button.  Elaborate </a:t>
            </a:r>
            <a:r>
              <a:rPr lang="en-US" dirty="0" err="1" smtClean="0"/>
              <a:t>deduping</a:t>
            </a:r>
            <a:r>
              <a:rPr lang="en-US" dirty="0" smtClean="0"/>
              <a:t> system may be necessary.  Need to work out with systems administrator. </a:t>
            </a:r>
          </a:p>
          <a:p>
            <a:pPr marL="232578" indent="-232578" defTabSz="930311">
              <a:spcAft>
                <a:spcPct val="50000"/>
              </a:spcAft>
            </a:pPr>
            <a:endParaRPr lang="en-US" dirty="0" smtClean="0"/>
          </a:p>
          <a:p>
            <a:pPr marL="232578" indent="-232578" defTabSz="930311">
              <a:spcAft>
                <a:spcPct val="50000"/>
              </a:spcAft>
            </a:pPr>
            <a:r>
              <a:rPr lang="en-US" dirty="0" smtClean="0"/>
              <a:t>2)  Results lists to not indicate existence of online holdings.  Need programming solution.  See </a:t>
            </a:r>
            <a:r>
              <a:rPr lang="en-US" dirty="0" smtClean="0">
                <a:solidFill>
                  <a:srgbClr val="009900"/>
                </a:solidFill>
                <a:latin typeface="Calibri" pitchFamily="34" charset="0"/>
                <a:hlinkClick r:id="rId3"/>
              </a:rPr>
              <a:t>Georgia Tech Libraries</a:t>
            </a:r>
            <a:endParaRPr lang="en-US" dirty="0" smtClean="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a:r>
              <a:rPr lang="en-US" dirty="0" smtClean="0"/>
              <a:t>Get more button not working the same for every record</a:t>
            </a:r>
          </a:p>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r>
              <a:rPr lang="en-US" baseline="0" dirty="0" smtClean="0"/>
              <a:t>  Comments?  Your solutions?</a:t>
            </a:r>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spcBef>
                <a:spcPts val="0"/>
              </a:spcBef>
              <a:spcAft>
                <a:spcPts val="610"/>
              </a:spcAft>
            </a:pPr>
            <a:r>
              <a:rPr lang="en-US" sz="1900" b="0" i="1" dirty="0" smtClean="0"/>
              <a:t>We’re all familiar with the problems faced</a:t>
            </a:r>
            <a:r>
              <a:rPr lang="en-US" sz="1900" b="0" i="1" baseline="0" dirty="0" smtClean="0"/>
              <a:t> when cataloging eJournals</a:t>
            </a:r>
            <a:r>
              <a:rPr lang="en-US" sz="1900" b="0" i="1" dirty="0" smtClean="0"/>
              <a:t> – I’m just</a:t>
            </a:r>
            <a:r>
              <a:rPr lang="en-US" sz="1900" b="0" i="1" baseline="0" dirty="0" smtClean="0"/>
              <a:t> going to briefly highlight them.</a:t>
            </a:r>
            <a:endParaRPr lang="en-US" sz="1900" b="0" i="1" dirty="0" smtClean="0"/>
          </a:p>
          <a:p>
            <a:pPr>
              <a:spcBef>
                <a:spcPts val="0"/>
              </a:spcBef>
              <a:spcAft>
                <a:spcPts val="610"/>
              </a:spcAft>
            </a:pPr>
            <a:endParaRPr lang="en-US" sz="1900" b="1" dirty="0" smtClean="0"/>
          </a:p>
          <a:p>
            <a:pPr>
              <a:spcBef>
                <a:spcPts val="0"/>
              </a:spcBef>
              <a:spcAft>
                <a:spcPts val="610"/>
              </a:spcAft>
            </a:pPr>
            <a:r>
              <a:rPr lang="en-US" sz="1900" b="1" dirty="0" smtClean="0"/>
              <a:t>Daunting </a:t>
            </a:r>
            <a:r>
              <a:rPr lang="en-US" sz="1900" b="1" dirty="0" smtClean="0"/>
              <a:t>number of titles </a:t>
            </a:r>
          </a:p>
          <a:p>
            <a:pPr>
              <a:spcBef>
                <a:spcPts val="0"/>
              </a:spcBef>
              <a:spcAft>
                <a:spcPts val="610"/>
              </a:spcAft>
            </a:pPr>
            <a:r>
              <a:rPr lang="en-US" sz="1900" dirty="0" smtClean="0"/>
              <a:t>Not possible to keep up-to-date manually, given the dynamic nature of online </a:t>
            </a:r>
            <a:r>
              <a:rPr lang="en-US" sz="1900" dirty="0" smtClean="0"/>
              <a:t>resources.  How do we manage these records in a new way?</a:t>
            </a:r>
            <a:endParaRPr lang="en-US" sz="1900" dirty="0" smtClean="0"/>
          </a:p>
          <a:p>
            <a:pPr lvl="1">
              <a:spcBef>
                <a:spcPts val="0"/>
              </a:spcBef>
              <a:spcAft>
                <a:spcPts val="0"/>
              </a:spcAft>
            </a:pPr>
            <a:endParaRPr lang="en-US" sz="1900" dirty="0" smtClean="0"/>
          </a:p>
          <a:p>
            <a:pPr eaLnBrk="1" hangingPunct="1"/>
            <a:r>
              <a:rPr lang="en-US" sz="1900" b="1" dirty="0" smtClean="0"/>
              <a:t>Problems with vendor records</a:t>
            </a:r>
          </a:p>
          <a:p>
            <a:pPr lvl="1" eaLnBrk="1" hangingPunct="1"/>
            <a:r>
              <a:rPr lang="en-US" sz="1900" dirty="0" smtClean="0"/>
              <a:t>Inconsistent quality</a:t>
            </a:r>
          </a:p>
          <a:p>
            <a:pPr lvl="1" eaLnBrk="1" hangingPunct="1"/>
            <a:r>
              <a:rPr lang="en-US" sz="1900" dirty="0" smtClean="0"/>
              <a:t>Need for local information </a:t>
            </a:r>
          </a:p>
          <a:p>
            <a:pPr lvl="1">
              <a:spcBef>
                <a:spcPts val="0"/>
              </a:spcBef>
            </a:pPr>
            <a:r>
              <a:rPr lang="en-US" sz="1900" dirty="0" smtClean="0"/>
              <a:t>Volatility</a:t>
            </a:r>
          </a:p>
          <a:p>
            <a:pPr lvl="1" eaLnBrk="1" hangingPunct="1">
              <a:spcAft>
                <a:spcPct val="60000"/>
              </a:spcAft>
            </a:pPr>
            <a:r>
              <a:rPr lang="en-US" sz="1900" dirty="0" smtClean="0"/>
              <a:t>No standard method</a:t>
            </a:r>
          </a:p>
          <a:p>
            <a:pPr lvl="1" eaLnBrk="1" hangingPunct="1">
              <a:spcAft>
                <a:spcPct val="60000"/>
              </a:spcAft>
            </a:pPr>
            <a:endParaRPr lang="en-US" sz="1900" dirty="0" smtClean="0"/>
          </a:p>
          <a:p>
            <a:pPr eaLnBrk="1" hangingPunct="1">
              <a:spcAft>
                <a:spcPct val="60000"/>
              </a:spcAft>
            </a:pPr>
            <a:r>
              <a:rPr lang="en-US" sz="1900" b="1" dirty="0" smtClean="0"/>
              <a:t>Same title with multiple vendors</a:t>
            </a:r>
          </a:p>
          <a:p>
            <a:pPr eaLnBrk="1" hangingPunct="1">
              <a:spcAft>
                <a:spcPct val="60000"/>
              </a:spcAft>
            </a:pPr>
            <a:r>
              <a:rPr lang="en-US" sz="1900" dirty="0" smtClean="0"/>
              <a:t>If </a:t>
            </a:r>
            <a:r>
              <a:rPr lang="en-US" sz="1900" dirty="0" smtClean="0"/>
              <a:t>you’re bulk importing vendor records, you end up with multiple </a:t>
            </a:r>
            <a:r>
              <a:rPr lang="en-US" sz="1900" dirty="0" err="1" smtClean="0"/>
              <a:t>eRecords</a:t>
            </a:r>
            <a:r>
              <a:rPr lang="en-US" sz="1900" dirty="0" smtClean="0"/>
              <a:t>. </a:t>
            </a:r>
            <a:r>
              <a:rPr lang="en-US" sz="1900" dirty="0" smtClean="0"/>
              <a:t>What to do?  </a:t>
            </a:r>
            <a:r>
              <a:rPr lang="en-US" sz="1900" dirty="0" smtClean="0"/>
              <a:t>You </a:t>
            </a:r>
            <a:r>
              <a:rPr lang="en-US" sz="1900" dirty="0" smtClean="0"/>
              <a:t>can’t just choose one over the others because the coverage may not overlap.</a:t>
            </a:r>
            <a:endParaRPr lang="en-US" sz="1900" dirty="0" smtClean="0"/>
          </a:p>
          <a:p>
            <a:pPr eaLnBrk="1" hangingPunct="1">
              <a:spcAft>
                <a:spcPct val="60000"/>
              </a:spcAft>
            </a:pPr>
            <a:endParaRPr lang="en-US" sz="1900" b="1" dirty="0" smtClean="0"/>
          </a:p>
          <a:p>
            <a:pPr eaLnBrk="1" hangingPunct="1"/>
            <a:r>
              <a:rPr lang="en-US" sz="1900" b="1" baseline="0" dirty="0" smtClean="0"/>
              <a:t>Single vs. multiple record approach</a:t>
            </a:r>
          </a:p>
          <a:p>
            <a:pPr lvl="1" eaLnBrk="1" hangingPunct="1"/>
            <a:r>
              <a:rPr lang="en-US" sz="1900" baseline="0" dirty="0" smtClean="0"/>
              <a:t>Single record not consistent with standard cataloging practice that separates formats</a:t>
            </a:r>
          </a:p>
          <a:p>
            <a:pPr lvl="1" eaLnBrk="1" hangingPunct="1">
              <a:spcAft>
                <a:spcPct val="60000"/>
              </a:spcAft>
            </a:pPr>
            <a:r>
              <a:rPr lang="en-US" sz="1900" baseline="0" dirty="0" smtClean="0"/>
              <a:t>Multiple record confusing for patrons</a:t>
            </a:r>
          </a:p>
          <a:p>
            <a:pPr lvl="1" eaLnBrk="1" hangingPunct="1">
              <a:spcAft>
                <a:spcPct val="60000"/>
              </a:spcAft>
            </a:pPr>
            <a:endParaRPr lang="en-US" sz="1900" baseline="0" dirty="0" smtClean="0"/>
          </a:p>
          <a:p>
            <a:pPr lvl="0" eaLnBrk="1" hangingPunct="1">
              <a:spcAft>
                <a:spcPct val="60000"/>
              </a:spcAft>
            </a:pPr>
            <a:r>
              <a:rPr lang="en-US" sz="1900" baseline="0" dirty="0" smtClean="0"/>
              <a:t>In this presentation, I’d like to take you through the evolution of our attempts to solve these problems at EKU, talking a little bit about what worked and what didn’t work, and then I’d like to open up the discussion to find out your experiences.</a:t>
            </a:r>
          </a:p>
          <a:p>
            <a:pPr lvl="1" eaLnBrk="1" hangingPunct="1">
              <a:spcAft>
                <a:spcPct val="60000"/>
              </a:spcAft>
            </a:pPr>
            <a:endParaRPr lang="en-US" sz="1600" dirty="0" smtClean="0"/>
          </a:p>
          <a:p>
            <a:pPr lvl="1" eaLnBrk="1" hangingPunct="1">
              <a:spcAft>
                <a:spcPct val="60000"/>
              </a:spcAft>
            </a:pPr>
            <a:endParaRPr lang="en-US" sz="1600" dirty="0" smtClean="0"/>
          </a:p>
          <a:p>
            <a:pPr lvl="1" eaLnBrk="1" hangingPunct="1">
              <a:spcAft>
                <a:spcPct val="60000"/>
              </a:spcAft>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578" indent="-232578">
              <a:spcAft>
                <a:spcPct val="50000"/>
              </a:spcAft>
              <a:buAutoNum type="arabicPeriod"/>
            </a:pPr>
            <a:r>
              <a:rPr lang="en-US" dirty="0" smtClean="0"/>
              <a:t>Added separate </a:t>
            </a:r>
            <a:r>
              <a:rPr lang="en-US" dirty="0" err="1" smtClean="0"/>
              <a:t>eHoldings</a:t>
            </a:r>
            <a:r>
              <a:rPr lang="en-US" dirty="0" smtClean="0"/>
              <a:t> records onto existing print Bibliographic records</a:t>
            </a:r>
          </a:p>
          <a:p>
            <a:pPr marL="232578" indent="-232578">
              <a:spcAft>
                <a:spcPct val="50000"/>
              </a:spcAft>
            </a:pPr>
            <a:endParaRPr lang="en-US" dirty="0" smtClean="0"/>
          </a:p>
          <a:p>
            <a:pPr marL="232578" indent="-232578">
              <a:spcAft>
                <a:spcPct val="50000"/>
              </a:spcAft>
              <a:buAutoNum type="arabicPeriod" startAt="2"/>
            </a:pPr>
            <a:r>
              <a:rPr lang="en-US" dirty="0" smtClean="0"/>
              <a:t>Imported individual </a:t>
            </a:r>
            <a:r>
              <a:rPr lang="en-US" dirty="0" err="1" smtClean="0"/>
              <a:t>eBibliographic</a:t>
            </a:r>
            <a:r>
              <a:rPr lang="en-US" dirty="0" smtClean="0"/>
              <a:t> records if we didn’t hold the print already</a:t>
            </a:r>
          </a:p>
          <a:p>
            <a:pPr marL="232578" indent="-232578">
              <a:spcAft>
                <a:spcPct val="50000"/>
              </a:spcAft>
            </a:pPr>
            <a:endParaRPr lang="en-US" dirty="0" smtClean="0"/>
          </a:p>
          <a:p>
            <a:pPr eaLnBrk="1" hangingPunct="1">
              <a:spcAft>
                <a:spcPct val="50000"/>
              </a:spcAft>
            </a:pPr>
            <a:r>
              <a:rPr lang="en-US" dirty="0" smtClean="0"/>
              <a:t>3.  Bulk imported </a:t>
            </a:r>
            <a:r>
              <a:rPr lang="en-US" dirty="0" err="1" smtClean="0"/>
              <a:t>EbscoHost</a:t>
            </a:r>
            <a:r>
              <a:rPr lang="en-US" dirty="0" smtClean="0"/>
              <a:t> records</a:t>
            </a:r>
          </a:p>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Aft>
                <a:spcPct val="50000"/>
              </a:spcAft>
            </a:pPr>
            <a:r>
              <a:rPr lang="en-US" b="1" dirty="0" smtClean="0"/>
              <a:t>Problems with the mixed records approach:</a:t>
            </a:r>
          </a:p>
          <a:p>
            <a:pPr eaLnBrk="1" hangingPunct="1">
              <a:lnSpc>
                <a:spcPct val="80000"/>
              </a:lnSpc>
              <a:spcAft>
                <a:spcPct val="50000"/>
              </a:spcAft>
            </a:pPr>
            <a:endParaRPr lang="en-US" b="1" dirty="0" smtClean="0"/>
          </a:p>
          <a:p>
            <a:pPr eaLnBrk="1" hangingPunct="1">
              <a:lnSpc>
                <a:spcPct val="80000"/>
              </a:lnSpc>
              <a:spcAft>
                <a:spcPct val="50000"/>
              </a:spcAft>
            </a:pPr>
            <a:r>
              <a:rPr lang="en-US" b="1" dirty="0" smtClean="0"/>
              <a:t>Confusing for patrons</a:t>
            </a:r>
            <a:r>
              <a:rPr lang="en-US" dirty="0" smtClean="0"/>
              <a:t> – No connection between the catalog and our SFX </a:t>
            </a:r>
            <a:r>
              <a:rPr lang="en-US" dirty="0" err="1" smtClean="0"/>
              <a:t>openURL</a:t>
            </a:r>
            <a:r>
              <a:rPr lang="en-US" dirty="0" smtClean="0"/>
              <a:t> linker. Some availability information easy to miss - adds another layer of complexity to serial records.  Very long records.</a:t>
            </a:r>
          </a:p>
          <a:p>
            <a:pPr eaLnBrk="1" hangingPunct="1">
              <a:lnSpc>
                <a:spcPct val="80000"/>
              </a:lnSpc>
              <a:spcAft>
                <a:spcPct val="50000"/>
              </a:spcAft>
            </a:pPr>
            <a:endParaRPr lang="en-US" dirty="0" smtClean="0"/>
          </a:p>
          <a:p>
            <a:pPr eaLnBrk="1" hangingPunct="1">
              <a:lnSpc>
                <a:spcPct val="80000"/>
              </a:lnSpc>
              <a:spcAft>
                <a:spcPct val="50000"/>
              </a:spcAft>
            </a:pPr>
            <a:r>
              <a:rPr lang="en-US" b="1" dirty="0" smtClean="0"/>
              <a:t>Accuracy</a:t>
            </a:r>
            <a:r>
              <a:rPr lang="en-US" dirty="0" smtClean="0"/>
              <a:t>- Difficult to keep links, availability information up-to-date, particularly on the single records</a:t>
            </a:r>
            <a:r>
              <a:rPr lang="en-US" dirty="0" smtClean="0"/>
              <a:t>.</a:t>
            </a:r>
          </a:p>
          <a:p>
            <a:pPr eaLnBrk="1" hangingPunct="1">
              <a:lnSpc>
                <a:spcPct val="80000"/>
              </a:lnSpc>
              <a:spcAft>
                <a:spcPct val="50000"/>
              </a:spcAft>
            </a:pPr>
            <a:endParaRPr lang="en-US" dirty="0" smtClean="0"/>
          </a:p>
          <a:p>
            <a:pPr eaLnBrk="1" hangingPunct="1">
              <a:lnSpc>
                <a:spcPct val="80000"/>
              </a:lnSpc>
              <a:spcAft>
                <a:spcPct val="50000"/>
              </a:spcAft>
            </a:pPr>
            <a:endParaRPr lang="en-US" dirty="0" smtClean="0"/>
          </a:p>
          <a:p>
            <a:pPr eaLnBrk="1" hangingPunct="1">
              <a:lnSpc>
                <a:spcPct val="80000"/>
              </a:lnSpc>
              <a:spcAft>
                <a:spcPct val="50000"/>
              </a:spcAft>
            </a:pPr>
            <a:r>
              <a:rPr lang="en-US" dirty="0" smtClean="0"/>
              <a:t>In addition to the problems with linking, the records</a:t>
            </a:r>
            <a:r>
              <a:rPr lang="en-US" baseline="0" dirty="0" smtClean="0"/>
              <a:t> needed cleaning up.  “1 copy received” -  “cancelled 2003”  - etc.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ct val="50000"/>
              </a:spcAft>
            </a:pPr>
            <a:r>
              <a:rPr lang="en-US" dirty="0" smtClean="0"/>
              <a:t>Removed </a:t>
            </a:r>
            <a:r>
              <a:rPr lang="en-US" dirty="0" err="1" smtClean="0"/>
              <a:t>eHoldings</a:t>
            </a:r>
            <a:r>
              <a:rPr lang="en-US" dirty="0" smtClean="0"/>
              <a:t> from print Bib records and added separate </a:t>
            </a:r>
            <a:r>
              <a:rPr lang="en-US" dirty="0" err="1" smtClean="0"/>
              <a:t>eBib</a:t>
            </a:r>
            <a:r>
              <a:rPr lang="en-US" dirty="0" smtClean="0"/>
              <a:t> records</a:t>
            </a:r>
          </a:p>
          <a:p>
            <a:pPr eaLnBrk="1" hangingPunct="1">
              <a:spcAft>
                <a:spcPct val="50000"/>
              </a:spcAft>
            </a:pPr>
            <a:endParaRPr lang="en-US" dirty="0" smtClean="0"/>
          </a:p>
          <a:p>
            <a:pPr eaLnBrk="1" hangingPunct="1">
              <a:spcAft>
                <a:spcPct val="50000"/>
              </a:spcAft>
            </a:pPr>
            <a:r>
              <a:rPr lang="en-US" dirty="0" smtClean="0"/>
              <a:t>Still attempted to bulk import </a:t>
            </a:r>
            <a:r>
              <a:rPr lang="en-US" dirty="0" err="1" smtClean="0"/>
              <a:t>EbscoHost</a:t>
            </a:r>
            <a:r>
              <a:rPr lang="en-US" dirty="0" smtClean="0"/>
              <a:t> records</a:t>
            </a:r>
          </a:p>
          <a:p>
            <a:pPr eaLnBrk="1" hangingPunct="1">
              <a:spcAft>
                <a:spcPct val="50000"/>
              </a:spcAft>
            </a:pPr>
            <a:endParaRPr lang="en-US" dirty="0" smtClean="0"/>
          </a:p>
          <a:p>
            <a:pPr eaLnBrk="1" hangingPunct="1">
              <a:spcAft>
                <a:spcPct val="50000"/>
              </a:spcAft>
            </a:pPr>
            <a:r>
              <a:rPr lang="en-US" dirty="0" smtClean="0"/>
              <a:t>(Mold outbreak title)</a:t>
            </a:r>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2578" indent="-232578" defTabSz="930311">
              <a:defRPr/>
            </a:pPr>
            <a:r>
              <a:rPr lang="en-US" dirty="0" smtClean="0"/>
              <a:t>Both records</a:t>
            </a:r>
          </a:p>
          <a:p>
            <a:pPr marL="232578" indent="-232578" defTabSz="930311">
              <a:buFontTx/>
              <a:buAutoNum type="arabicPeriod"/>
              <a:defRPr/>
            </a:pPr>
            <a:r>
              <a:rPr lang="en-US" dirty="0" smtClean="0"/>
              <a:t>Activated 776 linking field to connect print and electronic – “Additional Format” field</a:t>
            </a:r>
          </a:p>
          <a:p>
            <a:pPr marL="232578" indent="-232578" defTabSz="930311">
              <a:buFontTx/>
              <a:buAutoNum type="arabicPeriod"/>
              <a:defRPr/>
            </a:pPr>
            <a:r>
              <a:rPr lang="en-US" dirty="0" smtClean="0"/>
              <a:t>Added a call number to fix Voyager glitch</a:t>
            </a:r>
          </a:p>
          <a:p>
            <a:pPr marL="232578" indent="-232578" defTabSz="930311">
              <a:buFontTx/>
              <a:buAutoNum type="arabicPeriod"/>
              <a:defRPr/>
            </a:pPr>
            <a:endParaRPr lang="en-US" dirty="0" smtClean="0"/>
          </a:p>
          <a:p>
            <a:pPr marL="232578" indent="-232578" defTabSz="930311">
              <a:defRPr/>
            </a:pPr>
            <a:r>
              <a:rPr lang="en-US" dirty="0" smtClean="0"/>
              <a:t>Print Record:</a:t>
            </a:r>
          </a:p>
          <a:p>
            <a:pPr marL="232578" indent="-232578" defTabSz="930311">
              <a:buFontTx/>
              <a:buAutoNum type="arabicPeriod"/>
              <a:defRPr/>
            </a:pPr>
            <a:r>
              <a:rPr lang="en-US" dirty="0" smtClean="0"/>
              <a:t>Added a note to call attention to online access</a:t>
            </a:r>
          </a:p>
          <a:p>
            <a:pPr marL="232578" indent="-232578" defTabSz="930311">
              <a:buFontTx/>
              <a:buAutoNum type="arabicPeriod"/>
              <a:defRPr/>
            </a:pPr>
            <a:endParaRPr lang="en-US" dirty="0" smtClean="0"/>
          </a:p>
          <a:p>
            <a:pPr marL="232578" indent="-232578" defTabSz="930311">
              <a:defRPr/>
            </a:pPr>
            <a:r>
              <a:rPr lang="en-US" dirty="0" err="1" smtClean="0"/>
              <a:t>eRecord</a:t>
            </a:r>
            <a:r>
              <a:rPr lang="en-US" dirty="0" smtClean="0"/>
              <a:t>:</a:t>
            </a:r>
          </a:p>
          <a:p>
            <a:pPr marL="232578" indent="-232578" defTabSz="930311">
              <a:buFontTx/>
              <a:buAutoNum type="arabicPeriod"/>
              <a:defRPr/>
            </a:pPr>
            <a:r>
              <a:rPr lang="en-US" dirty="0" smtClean="0"/>
              <a:t>Linked to each journal collection</a:t>
            </a:r>
          </a:p>
          <a:p>
            <a:pPr marL="232578" indent="-232578" defTabSz="930311">
              <a:buFontTx/>
              <a:buAutoNum type="arabicPeriod"/>
              <a:defRPr/>
            </a:pPr>
            <a:r>
              <a:rPr lang="en-US" dirty="0" smtClean="0"/>
              <a:t>Added a hyperlink to our SFX Full Text Journal A-Z list to provide availability information – </a:t>
            </a:r>
            <a:r>
              <a:rPr lang="en-US" sz="1600" i="1" dirty="0" smtClean="0">
                <a:solidFill>
                  <a:schemeClr val="bg1">
                    <a:lumMod val="50000"/>
                  </a:schemeClr>
                </a:solidFill>
              </a:rPr>
              <a:t>see next slide, then come back to this</a:t>
            </a:r>
          </a:p>
          <a:p>
            <a:endParaRPr lang="en-US" dirty="0" smtClean="0"/>
          </a:p>
          <a:p>
            <a:r>
              <a:rPr lang="en-US" b="1" dirty="0" smtClean="0"/>
              <a:t>Problems</a:t>
            </a:r>
            <a:r>
              <a:rPr lang="en-US" b="1" baseline="0" dirty="0" smtClean="0"/>
              <a:t> with this:</a:t>
            </a:r>
          </a:p>
          <a:p>
            <a:pPr eaLnBrk="1" hangingPunct="1">
              <a:spcAft>
                <a:spcPct val="50000"/>
              </a:spcAft>
            </a:pPr>
            <a:r>
              <a:rPr lang="en-US" sz="1000" dirty="0" smtClean="0"/>
              <a:t>Still somewhat difficult to keep up-to-date </a:t>
            </a:r>
          </a:p>
          <a:p>
            <a:pPr eaLnBrk="1" hangingPunct="1">
              <a:spcAft>
                <a:spcPct val="50000"/>
              </a:spcAft>
            </a:pPr>
            <a:r>
              <a:rPr lang="en-US" sz="1000" dirty="0" smtClean="0"/>
              <a:t>Confusing for patrons </a:t>
            </a:r>
          </a:p>
          <a:p>
            <a:pPr eaLnBrk="1" hangingPunct="1">
              <a:spcAft>
                <a:spcPct val="50000"/>
              </a:spcAft>
            </a:pPr>
            <a:r>
              <a:rPr lang="en-US" sz="1000" dirty="0" smtClean="0"/>
              <a:t>Cluttered display</a:t>
            </a:r>
          </a:p>
          <a:p>
            <a:pPr eaLnBrk="1" hangingPunct="1">
              <a:spcAft>
                <a:spcPct val="50000"/>
              </a:spcAft>
            </a:pPr>
            <a:r>
              <a:rPr lang="en-US" sz="1000" dirty="0" smtClean="0"/>
              <a:t>“Too many clicks</a:t>
            </a:r>
            <a:r>
              <a:rPr lang="en-US" sz="1000" dirty="0" smtClean="0"/>
              <a:t>” to find information</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 all this availability</a:t>
            </a:r>
            <a:r>
              <a:rPr lang="en-US" baseline="0" dirty="0" smtClean="0"/>
              <a:t> information is not apparent in the catalog</a:t>
            </a:r>
          </a:p>
          <a:p>
            <a:endParaRPr lang="en-US" b="1" baseline="0" dirty="0" smtClean="0"/>
          </a:p>
          <a:p>
            <a:r>
              <a:rPr lang="en-US" b="1" baseline="0" dirty="0" smtClean="0"/>
              <a:t>&gt;Go back to previous slide</a:t>
            </a:r>
            <a:endParaRPr lang="en-US" b="1"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1"/>
              </a:spcAft>
            </a:pPr>
            <a:r>
              <a:rPr lang="en-US" dirty="0" smtClean="0"/>
              <a:t>We recently found a solution that moves us back to a single record approach.</a:t>
            </a:r>
          </a:p>
          <a:p>
            <a:pPr>
              <a:spcAft>
                <a:spcPts val="1221"/>
              </a:spcAft>
            </a:pPr>
            <a:endParaRPr lang="en-US" dirty="0" smtClean="0"/>
          </a:p>
          <a:p>
            <a:pPr marL="232578" indent="-232578" defTabSz="930311">
              <a:spcAft>
                <a:spcPts val="1221"/>
              </a:spcAft>
              <a:buFontTx/>
              <a:buAutoNum type="arabicPeriod"/>
              <a:defRPr/>
            </a:pPr>
            <a:r>
              <a:rPr lang="en-US" dirty="0" smtClean="0"/>
              <a:t>Several months ago, I noticed that Georgia Tech libraries had their SFX button integrated into the catalog record.  We started to emulate their approach, manually adding the SFX “Get More” button to the 856 field instead of a direct link to the resource.  Links and holdings are dynamically updated in SFX.</a:t>
            </a:r>
          </a:p>
          <a:p>
            <a:pPr marL="232578" indent="-232578" defTabSz="930311">
              <a:spcAft>
                <a:spcPts val="1221"/>
              </a:spcAft>
              <a:defRPr/>
            </a:pPr>
            <a:endParaRPr lang="en-US" dirty="0" smtClean="0"/>
          </a:p>
          <a:p>
            <a:pPr marL="232578" indent="-232578" defTabSz="930311">
              <a:spcAft>
                <a:spcPts val="1221"/>
              </a:spcAft>
              <a:defRPr/>
            </a:pPr>
            <a:r>
              <a:rPr lang="en-US" dirty="0" smtClean="0"/>
              <a:t>2.  This allows us to remove the electronic bib and/or holdings records if we have something in both print and online format, because the online availability is updated dynamically through SFX.</a:t>
            </a:r>
          </a:p>
          <a:p>
            <a:pPr marL="232578" indent="-232578">
              <a:spcAft>
                <a:spcPct val="50000"/>
              </a:spcAft>
              <a:buAutoNum type="arabicPeriod"/>
            </a:pPr>
            <a:endParaRPr lang="en-US" dirty="0" smtClean="0"/>
          </a:p>
          <a:p>
            <a:pPr marL="232578" indent="-232578">
              <a:spcAft>
                <a:spcPct val="50000"/>
              </a:spcAft>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Patron had</a:t>
            </a:r>
            <a:r>
              <a:rPr lang="en-US" baseline="0" dirty="0" smtClean="0"/>
              <a:t> to view possibly 4 different screens to figure out how to get access to the particular issue they were in search of.</a:t>
            </a:r>
            <a:endParaRPr lang="en-US" dirty="0"/>
          </a:p>
        </p:txBody>
      </p:sp>
      <p:sp>
        <p:nvSpPr>
          <p:cNvPr id="4" name="Slide Number Placeholder 3"/>
          <p:cNvSpPr>
            <a:spLocks noGrp="1"/>
          </p:cNvSpPr>
          <p:nvPr>
            <p:ph type="sldNum" sz="quarter" idx="10"/>
          </p:nvPr>
        </p:nvSpPr>
        <p:spPr/>
        <p:txBody>
          <a:bodyPr/>
          <a:lstStyle/>
          <a:p>
            <a:pPr>
              <a:defRPr/>
            </a:pPr>
            <a:fld id="{88ECC71B-0326-4C0A-9984-0504D7BD810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C22E01-15B4-43A5-B9BB-E8BDEA04AF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602FDC-2EBB-492B-9381-72545B59B7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CA4AB-F745-46BA-9EEE-F1756F20226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73C37-A2A2-4F67-89A6-1251EE7F41F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201D4-7EFD-4197-8432-BE3165F2B30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597308-5B95-49A0-8D55-D969D7A020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504B7-CAF4-4F32-8FE1-BDA12B26AE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73BEFE-EE33-4B0F-B342-B162E758D56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3C1D75-68E4-4393-B47B-08FF691217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839DE-408E-482A-90C8-DC0E7D6AC30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B4DB3E-392D-4F9F-AE06-77670FAACF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smtClean="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smtClean="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D8D6830C-FA03-4590-AB8F-C503EADFF3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kulib.kyvl.org/cgi-bin/Pwebrecon.cgi?DB=local&amp;Search_Arg=annals+of+human+genetics&amp;SL=None&amp;Search_Code=JALL&amp;CNT=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theharrowgroup.com/articles/20020923/20020923_files/image002.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hyperlink" Target="http://gil.gatech.edu/cgi-bin/Pwebrecon.cgi?DB=local&amp;Search_Arg=journal+of+abnormal&amp;SL=None&amp;Search_Code=JALL&amp;CNT=20" TargetMode="External"/><Relationship Id="rId3" Type="http://schemas.openxmlformats.org/officeDocument/2006/relationships/hyperlink" Target="http://ekulib.kyvl.org/cgi-bin/Pwebrecon.cgi?DB=local&amp;v1=1&amp;ti=1,1&amp;SAB1=0001-2610&amp;BOOL1=all%20of%20these&amp;FLD1=ISSN%20(ISSN)&amp;GRP1=AND%20with%20next%20set&amp;SAB2=&amp;BOOL2=all%20of%20these&amp;FLD2=Keyword%20Anywhere%20(GKEY)&amp;GRP2=AND%20with%20next%20set&amp;SAB" TargetMode="External"/><Relationship Id="rId7" Type="http://schemas.openxmlformats.org/officeDocument/2006/relationships/hyperlink" Target="http://sfx6.exlibrisgroup.com/eku?url_ver=Z39.88-2004&amp;url_ctx_fmt=infofi/fmt:kev:mtx:ctx&amp;ctx_enc=info:ofi/enc:UTF-8&amp;ctx_ver=Z39.88-2004&amp;rfr_id=info:sid/sfxit.com:azlist&amp;sfx.ignore_date_threshold=1&amp;rft.object_id=111025126191008&amp;svc.fulltext=y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ekulib.kyvl.org/cgi-bin/Pwebrecon.cgi?DB=local&amp;v1=2&amp;ti=1,2&amp;SAB1=0001-2610&amp;BOOL1=all%20of%20these&amp;FLD1=ISSN%20(ISSN)&amp;GRP1=AND%20with%20next%20set&amp;SAB2=&amp;BOOL2=all%20of%20these&amp;FLD2=Keyword%20Anywhere%20(GKEY)&amp;GRP2=AND%20with%20next%20set&amp;SAB" TargetMode="External"/><Relationship Id="rId4" Type="http://schemas.openxmlformats.org/officeDocument/2006/relationships/image" Target="../media/image20.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fx.carli.illinois.edu/sfxuis/azlist/default?current_view=detail&amp;service=&amp;service=&amp;perform=searchTitle&amp;type=textSearch&amp;letter_group=&amp;pattern=philosophy+and+public+affairs&amp;textSearchType=exactMatch&amp;x=27&amp;y=1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librarian1-5.blogspot.com/" TargetMode="External"/><Relationship Id="rId5" Type="http://schemas.openxmlformats.org/officeDocument/2006/relationships/hyperlink" Target="http://www.library.eku.edu/" TargetMode="External"/><Relationship Id="rId4" Type="http://schemas.openxmlformats.org/officeDocument/2006/relationships/hyperlink" Target="mailto:Kelly.Smith2@eku.edu"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catalystconsulting.com/Principles.html" TargetMode="External"/><Relationship Id="rId7" Type="http://schemas.openxmlformats.org/officeDocument/2006/relationships/hyperlink" Target="http://www.flickr.com/photos/rmc1969/156747508/" TargetMode="External"/><Relationship Id="rId12"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seabrooks.com/content/services/development.aspx" TargetMode="External"/><Relationship Id="rId11" Type="http://schemas.openxmlformats.org/officeDocument/2006/relationships/image" Target="../media/image27.jpeg"/><Relationship Id="rId5" Type="http://schemas.openxmlformats.org/officeDocument/2006/relationships/hyperlink" Target="http://www.theharrowgroup.com/articles/20020923/20020923.htm" TargetMode="External"/><Relationship Id="rId10" Type="http://schemas.openxmlformats.org/officeDocument/2006/relationships/image" Target="../media/image26.jpeg"/><Relationship Id="rId4" Type="http://schemas.openxmlformats.org/officeDocument/2006/relationships/hyperlink" Target="http://www.flickr.com/photos/m00by/453462303/" TargetMode="External"/><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kulib.kyvl.org/cgi-bin/Pwebrecon.cgi?DB=local&amp;Search_Arg=annals+of+human+genetics&amp;Search_Code=JALL&amp;SL=None&amp;CNT=50&amp;SEARCH_FROM_TITLES_PAGE=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ekulib.kyvl.org/cgi-bin/Pwebrecon.cgi?DB=local&amp;v1=1&amp;ti=1,1&amp;Search_Arg=annals%20of%20human%20genetics&amp;Search_Code=JALL&amp;SL=None&amp;CNT=50&amp;SID=5" TargetMode="External"/><Relationship Id="rId7" Type="http://schemas.openxmlformats.org/officeDocument/2006/relationships/hyperlink" Target="http://sfx6.exlibrisgroup.com/eku?url_ver=Z39.88-2004&amp;url_ctx_fmt=infofi/fmt:kev:mtx:ctx&amp;ctx_enc=info:ofi/enc:UTF-8&amp;ctx_ver=Z39.88-2004&amp;rfr_id=info:sid/sfxit.com:azlist&amp;sfx.ignore_date_threshold=1&amp;rft.object_id=954925340708&amp;svc.fulltext=y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ekulib.kyvl.org/cgi-bin/Pwebrecon.cgi?DB=local&amp;v1=2&amp;ti=1,2&amp;Search_Arg=annals%20of%20human%20genetics&amp;Search_Code=JALL&amp;SL=None&amp;CNT=50&amp;SID=6"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kulib.kyvl.org/cgi-bin/Pwebrecon.cgi?DB=local&amp;Search_Arg=philosophy+and+public+affairs&amp;SL=None&amp;Search_Code=JALL&amp;CNT=5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ekulib.kyvl.org/cgi-bin/Pwebrecon.cgi?DB=local&amp;v1=1&amp;ti=1,1&amp;Search_Arg=philosophy%20and%20public%20affairs&amp;SL=None&amp;Search_Code=JALL&amp;CNT=50&amp;SID=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ekulib.kyvl.org/cgi-bin/Pwebrecon.cgi?DB=local&amp;SC=Title&amp;SA=Philosophy+&amp;+public+affairs+%5belectronic+resource%5d"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fx6.exlibrisgroup.com/eku/azlist/default?current_view=detail&amp;service=&amp;perform=searchTitle&amp;type=textSearch&amp;letter_group=&amp;pattern=philosophy+and+public+affairs&amp;textSearchType=exactMatch&amp;x=8&amp;y=1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m00by/453462303/" TargetMode="Externa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066800"/>
            <a:ext cx="7772400" cy="1470025"/>
          </a:xfrm>
        </p:spPr>
        <p:txBody>
          <a:bodyPr/>
          <a:lstStyle/>
          <a:p>
            <a:pPr eaLnBrk="1" hangingPunct="1"/>
            <a:r>
              <a:rPr lang="en-US" smtClean="0"/>
              <a:t>Representing eJournals in the Library Catalog </a:t>
            </a:r>
            <a:r>
              <a:rPr lang="en-US" b="1" smtClean="0"/>
              <a:t> </a:t>
            </a:r>
            <a:endParaRPr lang="en-US" smtClean="0"/>
          </a:p>
        </p:txBody>
      </p:sp>
      <p:sp>
        <p:nvSpPr>
          <p:cNvPr id="2051" name="Rectangle 3"/>
          <p:cNvSpPr>
            <a:spLocks noGrp="1" noChangeArrowheads="1"/>
          </p:cNvSpPr>
          <p:nvPr>
            <p:ph type="subTitle" idx="1"/>
          </p:nvPr>
        </p:nvSpPr>
        <p:spPr>
          <a:xfrm>
            <a:off x="1371600" y="2819400"/>
            <a:ext cx="6400800" cy="1219200"/>
          </a:xfrm>
        </p:spPr>
        <p:txBody>
          <a:bodyPr/>
          <a:lstStyle/>
          <a:p>
            <a:pPr eaLnBrk="1" hangingPunct="1"/>
            <a:r>
              <a:rPr lang="en-US" dirty="0" smtClean="0">
                <a:solidFill>
                  <a:schemeClr val="bg2"/>
                </a:solidFill>
              </a:rPr>
              <a:t>Trying to Fit a Square Peg in a Round Hole? </a:t>
            </a:r>
          </a:p>
        </p:txBody>
      </p:sp>
      <p:sp>
        <p:nvSpPr>
          <p:cNvPr id="2052" name="Rectangle 7"/>
          <p:cNvSpPr>
            <a:spLocks noChangeArrowheads="1"/>
          </p:cNvSpPr>
          <p:nvPr/>
        </p:nvSpPr>
        <p:spPr bwMode="auto">
          <a:xfrm rot="10800000" flipV="1">
            <a:off x="1217613" y="4366707"/>
            <a:ext cx="6557962" cy="1877437"/>
          </a:xfrm>
          <a:prstGeom prst="rect">
            <a:avLst/>
          </a:prstGeom>
          <a:noFill/>
          <a:ln w="9525">
            <a:noFill/>
            <a:miter lim="800000"/>
            <a:headEnd/>
            <a:tailEnd/>
          </a:ln>
        </p:spPr>
        <p:txBody>
          <a:bodyPr>
            <a:spAutoFit/>
          </a:bodyPr>
          <a:lstStyle/>
          <a:p>
            <a:pPr>
              <a:spcBef>
                <a:spcPct val="20000"/>
              </a:spcBef>
            </a:pPr>
            <a:r>
              <a:rPr lang="en-US" b="1" dirty="0">
                <a:solidFill>
                  <a:schemeClr val="tx1"/>
                </a:solidFill>
              </a:rPr>
              <a:t>Kelly </a:t>
            </a:r>
            <a:r>
              <a:rPr lang="en-US" b="1" dirty="0" smtClean="0">
                <a:solidFill>
                  <a:schemeClr val="tx1"/>
                </a:solidFill>
              </a:rPr>
              <a:t>Smith</a:t>
            </a:r>
          </a:p>
          <a:p>
            <a:pPr>
              <a:spcBef>
                <a:spcPct val="20000"/>
              </a:spcBef>
            </a:pPr>
            <a:r>
              <a:rPr lang="en-US" sz="1400" i="1" dirty="0">
                <a:solidFill>
                  <a:schemeClr val="tx1"/>
                </a:solidFill>
              </a:rPr>
              <a:t>k</a:t>
            </a:r>
            <a:r>
              <a:rPr lang="en-US" sz="1400" i="1" dirty="0" smtClean="0">
                <a:solidFill>
                  <a:schemeClr val="tx1"/>
                </a:solidFill>
              </a:rPr>
              <a:t>elly.smith2@eku.edu</a:t>
            </a:r>
            <a:endParaRPr lang="en-US" sz="1400" i="1" dirty="0">
              <a:solidFill>
                <a:schemeClr val="tx1"/>
              </a:solidFill>
            </a:endParaRPr>
          </a:p>
          <a:p>
            <a:pPr>
              <a:spcBef>
                <a:spcPct val="20000"/>
              </a:spcBef>
            </a:pPr>
            <a:r>
              <a:rPr lang="en-US" sz="1600" dirty="0">
                <a:solidFill>
                  <a:schemeClr val="tx1"/>
                </a:solidFill>
              </a:rPr>
              <a:t>Eastern Kentucky </a:t>
            </a:r>
            <a:r>
              <a:rPr lang="en-US" sz="1600" dirty="0" smtClean="0">
                <a:solidFill>
                  <a:schemeClr val="tx1"/>
                </a:solidFill>
              </a:rPr>
              <a:t>University</a:t>
            </a:r>
          </a:p>
          <a:p>
            <a:pPr>
              <a:spcBef>
                <a:spcPct val="20000"/>
              </a:spcBef>
            </a:pPr>
            <a:endParaRPr lang="en-US" sz="1600" dirty="0">
              <a:solidFill>
                <a:schemeClr val="tx1"/>
              </a:solidFill>
            </a:endParaRPr>
          </a:p>
          <a:p>
            <a:pPr>
              <a:spcBef>
                <a:spcPct val="20000"/>
              </a:spcBef>
            </a:pPr>
            <a:r>
              <a:rPr lang="en-US" sz="1600" i="1" dirty="0" smtClean="0">
                <a:solidFill>
                  <a:schemeClr val="tx1"/>
                </a:solidFill>
              </a:rPr>
              <a:t>Brick &amp; Click Libraries – Maryville, MO</a:t>
            </a:r>
            <a:endParaRPr lang="en-US" sz="1600" i="1" dirty="0">
              <a:solidFill>
                <a:schemeClr val="tx1"/>
              </a:solidFill>
            </a:endParaRPr>
          </a:p>
          <a:p>
            <a:pPr>
              <a:spcBef>
                <a:spcPct val="20000"/>
              </a:spcBef>
            </a:pPr>
            <a:r>
              <a:rPr lang="en-US" sz="1600" i="1" dirty="0" smtClean="0">
                <a:solidFill>
                  <a:schemeClr val="tx1"/>
                </a:solidFill>
              </a:rPr>
              <a:t>November 2, </a:t>
            </a:r>
            <a:r>
              <a:rPr lang="en-US" sz="1600" i="1" dirty="0">
                <a:solidFill>
                  <a:schemeClr val="tx1"/>
                </a:solidFill>
              </a:rPr>
              <a:t>2007</a:t>
            </a:r>
            <a:r>
              <a:rPr lang="en-US" sz="1800" i="1" dirty="0">
                <a:solidFill>
                  <a:schemeClr val="tx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2052" name="Picture 4">
            <a:hlinkClick r:id="rId3"/>
          </p:cNvPr>
          <p:cNvPicPr>
            <a:picLocks noChangeAspect="1" noChangeArrowheads="1"/>
          </p:cNvPicPr>
          <p:nvPr/>
        </p:nvPicPr>
        <p:blipFill>
          <a:blip r:embed="rId4"/>
          <a:srcRect/>
          <a:stretch>
            <a:fillRect/>
          </a:stretch>
        </p:blipFill>
        <p:spPr bwMode="auto">
          <a:xfrm>
            <a:off x="304800" y="1371600"/>
            <a:ext cx="7086600" cy="4539064"/>
          </a:xfrm>
          <a:prstGeom prst="rect">
            <a:avLst/>
          </a:prstGeom>
          <a:noFill/>
          <a:ln w="9525">
            <a:noFill/>
            <a:miter lim="800000"/>
            <a:headEnd/>
            <a:tailEnd/>
          </a:ln>
          <a:effectLst/>
        </p:spPr>
      </p:pic>
      <p:sp>
        <p:nvSpPr>
          <p:cNvPr id="6" name="Rectangle 2"/>
          <p:cNvSpPr>
            <a:spLocks noGrp="1" noChangeArrowheads="1"/>
          </p:cNvSpPr>
          <p:nvPr>
            <p:ph type="title"/>
          </p:nvPr>
        </p:nvSpPr>
        <p:spPr>
          <a:xfrm>
            <a:off x="457200" y="274638"/>
            <a:ext cx="3124200" cy="1020762"/>
          </a:xfrm>
        </p:spPr>
        <p:txBody>
          <a:bodyPr/>
          <a:lstStyle/>
          <a:p>
            <a:pPr algn="l" eaLnBrk="1" hangingPunct="1"/>
            <a:r>
              <a:rPr lang="en-US" sz="2400" dirty="0" smtClean="0">
                <a:solidFill>
                  <a:schemeClr val="tx1"/>
                </a:solidFill>
                <a:latin typeface="Berlin Sans FB" pitchFamily="34" charset="0"/>
              </a:rPr>
              <a:t>Isn’t this better? …</a:t>
            </a:r>
            <a:r>
              <a:rPr lang="en-US" sz="2400" i="1" dirty="0" smtClean="0">
                <a:solidFill>
                  <a:schemeClr val="tx1"/>
                </a:solidFill>
                <a:latin typeface="Berlin Sans FB" pitchFamily="34" charset="0"/>
              </a:rPr>
              <a:t/>
            </a:r>
            <a:br>
              <a:rPr lang="en-US" sz="2400" i="1" dirty="0" smtClean="0">
                <a:solidFill>
                  <a:schemeClr val="tx1"/>
                </a:solidFill>
                <a:latin typeface="Berlin Sans FB" pitchFamily="34" charset="0"/>
              </a:rPr>
            </a:br>
            <a:r>
              <a:rPr lang="en-US" sz="1600" dirty="0" smtClean="0">
                <a:solidFill>
                  <a:schemeClr val="folHlink"/>
                </a:solidFill>
                <a:latin typeface="Berlin Sans FB" pitchFamily="34" charset="0"/>
              </a:rPr>
              <a:t> </a:t>
            </a:r>
            <a:r>
              <a:rPr lang="en-US" sz="2400" dirty="0" smtClean="0">
                <a:solidFill>
                  <a:schemeClr val="tx1"/>
                </a:solidFill>
                <a:latin typeface="Berlin Sans FB" pitchFamily="34" charset="0"/>
              </a:rPr>
              <a:t/>
            </a:r>
            <a:br>
              <a:rPr lang="en-US" sz="2400" dirty="0" smtClean="0">
                <a:solidFill>
                  <a:schemeClr val="tx1"/>
                </a:solidFill>
                <a:latin typeface="Berlin Sans FB" pitchFamily="34" charset="0"/>
              </a:rPr>
            </a:br>
            <a:endParaRPr lang="en-US" sz="2400" dirty="0" smtClean="0">
              <a:latin typeface="Comic Sans MS" pitchFamily="66" charset="0"/>
            </a:endParaRPr>
          </a:p>
        </p:txBody>
      </p:sp>
      <p:sp>
        <p:nvSpPr>
          <p:cNvPr id="11" name="Oval 10"/>
          <p:cNvSpPr/>
          <p:nvPr/>
        </p:nvSpPr>
        <p:spPr bwMode="auto">
          <a:xfrm>
            <a:off x="1371600" y="2667000"/>
            <a:ext cx="914400" cy="838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2"/>
              </a:solidFill>
              <a:effectLst/>
              <a:latin typeface="Arial" charset="0"/>
              <a:cs typeface="Arial" charset="0"/>
            </a:endParaRPr>
          </a:p>
        </p:txBody>
      </p:sp>
      <p:sp>
        <p:nvSpPr>
          <p:cNvPr id="17" name="AutoShape 11"/>
          <p:cNvSpPr>
            <a:spLocks noChangeArrowheads="1"/>
          </p:cNvSpPr>
          <p:nvPr/>
        </p:nvSpPr>
        <p:spPr bwMode="auto">
          <a:xfrm>
            <a:off x="381000" y="27432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8" name="AutoShape 11"/>
          <p:cNvSpPr>
            <a:spLocks noChangeArrowheads="1"/>
          </p:cNvSpPr>
          <p:nvPr/>
        </p:nvSpPr>
        <p:spPr bwMode="auto">
          <a:xfrm>
            <a:off x="381000" y="53340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9" name="AutoShape 11"/>
          <p:cNvSpPr>
            <a:spLocks noChangeArrowheads="1"/>
          </p:cNvSpPr>
          <p:nvPr/>
        </p:nvSpPr>
        <p:spPr bwMode="auto">
          <a:xfrm>
            <a:off x="685800" y="55626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pic>
        <p:nvPicPr>
          <p:cNvPr id="2050" name="Picture 2"/>
          <p:cNvPicPr>
            <a:picLocks noChangeAspect="1" noChangeArrowheads="1"/>
          </p:cNvPicPr>
          <p:nvPr/>
        </p:nvPicPr>
        <p:blipFill>
          <a:blip r:embed="rId5"/>
          <a:srcRect/>
          <a:stretch>
            <a:fillRect/>
          </a:stretch>
        </p:blipFill>
        <p:spPr bwMode="auto">
          <a:xfrm>
            <a:off x="5791200" y="228600"/>
            <a:ext cx="3048000" cy="29589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85800" y="1981200"/>
            <a:ext cx="4572000" cy="3124200"/>
          </a:xfrm>
        </p:spPr>
        <p:txBody>
          <a:bodyPr/>
          <a:lstStyle/>
          <a:p>
            <a:pPr eaLnBrk="1" hangingPunct="1">
              <a:lnSpc>
                <a:spcPct val="80000"/>
              </a:lnSpc>
              <a:spcAft>
                <a:spcPct val="50000"/>
              </a:spcAft>
            </a:pPr>
            <a:r>
              <a:rPr lang="en-US" sz="2400" dirty="0" smtClean="0">
                <a:solidFill>
                  <a:srgbClr val="009900"/>
                </a:solidFill>
                <a:latin typeface="Calibri" pitchFamily="34" charset="0"/>
              </a:rPr>
              <a:t>No updating of links or holdings is required in the catalog.  All updating is done in SFX.</a:t>
            </a:r>
          </a:p>
          <a:p>
            <a:pPr eaLnBrk="1" hangingPunct="1">
              <a:lnSpc>
                <a:spcPct val="80000"/>
              </a:lnSpc>
              <a:spcAft>
                <a:spcPct val="50000"/>
              </a:spcAft>
            </a:pPr>
            <a:r>
              <a:rPr lang="en-US" sz="2400" dirty="0" smtClean="0">
                <a:solidFill>
                  <a:srgbClr val="009900"/>
                </a:solidFill>
                <a:latin typeface="Calibri" pitchFamily="34" charset="0"/>
              </a:rPr>
              <a:t>Hopefully, the information is more clear </a:t>
            </a:r>
            <a:r>
              <a:rPr lang="en-US" sz="2400" dirty="0" smtClean="0">
                <a:solidFill>
                  <a:srgbClr val="009900"/>
                </a:solidFill>
                <a:latin typeface="Calibri" pitchFamily="34" charset="0"/>
              </a:rPr>
              <a:t>and straightforward for patrons.</a:t>
            </a:r>
          </a:p>
          <a:p>
            <a:pPr eaLnBrk="1" hangingPunct="1">
              <a:lnSpc>
                <a:spcPct val="80000"/>
              </a:lnSpc>
              <a:spcAft>
                <a:spcPct val="50000"/>
              </a:spcAft>
            </a:pPr>
            <a:r>
              <a:rPr lang="en-US" sz="2400" dirty="0" smtClean="0">
                <a:solidFill>
                  <a:srgbClr val="009900"/>
                </a:solidFill>
                <a:latin typeface="Calibri" pitchFamily="34" charset="0"/>
              </a:rPr>
              <a:t>The display is much less cluttered.</a:t>
            </a:r>
            <a:endParaRPr lang="en-US" sz="2400" dirty="0" smtClean="0">
              <a:solidFill>
                <a:srgbClr val="009900"/>
              </a:solidFill>
              <a:latin typeface="Calibri" pitchFamily="34" charset="0"/>
            </a:endParaRPr>
          </a:p>
        </p:txBody>
      </p:sp>
      <p:sp>
        <p:nvSpPr>
          <p:cNvPr id="20484" name="Text Box 4"/>
          <p:cNvSpPr txBox="1">
            <a:spLocks noChangeArrowheads="1"/>
          </p:cNvSpPr>
          <p:nvPr/>
        </p:nvSpPr>
        <p:spPr bwMode="auto">
          <a:xfrm>
            <a:off x="381000" y="762000"/>
            <a:ext cx="5181600" cy="830997"/>
          </a:xfrm>
          <a:prstGeom prst="rect">
            <a:avLst/>
          </a:prstGeom>
          <a:noFill/>
          <a:ln w="9525">
            <a:noFill/>
            <a:miter lim="800000"/>
            <a:headEnd/>
            <a:tailEnd/>
          </a:ln>
        </p:spPr>
        <p:txBody>
          <a:bodyPr wrap="square">
            <a:spAutoFit/>
          </a:bodyPr>
          <a:lstStyle/>
          <a:p>
            <a:pPr algn="l"/>
            <a:r>
              <a:rPr lang="en-US" sz="2400" b="1" dirty="0">
                <a:solidFill>
                  <a:schemeClr val="tx1"/>
                </a:solidFill>
                <a:latin typeface="Calibri" pitchFamily="34" charset="0"/>
              </a:rPr>
              <a:t>Problems solved with the  Dynamic Approach…</a:t>
            </a:r>
          </a:p>
        </p:txBody>
      </p:sp>
      <p:pic>
        <p:nvPicPr>
          <p:cNvPr id="17413" name="Picture 7" descr="watermelon">
            <a:hlinkClick r:id="rId3" tooltip="http://www.theharrowgroup.com/articles/20020923/20020923_files/image002.jpg"/>
          </p:cNvPr>
          <p:cNvPicPr>
            <a:picLocks noChangeAspect="1" noChangeArrowheads="1"/>
          </p:cNvPicPr>
          <p:nvPr/>
        </p:nvPicPr>
        <p:blipFill>
          <a:blip r:embed="rId4"/>
          <a:srcRect/>
          <a:stretch>
            <a:fillRect/>
          </a:stretch>
        </p:blipFill>
        <p:spPr bwMode="auto">
          <a:xfrm>
            <a:off x="5715000" y="1143000"/>
            <a:ext cx="2667000" cy="3508744"/>
          </a:xfrm>
          <a:prstGeom prst="rect">
            <a:avLst/>
          </a:prstGeom>
          <a:noFill/>
          <a:ln w="9525">
            <a:noFill/>
            <a:miter lim="800000"/>
            <a:headEnd/>
            <a:tailEnd/>
          </a:ln>
        </p:spPr>
      </p:pic>
      <p:sp>
        <p:nvSpPr>
          <p:cNvPr id="6" name="TextBox 5"/>
          <p:cNvSpPr txBox="1"/>
          <p:nvPr/>
        </p:nvSpPr>
        <p:spPr>
          <a:xfrm>
            <a:off x="304800" y="3276600"/>
            <a:ext cx="7696200" cy="846386"/>
          </a:xfrm>
          <a:prstGeom prst="rect">
            <a:avLst/>
          </a:prstGeom>
          <a:noFill/>
        </p:spPr>
        <p:txBody>
          <a:bodyPr wrap="square" rtlCol="0">
            <a:spAutoFit/>
          </a:bodyPr>
          <a:lstStyle/>
          <a:p>
            <a:pPr lvl="1" algn="l">
              <a:spcAft>
                <a:spcPts val="600"/>
              </a:spcAft>
            </a:pPr>
            <a:endParaRPr lang="en-US" sz="2400" dirty="0" smtClean="0">
              <a:solidFill>
                <a:srgbClr val="009900"/>
              </a:solidFill>
              <a:latin typeface="Calibri" pitchFamily="34" charset="0"/>
            </a:endParaRPr>
          </a:p>
          <a:p>
            <a:endParaRPr lang="en-US" dirty="0"/>
          </a:p>
        </p:txBody>
      </p:sp>
      <p:sp>
        <p:nvSpPr>
          <p:cNvPr id="7" name="TextBox 6"/>
          <p:cNvSpPr txBox="1"/>
          <p:nvPr/>
        </p:nvSpPr>
        <p:spPr>
          <a:xfrm>
            <a:off x="457200" y="5410200"/>
            <a:ext cx="5410200" cy="707886"/>
          </a:xfrm>
          <a:prstGeom prst="rect">
            <a:avLst/>
          </a:prstGeom>
          <a:noFill/>
        </p:spPr>
        <p:txBody>
          <a:bodyPr wrap="square" rtlCol="0">
            <a:spAutoFit/>
          </a:bodyPr>
          <a:lstStyle/>
          <a:p>
            <a:pPr algn="l"/>
            <a:r>
              <a:rPr lang="en-US" b="1" dirty="0" smtClean="0">
                <a:latin typeface="Calibri" pitchFamily="34" charset="0"/>
              </a:rPr>
              <a:t>But there are still glitches to work out…</a:t>
            </a:r>
          </a:p>
          <a:p>
            <a:pPr algn="l"/>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381000"/>
          </a:xfrm>
        </p:spPr>
        <p:txBody>
          <a:bodyPr/>
          <a:lstStyle/>
          <a:p>
            <a:pPr eaLnBrk="1" hangingPunct="1"/>
            <a:r>
              <a:rPr lang="en-US" sz="2000" dirty="0" smtClean="0">
                <a:solidFill>
                  <a:schemeClr val="tx1"/>
                </a:solidFill>
                <a:latin typeface="Berlin Sans FB" pitchFamily="34" charset="0"/>
              </a:rPr>
              <a:t>Aggregator records – to add or not to add</a:t>
            </a:r>
            <a:r>
              <a:rPr lang="en-US" sz="2000" dirty="0" smtClean="0">
                <a:solidFill>
                  <a:schemeClr val="tx1"/>
                </a:solidFill>
                <a:latin typeface="Berlin Sans FB" pitchFamily="34" charset="0"/>
              </a:rPr>
              <a:t>?...</a:t>
            </a:r>
            <a:endParaRPr lang="en-US" sz="2000" dirty="0" smtClean="0">
              <a:solidFill>
                <a:schemeClr val="tx1"/>
              </a:solidFill>
              <a:latin typeface="Berlin Sans FB" pitchFamily="34" charset="0"/>
            </a:endParaRPr>
          </a:p>
        </p:txBody>
      </p:sp>
      <p:pic>
        <p:nvPicPr>
          <p:cNvPr id="27653" name="Picture 5">
            <a:hlinkClick r:id="rId3" tooltip="Link to eQuest record"/>
          </p:cNvPr>
          <p:cNvPicPr>
            <a:picLocks noGrp="1" noChangeAspect="1" noChangeArrowheads="1"/>
          </p:cNvPicPr>
          <p:nvPr>
            <p:ph type="body" idx="1"/>
          </p:nvPr>
        </p:nvPicPr>
        <p:blipFill>
          <a:blip r:embed="rId4"/>
          <a:srcRect/>
          <a:stretch>
            <a:fillRect/>
          </a:stretch>
        </p:blipFill>
        <p:spPr>
          <a:xfrm>
            <a:off x="609600" y="1981200"/>
            <a:ext cx="3733800" cy="3526367"/>
          </a:xfrm>
        </p:spPr>
      </p:pic>
      <p:pic>
        <p:nvPicPr>
          <p:cNvPr id="27654" name="Picture 6">
            <a:hlinkClick r:id="rId5" tooltip="Link to eQuest record"/>
          </p:cNvPr>
          <p:cNvPicPr>
            <a:picLocks noChangeAspect="1" noChangeArrowheads="1"/>
          </p:cNvPicPr>
          <p:nvPr/>
        </p:nvPicPr>
        <p:blipFill>
          <a:blip r:embed="rId6"/>
          <a:srcRect/>
          <a:stretch>
            <a:fillRect/>
          </a:stretch>
        </p:blipFill>
        <p:spPr bwMode="auto">
          <a:xfrm>
            <a:off x="4876800" y="2057400"/>
            <a:ext cx="3448050" cy="1752600"/>
          </a:xfrm>
          <a:prstGeom prst="rect">
            <a:avLst/>
          </a:prstGeom>
          <a:noFill/>
          <a:ln w="9525" algn="ctr">
            <a:noFill/>
            <a:miter lim="800000"/>
            <a:headEnd/>
            <a:tailEnd/>
          </a:ln>
        </p:spPr>
      </p:pic>
      <p:sp>
        <p:nvSpPr>
          <p:cNvPr id="27656" name="Text Box 8"/>
          <p:cNvSpPr txBox="1">
            <a:spLocks noChangeArrowheads="1"/>
          </p:cNvSpPr>
          <p:nvPr/>
        </p:nvSpPr>
        <p:spPr bwMode="auto">
          <a:xfrm>
            <a:off x="609600" y="1676400"/>
            <a:ext cx="3733800" cy="338554"/>
          </a:xfrm>
          <a:prstGeom prst="rect">
            <a:avLst/>
          </a:prstGeom>
          <a:solidFill>
            <a:schemeClr val="bg1">
              <a:lumMod val="85000"/>
            </a:schemeClr>
          </a:solidFill>
          <a:ln w="9525" algn="ctr">
            <a:noFill/>
            <a:miter lim="800000"/>
            <a:headEnd/>
            <a:tailEnd/>
          </a:ln>
        </p:spPr>
        <p:txBody>
          <a:bodyPr wrap="square">
            <a:spAutoFit/>
          </a:bodyPr>
          <a:lstStyle/>
          <a:p>
            <a:r>
              <a:rPr lang="en-US" sz="1600" dirty="0" err="1"/>
              <a:t>Ebscohost</a:t>
            </a:r>
            <a:r>
              <a:rPr lang="en-US" sz="1600" dirty="0"/>
              <a:t> generated record:</a:t>
            </a:r>
          </a:p>
        </p:txBody>
      </p:sp>
      <p:sp>
        <p:nvSpPr>
          <p:cNvPr id="27657" name="Text Box 9"/>
          <p:cNvSpPr txBox="1">
            <a:spLocks noChangeArrowheads="1"/>
          </p:cNvSpPr>
          <p:nvPr/>
        </p:nvSpPr>
        <p:spPr bwMode="auto">
          <a:xfrm>
            <a:off x="4876800" y="1752600"/>
            <a:ext cx="3429000" cy="338554"/>
          </a:xfrm>
          <a:prstGeom prst="rect">
            <a:avLst/>
          </a:prstGeom>
          <a:solidFill>
            <a:schemeClr val="bg1">
              <a:lumMod val="85000"/>
            </a:schemeClr>
          </a:solidFill>
          <a:ln w="9525" algn="ctr">
            <a:noFill/>
            <a:miter lim="800000"/>
            <a:headEnd/>
            <a:tailEnd/>
          </a:ln>
        </p:spPr>
        <p:txBody>
          <a:bodyPr wrap="square">
            <a:spAutoFit/>
          </a:bodyPr>
          <a:lstStyle/>
          <a:p>
            <a:r>
              <a:rPr lang="en-US" sz="1600" dirty="0"/>
              <a:t>SFX generated record:</a:t>
            </a:r>
          </a:p>
        </p:txBody>
      </p:sp>
      <p:sp>
        <p:nvSpPr>
          <p:cNvPr id="12" name="TextBox 11"/>
          <p:cNvSpPr txBox="1"/>
          <p:nvPr/>
        </p:nvSpPr>
        <p:spPr>
          <a:xfrm>
            <a:off x="1219200" y="381000"/>
            <a:ext cx="6553200" cy="400110"/>
          </a:xfrm>
          <a:prstGeom prst="rect">
            <a:avLst/>
          </a:prstGeom>
          <a:solidFill>
            <a:srgbClr val="EAEAEA"/>
          </a:solidFill>
        </p:spPr>
        <p:txBody>
          <a:bodyPr wrap="square" rtlCol="0">
            <a:spAutoFit/>
          </a:bodyPr>
          <a:lstStyle/>
          <a:p>
            <a:r>
              <a:rPr lang="en-US" dirty="0" smtClean="0">
                <a:latin typeface="Berlin Sans FB" pitchFamily="34" charset="0"/>
              </a:rPr>
              <a:t>No indication in results list locations of </a:t>
            </a:r>
            <a:r>
              <a:rPr lang="en-US" dirty="0" smtClean="0">
                <a:latin typeface="Berlin Sans FB" pitchFamily="34" charset="0"/>
                <a:hlinkClick r:id="rId7"/>
              </a:rPr>
              <a:t>electronic </a:t>
            </a:r>
            <a:r>
              <a:rPr lang="en-US" dirty="0" smtClean="0">
                <a:latin typeface="Berlin Sans FB" pitchFamily="34" charset="0"/>
                <a:hlinkClick r:id="rId7"/>
              </a:rPr>
              <a:t>holdings</a:t>
            </a:r>
            <a:r>
              <a:rPr lang="en-US" dirty="0" smtClean="0">
                <a:latin typeface="Berlin Sans FB" pitchFamily="34" charset="0"/>
              </a:rPr>
              <a:t>…</a:t>
            </a:r>
            <a:endParaRPr lang="en-US" dirty="0">
              <a:latin typeface="Berlin Sans FB" pitchFamily="34" charset="0"/>
            </a:endParaRPr>
          </a:p>
        </p:txBody>
      </p:sp>
      <p:pic>
        <p:nvPicPr>
          <p:cNvPr id="3076" name="Picture 4">
            <a:hlinkClick r:id="rId8" tooltip="Link to Georgia Tech Library's solution"/>
          </p:cNvPr>
          <p:cNvPicPr>
            <a:picLocks noChangeAspect="1" noChangeArrowheads="1"/>
          </p:cNvPicPr>
          <p:nvPr/>
        </p:nvPicPr>
        <p:blipFill>
          <a:blip r:embed="rId9"/>
          <a:srcRect/>
          <a:stretch>
            <a:fillRect/>
          </a:stretch>
        </p:blipFill>
        <p:spPr bwMode="auto">
          <a:xfrm>
            <a:off x="228600" y="914400"/>
            <a:ext cx="8610600" cy="5638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656"/>
                                        </p:tgtEl>
                                        <p:attrNameLst>
                                          <p:attrName>style.visibility</p:attrName>
                                        </p:attrNameLst>
                                      </p:cBhvr>
                                      <p:to>
                                        <p:strVal val="visible"/>
                                      </p:to>
                                    </p:set>
                                    <p:anim calcmode="lin" valueType="num">
                                      <p:cBhvr additive="base">
                                        <p:cTn id="7" dur="500" fill="hold"/>
                                        <p:tgtEl>
                                          <p:spTgt spid="27656"/>
                                        </p:tgtEl>
                                        <p:attrNameLst>
                                          <p:attrName>ppt_x</p:attrName>
                                        </p:attrNameLst>
                                      </p:cBhvr>
                                      <p:tavLst>
                                        <p:tav tm="0">
                                          <p:val>
                                            <p:strVal val="#ppt_x"/>
                                          </p:val>
                                        </p:tav>
                                        <p:tav tm="100000">
                                          <p:val>
                                            <p:strVal val="#ppt_x"/>
                                          </p:val>
                                        </p:tav>
                                      </p:tavLst>
                                    </p:anim>
                                    <p:anim calcmode="lin" valueType="num">
                                      <p:cBhvr additive="base">
                                        <p:cTn id="8" dur="500" fill="hold"/>
                                        <p:tgtEl>
                                          <p:spTgt spid="276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3"/>
                                        </p:tgtEl>
                                        <p:attrNameLst>
                                          <p:attrName>style.visibility</p:attrName>
                                        </p:attrNameLst>
                                      </p:cBhvr>
                                      <p:to>
                                        <p:strVal val="visible"/>
                                      </p:to>
                                    </p:set>
                                    <p:anim calcmode="lin" valueType="num">
                                      <p:cBhvr additive="base">
                                        <p:cTn id="11" dur="500" fill="hold"/>
                                        <p:tgtEl>
                                          <p:spTgt spid="27653"/>
                                        </p:tgtEl>
                                        <p:attrNameLst>
                                          <p:attrName>ppt_x</p:attrName>
                                        </p:attrNameLst>
                                      </p:cBhvr>
                                      <p:tavLst>
                                        <p:tav tm="0">
                                          <p:val>
                                            <p:strVal val="#ppt_x"/>
                                          </p:val>
                                        </p:tav>
                                        <p:tav tm="100000">
                                          <p:val>
                                            <p:strVal val="#ppt_x"/>
                                          </p:val>
                                        </p:tav>
                                      </p:tavLst>
                                    </p:anim>
                                    <p:anim calcmode="lin" valueType="num">
                                      <p:cBhvr additive="base">
                                        <p:cTn id="12" dur="500" fill="hold"/>
                                        <p:tgtEl>
                                          <p:spTgt spid="2765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57"/>
                                        </p:tgtEl>
                                        <p:attrNameLst>
                                          <p:attrName>style.visibility</p:attrName>
                                        </p:attrNameLst>
                                      </p:cBhvr>
                                      <p:to>
                                        <p:strVal val="visible"/>
                                      </p:to>
                                    </p:set>
                                    <p:anim calcmode="lin" valueType="num">
                                      <p:cBhvr additive="base">
                                        <p:cTn id="15" dur="500" fill="hold"/>
                                        <p:tgtEl>
                                          <p:spTgt spid="27657"/>
                                        </p:tgtEl>
                                        <p:attrNameLst>
                                          <p:attrName>ppt_x</p:attrName>
                                        </p:attrNameLst>
                                      </p:cBhvr>
                                      <p:tavLst>
                                        <p:tav tm="0">
                                          <p:val>
                                            <p:strVal val="#ppt_x"/>
                                          </p:val>
                                        </p:tav>
                                        <p:tav tm="100000">
                                          <p:val>
                                            <p:strVal val="#ppt_x"/>
                                          </p:val>
                                        </p:tav>
                                      </p:tavLst>
                                    </p:anim>
                                    <p:anim calcmode="lin" valueType="num">
                                      <p:cBhvr additive="base">
                                        <p:cTn id="16" dur="500" fill="hold"/>
                                        <p:tgtEl>
                                          <p:spTgt spid="2765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654"/>
                                        </p:tgtEl>
                                        <p:attrNameLst>
                                          <p:attrName>style.visibility</p:attrName>
                                        </p:attrNameLst>
                                      </p:cBhvr>
                                      <p:to>
                                        <p:strVal val="visible"/>
                                      </p:to>
                                    </p:set>
                                    <p:anim calcmode="lin" valueType="num">
                                      <p:cBhvr additive="base">
                                        <p:cTn id="19" dur="500" fill="hold"/>
                                        <p:tgtEl>
                                          <p:spTgt spid="27654"/>
                                        </p:tgtEl>
                                        <p:attrNameLst>
                                          <p:attrName>ppt_x</p:attrName>
                                        </p:attrNameLst>
                                      </p:cBhvr>
                                      <p:tavLst>
                                        <p:tav tm="0">
                                          <p:val>
                                            <p:strVal val="#ppt_x"/>
                                          </p:val>
                                        </p:tav>
                                        <p:tav tm="100000">
                                          <p:val>
                                            <p:strVal val="#ppt_x"/>
                                          </p:val>
                                        </p:tav>
                                      </p:tavLst>
                                    </p:anim>
                                    <p:anim calcmode="lin" valueType="num">
                                      <p:cBhvr additive="base">
                                        <p:cTn id="20"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P spid="2765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Berlin Sans FB" pitchFamily="34" charset="0"/>
              </a:rPr>
              <a:t>Dynamic button glitches…</a:t>
            </a:r>
            <a:endParaRPr lang="en-US" sz="2000" dirty="0">
              <a:latin typeface="Berlin Sans FB" pitchFamily="34" charset="0"/>
            </a:endParaRPr>
          </a:p>
        </p:txBody>
      </p:sp>
      <p:pic>
        <p:nvPicPr>
          <p:cNvPr id="3074" name="Picture 2"/>
          <p:cNvPicPr>
            <a:picLocks noGrp="1" noChangeAspect="1" noChangeArrowheads="1"/>
          </p:cNvPicPr>
          <p:nvPr>
            <p:ph idx="1"/>
          </p:nvPr>
        </p:nvPicPr>
        <p:blipFill>
          <a:blip r:embed="rId3"/>
          <a:srcRect/>
          <a:stretch>
            <a:fillRect/>
          </a:stretch>
        </p:blipFill>
        <p:spPr bwMode="auto">
          <a:xfrm>
            <a:off x="2057400" y="1371600"/>
            <a:ext cx="5048250"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SquarePegWashout"/>
          <p:cNvPicPr>
            <a:picLocks noChangeAspect="1" noChangeArrowheads="1"/>
          </p:cNvPicPr>
          <p:nvPr/>
        </p:nvPicPr>
        <p:blipFill>
          <a:blip r:embed="rId3"/>
          <a:srcRect/>
          <a:stretch>
            <a:fillRect/>
          </a:stretch>
        </p:blipFill>
        <p:spPr bwMode="auto">
          <a:xfrm>
            <a:off x="152400" y="152400"/>
            <a:ext cx="8839200" cy="6553200"/>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pPr eaLnBrk="1" hangingPunct="1"/>
            <a:r>
              <a:rPr lang="en-US" sz="4000" dirty="0" smtClean="0">
                <a:solidFill>
                  <a:schemeClr val="tx1"/>
                </a:solidFill>
                <a:latin typeface="Berlin Sans FB" pitchFamily="34" charset="0"/>
              </a:rPr>
              <a:t>The Future of eJournals at </a:t>
            </a:r>
            <a:r>
              <a:rPr lang="en-US" sz="4000" dirty="0" smtClean="0">
                <a:solidFill>
                  <a:srgbClr val="660033"/>
                </a:solidFill>
                <a:latin typeface="Berlin Sans FB" pitchFamily="34" charset="0"/>
              </a:rPr>
              <a:t>EKU</a:t>
            </a:r>
            <a:endParaRPr lang="en-US" sz="4000" dirty="0" smtClean="0">
              <a:latin typeface="Berlin Sans FB" pitchFamily="34" charset="0"/>
            </a:endParaRPr>
          </a:p>
        </p:txBody>
      </p:sp>
      <p:sp>
        <p:nvSpPr>
          <p:cNvPr id="23555" name="Rectangle 3"/>
          <p:cNvSpPr>
            <a:spLocks noGrp="1" noChangeArrowheads="1"/>
          </p:cNvSpPr>
          <p:nvPr>
            <p:ph type="body" idx="1"/>
          </p:nvPr>
        </p:nvSpPr>
        <p:spPr>
          <a:xfrm>
            <a:off x="1447800" y="1447800"/>
            <a:ext cx="6858000" cy="5029200"/>
          </a:xfrm>
        </p:spPr>
        <p:txBody>
          <a:bodyPr/>
          <a:lstStyle/>
          <a:p>
            <a:pPr eaLnBrk="1" hangingPunct="1">
              <a:lnSpc>
                <a:spcPct val="80000"/>
              </a:lnSpc>
              <a:buFontTx/>
              <a:buNone/>
            </a:pPr>
            <a:endParaRPr lang="en-US" sz="1600" dirty="0" smtClean="0"/>
          </a:p>
          <a:p>
            <a:pPr marL="0" eaLnBrk="1" hangingPunct="1">
              <a:lnSpc>
                <a:spcPct val="80000"/>
              </a:lnSpc>
              <a:spcBef>
                <a:spcPts val="0"/>
              </a:spcBef>
              <a:spcAft>
                <a:spcPts val="1200"/>
              </a:spcAft>
              <a:buFontTx/>
              <a:buNone/>
            </a:pPr>
            <a:r>
              <a:rPr lang="en-US" sz="2400" b="1" dirty="0" smtClean="0"/>
              <a:t>Next steps</a:t>
            </a:r>
            <a:r>
              <a:rPr lang="en-US" sz="2400" b="1" dirty="0" smtClean="0"/>
              <a:t>:</a:t>
            </a:r>
          </a:p>
          <a:p>
            <a:pPr marL="0" eaLnBrk="1" hangingPunct="1">
              <a:lnSpc>
                <a:spcPct val="80000"/>
              </a:lnSpc>
              <a:spcBef>
                <a:spcPts val="0"/>
              </a:spcBef>
              <a:spcAft>
                <a:spcPts val="1200"/>
              </a:spcAft>
            </a:pPr>
            <a:r>
              <a:rPr lang="en-US" sz="2000" dirty="0" smtClean="0">
                <a:latin typeface="Calibri" pitchFamily="34" charset="0"/>
              </a:rPr>
              <a:t>Work out glitches</a:t>
            </a:r>
          </a:p>
          <a:p>
            <a:pPr marL="0" eaLnBrk="1" hangingPunct="1">
              <a:lnSpc>
                <a:spcPct val="80000"/>
              </a:lnSpc>
              <a:spcBef>
                <a:spcPts val="0"/>
              </a:spcBef>
              <a:spcAft>
                <a:spcPts val="1200"/>
              </a:spcAft>
            </a:pPr>
            <a:r>
              <a:rPr lang="en-US" sz="2000" dirty="0" smtClean="0">
                <a:latin typeface="Calibri" pitchFamily="34" charset="0"/>
              </a:rPr>
              <a:t>Full </a:t>
            </a:r>
            <a:r>
              <a:rPr lang="en-US" sz="2000" dirty="0" smtClean="0">
                <a:latin typeface="Calibri" pitchFamily="34" charset="0"/>
              </a:rPr>
              <a:t>journal </a:t>
            </a:r>
            <a:r>
              <a:rPr lang="en-US" sz="2000" dirty="0" smtClean="0">
                <a:latin typeface="Calibri" pitchFamily="34" charset="0"/>
              </a:rPr>
              <a:t>list?</a:t>
            </a:r>
            <a:endParaRPr lang="en-US" sz="2000" dirty="0" smtClean="0">
              <a:latin typeface="Calibri" pitchFamily="34" charset="0"/>
            </a:endParaRPr>
          </a:p>
          <a:p>
            <a:pPr marL="400050" lvl="1" eaLnBrk="1" hangingPunct="1">
              <a:lnSpc>
                <a:spcPct val="80000"/>
              </a:lnSpc>
              <a:spcBef>
                <a:spcPts val="0"/>
              </a:spcBef>
              <a:spcAft>
                <a:spcPts val="1200"/>
              </a:spcAft>
            </a:pPr>
            <a:r>
              <a:rPr lang="en-US" sz="1600" dirty="0" smtClean="0">
                <a:latin typeface="Calibri" pitchFamily="34" charset="0"/>
              </a:rPr>
              <a:t>See </a:t>
            </a:r>
            <a:r>
              <a:rPr lang="en-US" sz="1600" dirty="0" smtClean="0">
                <a:solidFill>
                  <a:schemeClr val="accent5">
                    <a:lumMod val="75000"/>
                  </a:schemeClr>
                </a:solidFill>
                <a:latin typeface="Calibri" pitchFamily="34" charset="0"/>
                <a:hlinkClick r:id="rId4"/>
              </a:rPr>
              <a:t>University of Illinois at Springfield</a:t>
            </a:r>
            <a:endParaRPr lang="en-US" sz="1600" dirty="0" smtClean="0">
              <a:solidFill>
                <a:schemeClr val="accent5">
                  <a:lumMod val="75000"/>
                </a:schemeClr>
              </a:solidFill>
              <a:latin typeface="Calibri" pitchFamily="34" charset="0"/>
            </a:endParaRPr>
          </a:p>
          <a:p>
            <a:pPr marL="0" eaLnBrk="1" hangingPunct="1">
              <a:lnSpc>
                <a:spcPct val="80000"/>
              </a:lnSpc>
              <a:spcBef>
                <a:spcPts val="0"/>
              </a:spcBef>
              <a:spcAft>
                <a:spcPts val="1200"/>
              </a:spcAft>
            </a:pPr>
            <a:r>
              <a:rPr lang="en-US" sz="2000" dirty="0" smtClean="0">
                <a:latin typeface="Calibri" pitchFamily="34" charset="0"/>
              </a:rPr>
              <a:t>Sort out impact </a:t>
            </a:r>
            <a:r>
              <a:rPr lang="en-US" sz="2000" dirty="0" smtClean="0">
                <a:latin typeface="Calibri" pitchFamily="34" charset="0"/>
              </a:rPr>
              <a:t>of discovery tool</a:t>
            </a:r>
          </a:p>
          <a:p>
            <a:pPr eaLnBrk="1" hangingPunct="1">
              <a:lnSpc>
                <a:spcPct val="80000"/>
              </a:lnSpc>
            </a:pPr>
            <a:endParaRPr lang="en-US" sz="1400" dirty="0" smtClean="0"/>
          </a:p>
          <a:p>
            <a:pPr eaLnBrk="1" hangingPunct="1">
              <a:lnSpc>
                <a:spcPct val="80000"/>
              </a:lnSpc>
            </a:pPr>
            <a:endParaRPr lang="en-US" sz="1400" dirty="0" smtClean="0"/>
          </a:p>
          <a:p>
            <a:pPr eaLnBrk="1" hangingPunct="1">
              <a:lnSpc>
                <a:spcPct val="80000"/>
              </a:lnSpc>
              <a:spcAft>
                <a:spcPts val="600"/>
              </a:spcAft>
              <a:buFontTx/>
              <a:buNone/>
            </a:pPr>
            <a:r>
              <a:rPr lang="en-US" sz="2400" b="1" dirty="0" smtClean="0"/>
              <a:t>Unknown</a:t>
            </a:r>
            <a:r>
              <a:rPr lang="en-US" sz="2400" b="1" dirty="0" smtClean="0"/>
              <a:t>:</a:t>
            </a:r>
            <a:endParaRPr lang="en-US" sz="2400" b="1" dirty="0" smtClean="0"/>
          </a:p>
          <a:p>
            <a:pPr eaLnBrk="1" hangingPunct="1">
              <a:lnSpc>
                <a:spcPct val="80000"/>
              </a:lnSpc>
            </a:pPr>
            <a:r>
              <a:rPr lang="en-US" sz="2000" dirty="0" smtClean="0">
                <a:latin typeface="Calibri" pitchFamily="34" charset="0"/>
              </a:rPr>
              <a:t>Introduction of non-MARC formats (FRBR) &amp; new standards (RDA)?</a:t>
            </a:r>
          </a:p>
          <a:p>
            <a:pPr eaLnBrk="1" hangingPunct="1">
              <a:lnSpc>
                <a:spcPct val="80000"/>
              </a:lnSpc>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5">
                                            <p:txEl>
                                              <p:pRg st="3" end="3"/>
                                            </p:txEl>
                                          </p:spTgt>
                                        </p:tgtEl>
                                        <p:attrNameLst>
                                          <p:attrName>ppt_c</p:attrName>
                                        </p:attrNameLst>
                                      </p:cBhvr>
                                      <p:to>
                                        <a:schemeClr val="folHlink"/>
                                      </p:to>
                                    </p:animClr>
                                  </p:subTnLst>
                                </p:cTn>
                              </p:par>
                              <p:par>
                                <p:cTn id="21" presetID="2" presetClass="entr" presetSubtype="4"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 calcmode="lin" valueType="num">
                                      <p:cBhvr additive="base">
                                        <p:cTn id="23"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4" end="4"/>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3555">
                                            <p:txEl>
                                              <p:pRg st="4" end="4"/>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555">
                                            <p:txEl>
                                              <p:pRg st="5" end="5"/>
                                            </p:txEl>
                                          </p:spTgt>
                                        </p:tgtEl>
                                        <p:attrNameLst>
                                          <p:attrName>style.visibility</p:attrName>
                                        </p:attrNameLst>
                                      </p:cBhvr>
                                      <p:to>
                                        <p:strVal val="visible"/>
                                      </p:to>
                                    </p:set>
                                    <p:anim calcmode="lin" valueType="num">
                                      <p:cBhvr additive="base">
                                        <p:cTn id="29"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5">
                                            <p:txEl>
                                              <p:pRg st="5" end="5"/>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3555">
                                            <p:txEl>
                                              <p:pRg st="5" end="5"/>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555">
                                            <p:txEl>
                                              <p:pRg st="8" end="8"/>
                                            </p:txEl>
                                          </p:spTgt>
                                        </p:tgtEl>
                                        <p:attrNameLst>
                                          <p:attrName>style.visibility</p:attrName>
                                        </p:attrNameLst>
                                      </p:cBhvr>
                                      <p:to>
                                        <p:strVal val="visible"/>
                                      </p:to>
                                    </p:set>
                                    <p:anim calcmode="lin" valueType="num">
                                      <p:cBhvr additive="base">
                                        <p:cTn id="35"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5">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5">
                                            <p:txEl>
                                              <p:pRg st="8" end="8"/>
                                            </p:txEl>
                                          </p:spTgt>
                                        </p:tgtEl>
                                        <p:attrNameLst>
                                          <p:attrName>ppt_c</p:attrName>
                                        </p:attrNameLst>
                                      </p:cBhvr>
                                      <p:to>
                                        <a:schemeClr val="folHlink"/>
                                      </p:to>
                                    </p:animClr>
                                  </p:subTnLst>
                                </p:cTn>
                              </p:par>
                              <p:par>
                                <p:cTn id="37" presetID="2" presetClass="entr" presetSubtype="4" fill="hold" grpId="0" nodeType="withEffect">
                                  <p:stCondLst>
                                    <p:cond delay="0"/>
                                  </p:stCondLst>
                                  <p:childTnLst>
                                    <p:set>
                                      <p:cBhvr>
                                        <p:cTn id="38" dur="1" fill="hold">
                                          <p:stCondLst>
                                            <p:cond delay="0"/>
                                          </p:stCondLst>
                                        </p:cTn>
                                        <p:tgtEl>
                                          <p:spTgt spid="23555">
                                            <p:txEl>
                                              <p:pRg st="9" end="9"/>
                                            </p:txEl>
                                          </p:spTgt>
                                        </p:tgtEl>
                                        <p:attrNameLst>
                                          <p:attrName>style.visibility</p:attrName>
                                        </p:attrNameLst>
                                      </p:cBhvr>
                                      <p:to>
                                        <p:strVal val="visible"/>
                                      </p:to>
                                    </p:set>
                                    <p:anim calcmode="lin" valueType="num">
                                      <p:cBhvr additive="base">
                                        <p:cTn id="39"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555">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5">
                                            <p:txEl>
                                              <p:pRg st="9" end="9"/>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SquarePegWashout"/>
          <p:cNvPicPr>
            <a:picLocks noChangeAspect="1" noChangeArrowheads="1"/>
          </p:cNvPicPr>
          <p:nvPr/>
        </p:nvPicPr>
        <p:blipFill>
          <a:blip r:embed="rId3"/>
          <a:srcRect/>
          <a:stretch>
            <a:fillRect/>
          </a:stretch>
        </p:blipFill>
        <p:spPr bwMode="auto">
          <a:xfrm>
            <a:off x="152400" y="152400"/>
            <a:ext cx="8839200" cy="6553200"/>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pPr eaLnBrk="1" hangingPunct="1"/>
            <a:r>
              <a:rPr lang="en-US" sz="4000" dirty="0" smtClean="0">
                <a:solidFill>
                  <a:schemeClr val="tx1"/>
                </a:solidFill>
                <a:latin typeface="Berlin Sans FB" pitchFamily="34" charset="0"/>
              </a:rPr>
              <a:t>Thank you!</a:t>
            </a:r>
            <a:endParaRPr lang="en-US" sz="4000" dirty="0" smtClean="0">
              <a:latin typeface="Berlin Sans FB" pitchFamily="34" charset="0"/>
            </a:endParaRPr>
          </a:p>
        </p:txBody>
      </p:sp>
      <p:sp>
        <p:nvSpPr>
          <p:cNvPr id="23555" name="Rectangle 3"/>
          <p:cNvSpPr>
            <a:spLocks noGrp="1" noChangeArrowheads="1"/>
          </p:cNvSpPr>
          <p:nvPr>
            <p:ph type="body" idx="1"/>
          </p:nvPr>
        </p:nvSpPr>
        <p:spPr>
          <a:xfrm>
            <a:off x="1828800" y="1447800"/>
            <a:ext cx="5410200" cy="5029200"/>
          </a:xfrm>
        </p:spPr>
        <p:txBody>
          <a:bodyPr/>
          <a:lstStyle/>
          <a:p>
            <a:pPr algn="ctr" eaLnBrk="1" hangingPunct="1">
              <a:lnSpc>
                <a:spcPct val="80000"/>
              </a:lnSpc>
              <a:buNone/>
            </a:pPr>
            <a:endParaRPr lang="en-US" sz="2400" dirty="0" smtClean="0">
              <a:latin typeface="Berlin Sans FB" pitchFamily="34" charset="0"/>
            </a:endParaRPr>
          </a:p>
          <a:p>
            <a:pPr algn="ctr" eaLnBrk="1" hangingPunct="1">
              <a:lnSpc>
                <a:spcPct val="80000"/>
              </a:lnSpc>
              <a:buNone/>
            </a:pPr>
            <a:r>
              <a:rPr lang="en-US" sz="2400" dirty="0" smtClean="0">
                <a:latin typeface="Berlin Sans FB" pitchFamily="34" charset="0"/>
              </a:rPr>
              <a:t>Kelly A. Smith</a:t>
            </a:r>
          </a:p>
          <a:p>
            <a:pPr algn="ctr" eaLnBrk="1" hangingPunct="1">
              <a:lnSpc>
                <a:spcPct val="80000"/>
              </a:lnSpc>
              <a:buNone/>
            </a:pPr>
            <a:endParaRPr lang="en-US" sz="2400" dirty="0" smtClean="0">
              <a:latin typeface="Berlin Sans FB" pitchFamily="34" charset="0"/>
            </a:endParaRPr>
          </a:p>
          <a:p>
            <a:pPr algn="ctr" eaLnBrk="1" hangingPunct="1">
              <a:lnSpc>
                <a:spcPct val="80000"/>
              </a:lnSpc>
              <a:buNone/>
            </a:pPr>
            <a:r>
              <a:rPr lang="en-US" sz="2000" dirty="0" smtClean="0">
                <a:latin typeface="Berlin Sans FB" pitchFamily="34" charset="0"/>
              </a:rPr>
              <a:t>Serials and Electronic Resources Librarian</a:t>
            </a:r>
          </a:p>
          <a:p>
            <a:pPr algn="ctr" eaLnBrk="1" hangingPunct="1">
              <a:lnSpc>
                <a:spcPct val="80000"/>
              </a:lnSpc>
              <a:buNone/>
            </a:pPr>
            <a:r>
              <a:rPr lang="en-US" sz="2000" dirty="0" smtClean="0">
                <a:latin typeface="Berlin Sans FB" pitchFamily="34" charset="0"/>
              </a:rPr>
              <a:t>EKU Libraries</a:t>
            </a:r>
          </a:p>
          <a:p>
            <a:pPr algn="ctr" eaLnBrk="1" hangingPunct="1">
              <a:lnSpc>
                <a:spcPct val="80000"/>
              </a:lnSpc>
              <a:buNone/>
            </a:pPr>
            <a:r>
              <a:rPr lang="en-US" sz="2000" dirty="0" smtClean="0">
                <a:latin typeface="Berlin Sans FB" pitchFamily="34" charset="0"/>
              </a:rPr>
              <a:t>Richmond, KY</a:t>
            </a:r>
          </a:p>
          <a:p>
            <a:pPr algn="ctr" eaLnBrk="1" hangingPunct="1">
              <a:lnSpc>
                <a:spcPct val="80000"/>
              </a:lnSpc>
              <a:buNone/>
            </a:pPr>
            <a:endParaRPr lang="en-US" sz="2000" dirty="0" smtClean="0">
              <a:latin typeface="Berlin Sans FB" pitchFamily="34" charset="0"/>
            </a:endParaRPr>
          </a:p>
          <a:p>
            <a:pPr algn="ctr" eaLnBrk="1" hangingPunct="1">
              <a:lnSpc>
                <a:spcPct val="80000"/>
              </a:lnSpc>
              <a:buNone/>
            </a:pPr>
            <a:r>
              <a:rPr lang="en-US" sz="2000" dirty="0" smtClean="0">
                <a:latin typeface="+mj-lt"/>
                <a:hlinkClick r:id="rId4"/>
              </a:rPr>
              <a:t>Kelly.Smith2@eku.edu</a:t>
            </a:r>
            <a:endParaRPr lang="en-US" sz="2000" dirty="0" smtClean="0">
              <a:latin typeface="+mj-lt"/>
            </a:endParaRPr>
          </a:p>
          <a:p>
            <a:pPr algn="ctr" eaLnBrk="1" hangingPunct="1">
              <a:lnSpc>
                <a:spcPct val="80000"/>
              </a:lnSpc>
              <a:buNone/>
            </a:pPr>
            <a:endParaRPr lang="en-US" sz="2000" dirty="0" smtClean="0">
              <a:latin typeface="Berlin Sans FB" pitchFamily="34" charset="0"/>
            </a:endParaRPr>
          </a:p>
          <a:p>
            <a:pPr algn="ctr" eaLnBrk="1" hangingPunct="1">
              <a:lnSpc>
                <a:spcPct val="80000"/>
              </a:lnSpc>
              <a:buNone/>
            </a:pPr>
            <a:r>
              <a:rPr lang="en-US" sz="1800" dirty="0" smtClean="0">
                <a:hlinkClick r:id="rId5"/>
              </a:rPr>
              <a:t>http://www.library.eku.edu</a:t>
            </a:r>
            <a:r>
              <a:rPr lang="en-US" sz="1800" dirty="0" smtClean="0">
                <a:hlinkClick r:id="rId5"/>
              </a:rPr>
              <a:t>/</a:t>
            </a:r>
            <a:endParaRPr lang="en-US" sz="1800" dirty="0" smtClean="0"/>
          </a:p>
          <a:p>
            <a:pPr algn="ctr" eaLnBrk="1" hangingPunct="1">
              <a:lnSpc>
                <a:spcPct val="80000"/>
              </a:lnSpc>
              <a:buNone/>
            </a:pPr>
            <a:endParaRPr lang="en-US" sz="1800" dirty="0" smtClean="0">
              <a:latin typeface="+mj-lt"/>
            </a:endParaRPr>
          </a:p>
          <a:p>
            <a:pPr algn="ctr" eaLnBrk="1" hangingPunct="1">
              <a:lnSpc>
                <a:spcPct val="80000"/>
              </a:lnSpc>
              <a:buNone/>
            </a:pPr>
            <a:r>
              <a:rPr lang="en-US" sz="1800" dirty="0" smtClean="0">
                <a:latin typeface="+mj-lt"/>
                <a:hlinkClick r:id="rId6"/>
              </a:rPr>
              <a:t>http://librarian1-5.blogspot.com</a:t>
            </a:r>
            <a:r>
              <a:rPr lang="en-US" sz="1800" dirty="0" smtClean="0">
                <a:latin typeface="+mj-lt"/>
                <a:hlinkClick r:id="rId6"/>
              </a:rPr>
              <a:t>/</a:t>
            </a:r>
            <a:endParaRPr lang="en-US" sz="1800" dirty="0" smtClean="0">
              <a:latin typeface="+mj-lt"/>
            </a:endParaRPr>
          </a:p>
          <a:p>
            <a:pPr algn="ctr" eaLnBrk="1" hangingPunct="1">
              <a:lnSpc>
                <a:spcPct val="80000"/>
              </a:lnSpc>
              <a:buNone/>
            </a:pPr>
            <a:endParaRPr lang="en-US" sz="2000" dirty="0" smtClean="0">
              <a:latin typeface="Berlin Sans FB" pitchFamily="34" charset="0"/>
            </a:endParaRPr>
          </a:p>
          <a:p>
            <a:pPr algn="ctr" eaLnBrk="1" hangingPunct="1">
              <a:lnSpc>
                <a:spcPct val="80000"/>
              </a:lnSpc>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09800"/>
            <a:ext cx="8229600" cy="487362"/>
          </a:xfrm>
        </p:spPr>
        <p:txBody>
          <a:bodyPr/>
          <a:lstStyle/>
          <a:p>
            <a:pPr eaLnBrk="1" hangingPunct="1"/>
            <a:r>
              <a:rPr lang="en-US" sz="2400" dirty="0" smtClean="0"/>
              <a:t>Image Credits</a:t>
            </a:r>
          </a:p>
        </p:txBody>
      </p:sp>
      <p:sp>
        <p:nvSpPr>
          <p:cNvPr id="20483" name="Rectangle 3"/>
          <p:cNvSpPr>
            <a:spLocks noGrp="1" noChangeArrowheads="1"/>
          </p:cNvSpPr>
          <p:nvPr>
            <p:ph type="body" idx="1"/>
          </p:nvPr>
        </p:nvSpPr>
        <p:spPr>
          <a:xfrm>
            <a:off x="2209800" y="2667000"/>
            <a:ext cx="6172200" cy="3581400"/>
          </a:xfrm>
        </p:spPr>
        <p:txBody>
          <a:bodyPr/>
          <a:lstStyle/>
          <a:p>
            <a:pPr eaLnBrk="1" hangingPunct="1">
              <a:buFontTx/>
              <a:buNone/>
            </a:pPr>
            <a:r>
              <a:rPr lang="en-US" sz="1400" dirty="0" smtClean="0">
                <a:hlinkClick r:id="rId3"/>
              </a:rPr>
              <a:t>http://www.catalystconsulting.com/Principles.html</a:t>
            </a:r>
            <a:endParaRPr lang="en-US" sz="1400" dirty="0" smtClean="0"/>
          </a:p>
          <a:p>
            <a:pPr eaLnBrk="1" hangingPunct="1">
              <a:buFontTx/>
              <a:buNone/>
            </a:pPr>
            <a:r>
              <a:rPr lang="en-US" sz="1200" i="1" dirty="0" smtClean="0"/>
              <a:t>Accessed May 16, 2007</a:t>
            </a:r>
          </a:p>
          <a:p>
            <a:pPr eaLnBrk="1" hangingPunct="1">
              <a:buFontTx/>
              <a:buNone/>
            </a:pPr>
            <a:endParaRPr lang="en-US" sz="1200" i="1" dirty="0" smtClean="0"/>
          </a:p>
          <a:p>
            <a:pPr eaLnBrk="1" hangingPunct="1">
              <a:buFontTx/>
              <a:buNone/>
            </a:pPr>
            <a:r>
              <a:rPr lang="en-US" sz="1400" dirty="0" smtClean="0">
                <a:hlinkClick r:id="rId4"/>
              </a:rPr>
              <a:t>http://www.flickr.com/photos/m00by/453462303/</a:t>
            </a:r>
            <a:endParaRPr lang="en-US" sz="1400" dirty="0" smtClean="0"/>
          </a:p>
          <a:p>
            <a:pPr eaLnBrk="1" hangingPunct="1">
              <a:buFontTx/>
              <a:buNone/>
            </a:pPr>
            <a:r>
              <a:rPr lang="en-US" sz="1200" i="1" dirty="0" smtClean="0"/>
              <a:t>Accessed May 16, 2007</a:t>
            </a:r>
          </a:p>
          <a:p>
            <a:pPr eaLnBrk="1" hangingPunct="1">
              <a:buFontTx/>
              <a:buNone/>
            </a:pPr>
            <a:endParaRPr lang="en-US" sz="1400" i="1" dirty="0" smtClean="0"/>
          </a:p>
          <a:p>
            <a:pPr eaLnBrk="1" hangingPunct="1">
              <a:buFontTx/>
              <a:buNone/>
            </a:pPr>
            <a:r>
              <a:rPr lang="en-US" sz="1400" dirty="0" smtClean="0">
                <a:hlinkClick r:id="rId5"/>
              </a:rPr>
              <a:t>http://www.theharrowgroup.com/articles/20020923/20020923.htm</a:t>
            </a:r>
            <a:endParaRPr lang="en-US" sz="1400" dirty="0" smtClean="0"/>
          </a:p>
          <a:p>
            <a:pPr eaLnBrk="1" hangingPunct="1">
              <a:buFontTx/>
              <a:buNone/>
            </a:pPr>
            <a:r>
              <a:rPr lang="en-US" sz="1200" i="1" dirty="0" smtClean="0"/>
              <a:t>Accessed May 16, 2007</a:t>
            </a:r>
          </a:p>
          <a:p>
            <a:pPr eaLnBrk="1" hangingPunct="1">
              <a:buFontTx/>
              <a:buNone/>
            </a:pPr>
            <a:endParaRPr lang="en-US" sz="1400" i="1" dirty="0" smtClean="0"/>
          </a:p>
          <a:p>
            <a:pPr eaLnBrk="1" hangingPunct="1">
              <a:buFontTx/>
              <a:buNone/>
            </a:pPr>
            <a:r>
              <a:rPr lang="en-US" sz="1400" dirty="0" smtClean="0">
                <a:hlinkClick r:id="rId6"/>
              </a:rPr>
              <a:t>http://www.seabrooks.com/content/services/development.aspx</a:t>
            </a:r>
            <a:endParaRPr lang="en-US" sz="1400" dirty="0" smtClean="0"/>
          </a:p>
          <a:p>
            <a:pPr eaLnBrk="1" hangingPunct="1">
              <a:buFontTx/>
              <a:buNone/>
            </a:pPr>
            <a:r>
              <a:rPr lang="en-US" sz="1200" i="1" dirty="0" smtClean="0"/>
              <a:t>Accessed May 16, 2007</a:t>
            </a:r>
          </a:p>
          <a:p>
            <a:pPr eaLnBrk="1" hangingPunct="1">
              <a:buFontTx/>
              <a:buNone/>
            </a:pPr>
            <a:endParaRPr lang="en-US" sz="1400" i="1" dirty="0" smtClean="0"/>
          </a:p>
          <a:p>
            <a:pPr eaLnBrk="1" hangingPunct="1">
              <a:buFontTx/>
              <a:buNone/>
            </a:pPr>
            <a:r>
              <a:rPr lang="en-US" sz="1400" dirty="0" smtClean="0">
                <a:hlinkClick r:id="rId7"/>
              </a:rPr>
              <a:t>http://www.flickr.com/photos/rmc1969/156747508/</a:t>
            </a:r>
            <a:endParaRPr lang="en-US" sz="1400" dirty="0" smtClean="0"/>
          </a:p>
          <a:p>
            <a:pPr eaLnBrk="1" hangingPunct="1">
              <a:buFontTx/>
              <a:buNone/>
            </a:pPr>
            <a:r>
              <a:rPr lang="en-US" sz="1200" i="1" dirty="0" smtClean="0"/>
              <a:t>Accessed May 16, 2007</a:t>
            </a:r>
          </a:p>
          <a:p>
            <a:pPr eaLnBrk="1" hangingPunct="1">
              <a:buFontTx/>
              <a:buNone/>
            </a:pPr>
            <a:endParaRPr lang="en-US" sz="1200" i="1" dirty="0" smtClean="0"/>
          </a:p>
          <a:p>
            <a:pPr eaLnBrk="1" hangingPunct="1">
              <a:buFontTx/>
              <a:buNone/>
            </a:pPr>
            <a:endParaRPr lang="en-US" sz="1400" i="1" dirty="0" smtClean="0"/>
          </a:p>
          <a:p>
            <a:pPr eaLnBrk="1" hangingPunct="1">
              <a:buFontTx/>
              <a:buNone/>
            </a:pPr>
            <a:endParaRPr lang="en-US" sz="1400" i="1" dirty="0" smtClean="0"/>
          </a:p>
          <a:p>
            <a:pPr eaLnBrk="1" hangingPunct="1">
              <a:buFontTx/>
              <a:buNone/>
            </a:pPr>
            <a:endParaRPr lang="en-US" sz="1400" i="1" dirty="0" smtClean="0"/>
          </a:p>
          <a:p>
            <a:pPr eaLnBrk="1" hangingPunct="1">
              <a:buFontTx/>
              <a:buNone/>
            </a:pPr>
            <a:endParaRPr lang="en-US" sz="1600" i="1" dirty="0" smtClean="0"/>
          </a:p>
          <a:p>
            <a:pPr eaLnBrk="1" hangingPunct="1">
              <a:buFontTx/>
              <a:buNone/>
            </a:pPr>
            <a:endParaRPr lang="en-US" sz="1600" dirty="0" smtClean="0"/>
          </a:p>
        </p:txBody>
      </p:sp>
      <p:pic>
        <p:nvPicPr>
          <p:cNvPr id="20484" name="Picture 4" descr="SquarePeg"/>
          <p:cNvPicPr>
            <a:picLocks noChangeAspect="1" noChangeArrowheads="1"/>
          </p:cNvPicPr>
          <p:nvPr/>
        </p:nvPicPr>
        <p:blipFill>
          <a:blip r:embed="rId8"/>
          <a:srcRect/>
          <a:stretch>
            <a:fillRect/>
          </a:stretch>
        </p:blipFill>
        <p:spPr bwMode="auto">
          <a:xfrm>
            <a:off x="1676400" y="2743200"/>
            <a:ext cx="457200" cy="457200"/>
          </a:xfrm>
          <a:prstGeom prst="rect">
            <a:avLst/>
          </a:prstGeom>
          <a:noFill/>
          <a:ln w="9525">
            <a:noFill/>
            <a:miter lim="800000"/>
            <a:headEnd/>
            <a:tailEnd/>
          </a:ln>
        </p:spPr>
      </p:pic>
      <p:pic>
        <p:nvPicPr>
          <p:cNvPr id="20485" name="Picture 5" descr="453462303_30cb05dd5d"/>
          <p:cNvPicPr>
            <a:picLocks noChangeAspect="1" noChangeArrowheads="1"/>
          </p:cNvPicPr>
          <p:nvPr/>
        </p:nvPicPr>
        <p:blipFill>
          <a:blip r:embed="rId9"/>
          <a:srcRect/>
          <a:stretch>
            <a:fillRect/>
          </a:stretch>
        </p:blipFill>
        <p:spPr bwMode="auto">
          <a:xfrm>
            <a:off x="1676400" y="3352800"/>
            <a:ext cx="422275" cy="533400"/>
          </a:xfrm>
          <a:prstGeom prst="rect">
            <a:avLst/>
          </a:prstGeom>
          <a:noFill/>
          <a:ln w="9525">
            <a:noFill/>
            <a:miter lim="800000"/>
            <a:headEnd/>
            <a:tailEnd/>
          </a:ln>
        </p:spPr>
      </p:pic>
      <p:pic>
        <p:nvPicPr>
          <p:cNvPr id="20486" name="Picture 6" descr="watermelon"/>
          <p:cNvPicPr>
            <a:picLocks noChangeAspect="1" noChangeArrowheads="1"/>
          </p:cNvPicPr>
          <p:nvPr/>
        </p:nvPicPr>
        <p:blipFill>
          <a:blip r:embed="rId10" cstate="print"/>
          <a:srcRect/>
          <a:stretch>
            <a:fillRect/>
          </a:stretch>
        </p:blipFill>
        <p:spPr bwMode="auto">
          <a:xfrm>
            <a:off x="1676400" y="4114800"/>
            <a:ext cx="406400" cy="457200"/>
          </a:xfrm>
          <a:prstGeom prst="rect">
            <a:avLst/>
          </a:prstGeom>
          <a:noFill/>
          <a:ln w="9525">
            <a:noFill/>
            <a:miter lim="800000"/>
            <a:headEnd/>
            <a:tailEnd/>
          </a:ln>
        </p:spPr>
      </p:pic>
      <p:pic>
        <p:nvPicPr>
          <p:cNvPr id="20487" name="Picture 7" descr="blocks"/>
          <p:cNvPicPr>
            <a:picLocks noChangeAspect="1" noChangeArrowheads="1"/>
          </p:cNvPicPr>
          <p:nvPr/>
        </p:nvPicPr>
        <p:blipFill>
          <a:blip r:embed="rId11"/>
          <a:srcRect/>
          <a:stretch>
            <a:fillRect/>
          </a:stretch>
        </p:blipFill>
        <p:spPr bwMode="auto">
          <a:xfrm>
            <a:off x="1676400" y="4876800"/>
            <a:ext cx="361950" cy="533400"/>
          </a:xfrm>
          <a:prstGeom prst="rect">
            <a:avLst/>
          </a:prstGeom>
          <a:noFill/>
          <a:ln w="9525">
            <a:solidFill>
              <a:schemeClr val="tx1"/>
            </a:solidFill>
            <a:miter lim="800000"/>
            <a:headEnd/>
            <a:tailEnd/>
          </a:ln>
        </p:spPr>
      </p:pic>
      <p:pic>
        <p:nvPicPr>
          <p:cNvPr id="20490" name="Picture 10" descr="woodenpeg"/>
          <p:cNvPicPr>
            <a:picLocks noChangeAspect="1" noChangeArrowheads="1"/>
          </p:cNvPicPr>
          <p:nvPr/>
        </p:nvPicPr>
        <p:blipFill>
          <a:blip r:embed="rId12"/>
          <a:srcRect/>
          <a:stretch>
            <a:fillRect/>
          </a:stretch>
        </p:blipFill>
        <p:spPr bwMode="auto">
          <a:xfrm>
            <a:off x="1752600" y="5638800"/>
            <a:ext cx="361950" cy="533400"/>
          </a:xfrm>
          <a:prstGeom prst="rect">
            <a:avLst/>
          </a:prstGeom>
          <a:noFill/>
          <a:ln w="9525">
            <a:noFill/>
            <a:miter lim="800000"/>
            <a:headEnd/>
            <a:tailEnd/>
          </a:ln>
        </p:spPr>
      </p:pic>
      <p:sp>
        <p:nvSpPr>
          <p:cNvPr id="9" name="Rectangle 3"/>
          <p:cNvSpPr txBox="1">
            <a:spLocks noChangeArrowheads="1"/>
          </p:cNvSpPr>
          <p:nvPr/>
        </p:nvSpPr>
        <p:spPr bwMode="auto">
          <a:xfrm>
            <a:off x="381000" y="762000"/>
            <a:ext cx="8229600" cy="1523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"Cataloging Electronic Resources/Electronic Resources Display in the OPAC Task Force: Final Report." </a:t>
            </a:r>
            <a:r>
              <a:rPr kumimoji="0" lang="en-US" sz="1200" b="0" i="0" u="sng" strike="noStrike" kern="0" cap="none" spc="0" normalizeH="0" baseline="0" noProof="0" dirty="0" smtClean="0">
                <a:ln>
                  <a:noFill/>
                </a:ln>
                <a:solidFill>
                  <a:schemeClr val="tx1"/>
                </a:solidFill>
                <a:effectLst/>
                <a:uLnTx/>
                <a:uFillTx/>
                <a:latin typeface="+mn-lt"/>
                <a:ea typeface="+mn-ea"/>
                <a:cs typeface="+mn-cs"/>
              </a:rPr>
              <a:t>Illinois Library Computer Systems Organization</a:t>
            </a:r>
            <a:r>
              <a:rPr kumimoji="0" lang="en-US" sz="1200" b="0" i="0" u="none" strike="noStrike" kern="0" cap="none" spc="0" normalizeH="0" baseline="0" noProof="0" dirty="0" smtClean="0">
                <a:ln>
                  <a:noFill/>
                </a:ln>
                <a:solidFill>
                  <a:schemeClr val="tx1"/>
                </a:solidFill>
                <a:effectLst/>
                <a:uLnTx/>
                <a:uFillTx/>
                <a:latin typeface="+mn-lt"/>
                <a:ea typeface="+mn-ea"/>
                <a:cs typeface="+mn-cs"/>
              </a:rPr>
              <a:t>. 8 Feb. 2005. Illinois Library Computer Systems Organization.  Accessed 16 May 2007 &lt;http://www.ilcso.uiuc.edu/Reports/iuagcater/040419_cater_final.pdf&gt;.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Kemp, Rebecca. "Catalog/Cataloging Changes And Web 2.0 Functionality: New Directions for Serials." </a:t>
            </a:r>
            <a:r>
              <a:rPr kumimoji="0" lang="en-US" sz="1200" b="0" i="0" u="sng" strike="noStrike" kern="0" cap="none" spc="0" normalizeH="0" baseline="0" noProof="0" dirty="0" smtClean="0">
                <a:ln>
                  <a:noFill/>
                </a:ln>
                <a:solidFill>
                  <a:schemeClr val="tx1"/>
                </a:solidFill>
                <a:effectLst/>
                <a:uLnTx/>
                <a:uFillTx/>
                <a:latin typeface="+mn-lt"/>
                <a:ea typeface="+mn-ea"/>
                <a:cs typeface="+mn-cs"/>
              </a:rPr>
              <a:t>William Madison Randall Library</a:t>
            </a:r>
            <a:r>
              <a:rPr kumimoji="0" lang="en-US" sz="1200" b="0" i="0" u="none" strike="noStrike" kern="0" cap="none" spc="0" normalizeH="0" baseline="0" noProof="0" dirty="0" smtClean="0">
                <a:ln>
                  <a:noFill/>
                </a:ln>
                <a:solidFill>
                  <a:schemeClr val="tx1"/>
                </a:solidFill>
                <a:effectLst/>
                <a:uLnTx/>
                <a:uFillTx/>
                <a:latin typeface="+mn-lt"/>
                <a:ea typeface="+mn-ea"/>
                <a:cs typeface="+mn-cs"/>
              </a:rPr>
              <a:t>. 12 Mar. 2007. Randall Library, University of North Carolina Wilmington. 16 May 2007 </a:t>
            </a:r>
            <a:r>
              <a:rPr kumimoji="0" lang="en-US" sz="1200" b="0" i="0" u="none" strike="noStrike" kern="0" cap="none" spc="0" normalizeH="0" baseline="0" noProof="0" dirty="0" smtClean="0">
                <a:ln>
                  <a:noFill/>
                </a:ln>
                <a:solidFill>
                  <a:srgbClr val="000000"/>
                </a:solidFill>
                <a:effectLst/>
                <a:uLnTx/>
                <a:uFillTx/>
                <a:latin typeface="+mn-lt"/>
                <a:ea typeface="+mn-ea"/>
                <a:cs typeface="+mn-cs"/>
              </a:rPr>
              <a:t>&lt;http://library.uncw.edu/web/faculty/kempr/Kemp-Catalog-Web-2-0-2007-03-12.pdf&gt;.</a:t>
            </a:r>
            <a:r>
              <a:rPr kumimoji="0" lang="en-US" sz="1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2"/>
          <p:cNvSpPr txBox="1">
            <a:spLocks noChangeArrowheads="1"/>
          </p:cNvSpPr>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Bibliography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28600"/>
            <a:ext cx="8229600" cy="1143000"/>
          </a:xfrm>
        </p:spPr>
        <p:txBody>
          <a:bodyPr/>
          <a:lstStyle/>
          <a:p>
            <a:pPr eaLnBrk="1" hangingPunct="1"/>
            <a:r>
              <a:rPr lang="en-US" dirty="0" err="1" smtClean="0">
                <a:latin typeface="Berlin Sans FB" pitchFamily="34" charset="0"/>
              </a:rPr>
              <a:t>eRecords</a:t>
            </a:r>
            <a:endParaRPr lang="en-US" dirty="0" smtClean="0">
              <a:latin typeface="Berlin Sans FB" pitchFamily="34" charset="0"/>
            </a:endParaRPr>
          </a:p>
        </p:txBody>
      </p:sp>
      <p:sp>
        <p:nvSpPr>
          <p:cNvPr id="4099" name="Rectangle 3"/>
          <p:cNvSpPr>
            <a:spLocks noGrp="1" noChangeArrowheads="1"/>
          </p:cNvSpPr>
          <p:nvPr>
            <p:ph type="body" idx="1"/>
          </p:nvPr>
        </p:nvSpPr>
        <p:spPr>
          <a:xfrm>
            <a:off x="762000" y="1828800"/>
            <a:ext cx="5486400" cy="4572000"/>
          </a:xfrm>
        </p:spPr>
        <p:txBody>
          <a:bodyPr/>
          <a:lstStyle/>
          <a:p>
            <a:pPr eaLnBrk="1" hangingPunct="1">
              <a:spcBef>
                <a:spcPts val="0"/>
              </a:spcBef>
              <a:spcAft>
                <a:spcPts val="600"/>
              </a:spcAft>
              <a:buNone/>
            </a:pPr>
            <a:r>
              <a:rPr lang="en-US" sz="2400" b="1" dirty="0" smtClean="0">
                <a:latin typeface="Calibri" pitchFamily="34" charset="0"/>
              </a:rPr>
              <a:t>The basic problem: </a:t>
            </a:r>
          </a:p>
          <a:p>
            <a:pPr eaLnBrk="1" hangingPunct="1">
              <a:spcBef>
                <a:spcPts val="0"/>
              </a:spcBef>
              <a:spcAft>
                <a:spcPts val="600"/>
              </a:spcAft>
              <a:buNone/>
            </a:pPr>
            <a:r>
              <a:rPr lang="en-US" sz="2400" dirty="0" smtClean="0">
                <a:solidFill>
                  <a:srgbClr val="7030A0"/>
                </a:solidFill>
                <a:latin typeface="Berlin Sans FB" pitchFamily="34" charset="0"/>
              </a:rPr>
              <a:t>    *</a:t>
            </a:r>
            <a:r>
              <a:rPr lang="en-US" sz="2400" dirty="0" smtClean="0">
                <a:solidFill>
                  <a:srgbClr val="996633"/>
                </a:solidFill>
                <a:latin typeface="Berlin Sans FB" pitchFamily="34" charset="0"/>
              </a:rPr>
              <a:t>Overwhelming number of online titles*</a:t>
            </a:r>
          </a:p>
          <a:p>
            <a:pPr eaLnBrk="1" hangingPunct="1">
              <a:spcBef>
                <a:spcPts val="0"/>
              </a:spcBef>
              <a:spcAft>
                <a:spcPts val="600"/>
              </a:spcAft>
              <a:buNone/>
            </a:pPr>
            <a:endParaRPr lang="en-US" sz="2400" dirty="0" smtClean="0">
              <a:latin typeface="Calibri" pitchFamily="34" charset="0"/>
            </a:endParaRPr>
          </a:p>
          <a:p>
            <a:pPr eaLnBrk="1" hangingPunct="1">
              <a:spcBef>
                <a:spcPts val="0"/>
              </a:spcBef>
              <a:spcAft>
                <a:spcPts val="600"/>
              </a:spcAft>
              <a:buNone/>
            </a:pPr>
            <a:r>
              <a:rPr lang="en-US" sz="2400" b="1" dirty="0" smtClean="0">
                <a:latin typeface="Calibri" pitchFamily="34" charset="0"/>
              </a:rPr>
              <a:t>Additional problems:</a:t>
            </a:r>
          </a:p>
          <a:p>
            <a:pPr lvl="1" eaLnBrk="1" hangingPunct="1">
              <a:spcBef>
                <a:spcPts val="0"/>
              </a:spcBef>
              <a:spcAft>
                <a:spcPts val="600"/>
              </a:spcAft>
              <a:buNone/>
            </a:pPr>
            <a:r>
              <a:rPr lang="en-US" sz="2200" dirty="0" smtClean="0">
                <a:solidFill>
                  <a:srgbClr val="996633"/>
                </a:solidFill>
                <a:latin typeface="Calibri" pitchFamily="34" charset="0"/>
              </a:rPr>
              <a:t>Problems with vendor records</a:t>
            </a:r>
          </a:p>
          <a:p>
            <a:pPr lvl="1" eaLnBrk="1" hangingPunct="1">
              <a:spcBef>
                <a:spcPts val="0"/>
              </a:spcBef>
              <a:spcAft>
                <a:spcPts val="600"/>
              </a:spcAft>
              <a:buNone/>
            </a:pPr>
            <a:r>
              <a:rPr lang="en-US" sz="2200" dirty="0" smtClean="0">
                <a:solidFill>
                  <a:srgbClr val="996633"/>
                </a:solidFill>
                <a:latin typeface="Calibri" pitchFamily="34" charset="0"/>
              </a:rPr>
              <a:t>Same title with multiple vendors</a:t>
            </a:r>
          </a:p>
          <a:p>
            <a:pPr lvl="1" eaLnBrk="1" hangingPunct="1">
              <a:spcBef>
                <a:spcPts val="0"/>
              </a:spcBef>
              <a:spcAft>
                <a:spcPts val="600"/>
              </a:spcAft>
              <a:buNone/>
            </a:pPr>
            <a:r>
              <a:rPr lang="en-US" sz="2200" dirty="0" smtClean="0">
                <a:solidFill>
                  <a:srgbClr val="996633"/>
                </a:solidFill>
                <a:latin typeface="Calibri" pitchFamily="34" charset="0"/>
              </a:rPr>
              <a:t>Single vs. multiple record approach</a:t>
            </a:r>
          </a:p>
          <a:p>
            <a:pPr lvl="1" eaLnBrk="1" hangingPunct="1"/>
            <a:endParaRPr lang="en-US" sz="1600" dirty="0" smtClean="0"/>
          </a:p>
          <a:p>
            <a:pPr eaLnBrk="1" hangingPunct="1">
              <a:buFontTx/>
              <a:buNone/>
            </a:pPr>
            <a:endParaRPr lang="en-US" sz="1600" dirty="0" smtClean="0"/>
          </a:p>
        </p:txBody>
      </p:sp>
      <p:pic>
        <p:nvPicPr>
          <p:cNvPr id="3076" name="Picture 5" descr="woodenpeg"/>
          <p:cNvPicPr>
            <a:picLocks noChangeAspect="1" noChangeArrowheads="1"/>
          </p:cNvPicPr>
          <p:nvPr/>
        </p:nvPicPr>
        <p:blipFill>
          <a:blip r:embed="rId3"/>
          <a:srcRect/>
          <a:stretch>
            <a:fillRect/>
          </a:stretch>
        </p:blipFill>
        <p:spPr bwMode="auto">
          <a:xfrm>
            <a:off x="6400800" y="1676400"/>
            <a:ext cx="2133600" cy="3505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 calcmode="lin" valueType="num">
                                      <p:cBhvr additive="base">
                                        <p:cTn id="17"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 calcmode="lin" valueType="num">
                                      <p:cBhvr additive="base">
                                        <p:cTn id="2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 calcmode="lin" valueType="num">
                                      <p:cBhvr additive="base">
                                        <p:cTn id="25"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099">
                                            <p:txEl>
                                              <p:pRg st="6" end="6"/>
                                            </p:txEl>
                                          </p:spTgt>
                                        </p:tgtEl>
                                        <p:attrNameLst>
                                          <p:attrName>style.visibility</p:attrName>
                                        </p:attrNameLst>
                                      </p:cBhvr>
                                      <p:to>
                                        <p:strVal val="visible"/>
                                      </p:to>
                                    </p:set>
                                    <p:anim calcmode="lin" valueType="num">
                                      <p:cBhvr additive="base">
                                        <p:cTn id="29"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3562"/>
          </a:xfrm>
        </p:spPr>
        <p:txBody>
          <a:bodyPr/>
          <a:lstStyle/>
          <a:p>
            <a:pPr eaLnBrk="1" hangingPunct="1"/>
            <a:r>
              <a:rPr lang="en-US" sz="2000" dirty="0" smtClean="0">
                <a:solidFill>
                  <a:schemeClr val="tx1"/>
                </a:solidFill>
                <a:latin typeface="Berlin Sans FB" pitchFamily="34" charset="0"/>
              </a:rPr>
              <a:t>MIXED RECORD APROACH</a:t>
            </a:r>
            <a:br>
              <a:rPr lang="en-US" sz="2000" dirty="0" smtClean="0">
                <a:solidFill>
                  <a:schemeClr val="tx1"/>
                </a:solidFill>
                <a:latin typeface="Berlin Sans FB" pitchFamily="34" charset="0"/>
              </a:rPr>
            </a:br>
            <a:r>
              <a:rPr lang="en-US" sz="2000" dirty="0" smtClean="0">
                <a:solidFill>
                  <a:schemeClr val="folHlink"/>
                </a:solidFill>
                <a:latin typeface="Berlin Sans FB" pitchFamily="34" charset="0"/>
              </a:rPr>
              <a:t> </a:t>
            </a:r>
            <a:r>
              <a:rPr lang="en-US" sz="1600" dirty="0" smtClean="0">
                <a:solidFill>
                  <a:schemeClr val="folHlink"/>
                </a:solidFill>
                <a:latin typeface="Berlin Sans FB" pitchFamily="34" charset="0"/>
              </a:rPr>
              <a:t>EKU Experience - Part 1</a:t>
            </a:r>
            <a:endParaRPr lang="en-US" sz="1600" dirty="0" smtClean="0">
              <a:latin typeface="Berlin Sans FB" pitchFamily="34" charset="0"/>
            </a:endParaRPr>
          </a:p>
        </p:txBody>
      </p:sp>
      <p:pic>
        <p:nvPicPr>
          <p:cNvPr id="5123" name="Picture 4">
            <a:hlinkClick r:id="rId3" tooltip="Link to search in eQuest"/>
          </p:cNvPr>
          <p:cNvPicPr>
            <a:picLocks noGrp="1" noChangeAspect="1" noChangeArrowheads="1"/>
          </p:cNvPicPr>
          <p:nvPr>
            <p:ph type="body" idx="1"/>
          </p:nvPr>
        </p:nvPicPr>
        <p:blipFill>
          <a:blip r:embed="rId4"/>
          <a:srcRect/>
          <a:stretch>
            <a:fillRect/>
          </a:stretch>
        </p:blipFill>
        <p:spPr>
          <a:xfrm>
            <a:off x="762000" y="914400"/>
            <a:ext cx="7543800" cy="5562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4038600" cy="411163"/>
          </a:xfrm>
        </p:spPr>
        <p:txBody>
          <a:bodyPr/>
          <a:lstStyle/>
          <a:p>
            <a:pPr eaLnBrk="1" hangingPunct="1"/>
            <a:r>
              <a:rPr lang="en-US" sz="1800" dirty="0" smtClean="0">
                <a:latin typeface="Berlin Sans FB" pitchFamily="34" charset="0"/>
              </a:rPr>
              <a:t>SINGLE RECORD</a:t>
            </a:r>
          </a:p>
        </p:txBody>
      </p:sp>
      <p:pic>
        <p:nvPicPr>
          <p:cNvPr id="6147" name="Picture 3">
            <a:hlinkClick r:id="rId3" tooltip="Link to record in eQuest"/>
          </p:cNvPr>
          <p:cNvPicPr>
            <a:picLocks noGrp="1" noChangeAspect="1" noChangeArrowheads="1"/>
          </p:cNvPicPr>
          <p:nvPr>
            <p:ph type="body" idx="1"/>
          </p:nvPr>
        </p:nvPicPr>
        <p:blipFill>
          <a:blip r:embed="rId4"/>
          <a:srcRect/>
          <a:stretch>
            <a:fillRect/>
          </a:stretch>
        </p:blipFill>
        <p:spPr>
          <a:xfrm>
            <a:off x="228600" y="762000"/>
            <a:ext cx="3962400" cy="5715000"/>
          </a:xfrm>
        </p:spPr>
      </p:pic>
      <p:sp>
        <p:nvSpPr>
          <p:cNvPr id="6148" name="Text Box 4"/>
          <p:cNvSpPr txBox="1">
            <a:spLocks noChangeArrowheads="1"/>
          </p:cNvSpPr>
          <p:nvPr/>
        </p:nvSpPr>
        <p:spPr bwMode="auto">
          <a:xfrm>
            <a:off x="5089525" y="620713"/>
            <a:ext cx="3825875" cy="396875"/>
          </a:xfrm>
          <a:prstGeom prst="rect">
            <a:avLst/>
          </a:prstGeom>
          <a:noFill/>
          <a:ln w="9525" algn="ctr">
            <a:noFill/>
            <a:miter lim="800000"/>
            <a:headEnd/>
            <a:tailEnd/>
          </a:ln>
        </p:spPr>
        <p:txBody>
          <a:bodyPr>
            <a:spAutoFit/>
          </a:bodyPr>
          <a:lstStyle/>
          <a:p>
            <a:endParaRPr lang="en-US"/>
          </a:p>
        </p:txBody>
      </p:sp>
      <p:pic>
        <p:nvPicPr>
          <p:cNvPr id="6149" name="Picture 6">
            <a:hlinkClick r:id="rId5" tooltip="Link to record in eQuest"/>
          </p:cNvPr>
          <p:cNvPicPr>
            <a:picLocks noChangeAspect="1" noChangeArrowheads="1"/>
          </p:cNvPicPr>
          <p:nvPr/>
        </p:nvPicPr>
        <p:blipFill>
          <a:blip r:embed="rId6"/>
          <a:srcRect/>
          <a:stretch>
            <a:fillRect/>
          </a:stretch>
        </p:blipFill>
        <p:spPr bwMode="auto">
          <a:xfrm>
            <a:off x="4953000" y="762000"/>
            <a:ext cx="3962400" cy="3035300"/>
          </a:xfrm>
          <a:prstGeom prst="rect">
            <a:avLst/>
          </a:prstGeom>
          <a:noFill/>
          <a:ln w="9525" algn="ctr">
            <a:noFill/>
            <a:miter lim="800000"/>
            <a:headEnd/>
            <a:tailEnd/>
          </a:ln>
        </p:spPr>
      </p:pic>
      <p:sp>
        <p:nvSpPr>
          <p:cNvPr id="6150" name="Text Box 7"/>
          <p:cNvSpPr txBox="1">
            <a:spLocks noChangeArrowheads="1"/>
          </p:cNvSpPr>
          <p:nvPr/>
        </p:nvSpPr>
        <p:spPr bwMode="auto">
          <a:xfrm>
            <a:off x="4953000" y="5040313"/>
            <a:ext cx="3048000" cy="396875"/>
          </a:xfrm>
          <a:prstGeom prst="rect">
            <a:avLst/>
          </a:prstGeom>
          <a:noFill/>
          <a:ln w="9525" algn="ctr">
            <a:noFill/>
            <a:miter lim="800000"/>
            <a:headEnd/>
            <a:tailEnd/>
          </a:ln>
        </p:spPr>
        <p:txBody>
          <a:bodyPr>
            <a:spAutoFit/>
          </a:bodyPr>
          <a:lstStyle/>
          <a:p>
            <a:endParaRPr lang="en-US"/>
          </a:p>
        </p:txBody>
      </p:sp>
      <p:pic>
        <p:nvPicPr>
          <p:cNvPr id="6151" name="Picture 9">
            <a:hlinkClick r:id="rId7" tooltip="Link to SFX menu"/>
          </p:cNvPr>
          <p:cNvPicPr>
            <a:picLocks noChangeAspect="1" noChangeArrowheads="1"/>
          </p:cNvPicPr>
          <p:nvPr/>
        </p:nvPicPr>
        <p:blipFill>
          <a:blip r:embed="rId8"/>
          <a:srcRect/>
          <a:stretch>
            <a:fillRect/>
          </a:stretch>
        </p:blipFill>
        <p:spPr bwMode="auto">
          <a:xfrm>
            <a:off x="5486400" y="4038600"/>
            <a:ext cx="2895600" cy="2606040"/>
          </a:xfrm>
          <a:prstGeom prst="rect">
            <a:avLst/>
          </a:prstGeom>
          <a:noFill/>
          <a:ln w="9525" algn="ctr">
            <a:noFill/>
            <a:miter lim="800000"/>
            <a:headEnd/>
            <a:tailEnd/>
          </a:ln>
        </p:spPr>
      </p:pic>
      <p:sp>
        <p:nvSpPr>
          <p:cNvPr id="8" name="TextBox 7"/>
          <p:cNvSpPr txBox="1"/>
          <p:nvPr/>
        </p:nvSpPr>
        <p:spPr>
          <a:xfrm>
            <a:off x="5334000" y="304800"/>
            <a:ext cx="3124200" cy="369332"/>
          </a:xfrm>
          <a:prstGeom prst="rect">
            <a:avLst/>
          </a:prstGeom>
          <a:noFill/>
        </p:spPr>
        <p:txBody>
          <a:bodyPr wrap="square" rtlCol="0">
            <a:spAutoFit/>
          </a:bodyPr>
          <a:lstStyle/>
          <a:p>
            <a:r>
              <a:rPr lang="en-US" sz="1800" dirty="0" smtClean="0">
                <a:latin typeface="Berlin Sans FB" pitchFamily="34" charset="0"/>
              </a:rPr>
              <a:t>SEPARATE RECORD</a:t>
            </a:r>
            <a:endParaRPr lang="en-US" sz="1800" dirty="0">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990600"/>
          </a:xfrm>
        </p:spPr>
        <p:txBody>
          <a:bodyPr/>
          <a:lstStyle/>
          <a:p>
            <a:pPr eaLnBrk="1" hangingPunct="1"/>
            <a:r>
              <a:rPr lang="en-US" sz="2000" dirty="0" smtClean="0">
                <a:solidFill>
                  <a:schemeClr val="tx1"/>
                </a:solidFill>
                <a:latin typeface="Berlin Sans FB" pitchFamily="34" charset="0"/>
              </a:rPr>
              <a:t>SEPARATE RECORD APROACH</a:t>
            </a:r>
            <a:r>
              <a:rPr lang="en-US" sz="2200" dirty="0" smtClean="0">
                <a:solidFill>
                  <a:schemeClr val="tx1"/>
                </a:solidFill>
                <a:latin typeface="Berlin Sans FB" pitchFamily="34" charset="0"/>
              </a:rPr>
              <a:t/>
            </a:r>
            <a:br>
              <a:rPr lang="en-US" sz="2200" dirty="0" smtClean="0">
                <a:solidFill>
                  <a:schemeClr val="tx1"/>
                </a:solidFill>
                <a:latin typeface="Berlin Sans FB" pitchFamily="34" charset="0"/>
              </a:rPr>
            </a:br>
            <a:r>
              <a:rPr lang="en-US" sz="1600" dirty="0" smtClean="0">
                <a:solidFill>
                  <a:schemeClr val="folHlink"/>
                </a:solidFill>
                <a:latin typeface="Berlin Sans FB" pitchFamily="34" charset="0"/>
              </a:rPr>
              <a:t> EKU Experience - Part 2</a:t>
            </a:r>
            <a:endParaRPr lang="en-US" sz="1600" dirty="0" smtClean="0">
              <a:latin typeface="Berlin Sans FB" pitchFamily="34" charset="0"/>
            </a:endParaRPr>
          </a:p>
        </p:txBody>
      </p:sp>
      <p:pic>
        <p:nvPicPr>
          <p:cNvPr id="9219" name="Picture 5">
            <a:hlinkClick r:id="rId3" tooltip="Link to search in eQuest"/>
          </p:cNvPr>
          <p:cNvPicPr>
            <a:picLocks noGrp="1" noChangeAspect="1" noChangeArrowheads="1"/>
          </p:cNvPicPr>
          <p:nvPr>
            <p:ph type="body" idx="1"/>
          </p:nvPr>
        </p:nvPicPr>
        <p:blipFill>
          <a:blip r:embed="rId4"/>
          <a:srcRect/>
          <a:stretch>
            <a:fillRect/>
          </a:stretch>
        </p:blipFill>
        <p:spPr>
          <a:xfrm>
            <a:off x="457200" y="914400"/>
            <a:ext cx="8229600" cy="5410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10242" name="Picture 18">
            <a:hlinkClick r:id="rId3" tooltip="Link to record in eQuest"/>
          </p:cNvPr>
          <p:cNvPicPr>
            <a:picLocks noGrp="1" noChangeAspect="1" noChangeArrowheads="1"/>
          </p:cNvPicPr>
          <p:nvPr>
            <p:ph type="body" idx="1"/>
          </p:nvPr>
        </p:nvPicPr>
        <p:blipFill>
          <a:blip r:embed="rId4"/>
          <a:srcRect/>
          <a:stretch>
            <a:fillRect/>
          </a:stretch>
        </p:blipFill>
        <p:spPr>
          <a:xfrm>
            <a:off x="457200" y="838200"/>
            <a:ext cx="3886200" cy="5638800"/>
          </a:xfrm>
        </p:spPr>
      </p:pic>
      <p:pic>
        <p:nvPicPr>
          <p:cNvPr id="10243" name="Picture 17">
            <a:hlinkClick r:id="rId5" tooltip="Link to record in eQuest"/>
          </p:cNvPr>
          <p:cNvPicPr>
            <a:picLocks noChangeAspect="1" noChangeArrowheads="1"/>
          </p:cNvPicPr>
          <p:nvPr/>
        </p:nvPicPr>
        <p:blipFill>
          <a:blip r:embed="rId6"/>
          <a:srcRect/>
          <a:stretch>
            <a:fillRect/>
          </a:stretch>
        </p:blipFill>
        <p:spPr bwMode="auto">
          <a:xfrm>
            <a:off x="4572000" y="838200"/>
            <a:ext cx="4343400" cy="5715000"/>
          </a:xfrm>
          <a:prstGeom prst="rect">
            <a:avLst/>
          </a:prstGeom>
          <a:noFill/>
          <a:ln w="9525" algn="ctr">
            <a:noFill/>
            <a:miter lim="800000"/>
            <a:headEnd/>
            <a:tailEnd/>
          </a:ln>
        </p:spPr>
      </p:pic>
      <p:sp>
        <p:nvSpPr>
          <p:cNvPr id="12297" name="AutoShape 9"/>
          <p:cNvSpPr>
            <a:spLocks noChangeArrowheads="1"/>
          </p:cNvSpPr>
          <p:nvPr/>
        </p:nvSpPr>
        <p:spPr bwMode="auto">
          <a:xfrm>
            <a:off x="914400" y="61722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2298" name="AutoShape 10"/>
          <p:cNvSpPr>
            <a:spLocks noChangeArrowheads="1"/>
          </p:cNvSpPr>
          <p:nvPr/>
        </p:nvSpPr>
        <p:spPr bwMode="auto">
          <a:xfrm>
            <a:off x="228600" y="45720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2299" name="AutoShape 11"/>
          <p:cNvSpPr>
            <a:spLocks noChangeArrowheads="1"/>
          </p:cNvSpPr>
          <p:nvPr/>
        </p:nvSpPr>
        <p:spPr bwMode="auto">
          <a:xfrm>
            <a:off x="533400" y="51816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2300" name="AutoShape 12"/>
          <p:cNvSpPr>
            <a:spLocks noChangeArrowheads="1"/>
          </p:cNvSpPr>
          <p:nvPr/>
        </p:nvSpPr>
        <p:spPr bwMode="auto">
          <a:xfrm>
            <a:off x="4724400" y="58674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2301" name="AutoShape 13"/>
          <p:cNvSpPr>
            <a:spLocks noChangeArrowheads="1"/>
          </p:cNvSpPr>
          <p:nvPr/>
        </p:nvSpPr>
        <p:spPr bwMode="auto">
          <a:xfrm>
            <a:off x="4495800" y="47244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2302" name="AutoShape 14"/>
          <p:cNvSpPr>
            <a:spLocks noChangeArrowheads="1"/>
          </p:cNvSpPr>
          <p:nvPr/>
        </p:nvSpPr>
        <p:spPr bwMode="auto">
          <a:xfrm>
            <a:off x="4419600" y="5257800"/>
            <a:ext cx="304800" cy="228600"/>
          </a:xfrm>
          <a:prstGeom prst="rightArrow">
            <a:avLst>
              <a:gd name="adj1" fmla="val 50000"/>
              <a:gd name="adj2" fmla="val 33333"/>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2303" name="AutoShape 15"/>
          <p:cNvSpPr>
            <a:spLocks noChangeArrowheads="1"/>
          </p:cNvSpPr>
          <p:nvPr/>
        </p:nvSpPr>
        <p:spPr bwMode="auto">
          <a:xfrm>
            <a:off x="4343400" y="6324600"/>
            <a:ext cx="381000" cy="228600"/>
          </a:xfrm>
          <a:prstGeom prst="rightArrow">
            <a:avLst>
              <a:gd name="adj1" fmla="val 50000"/>
              <a:gd name="adj2" fmla="val 41667"/>
            </a:avLst>
          </a:prstGeom>
          <a:solidFill>
            <a:srgbClr val="FF0000">
              <a:alpha val="41960"/>
            </a:srgbClr>
          </a:solidFill>
          <a:ln w="9525" algn="ctr">
            <a:solidFill>
              <a:srgbClr val="FF0000"/>
            </a:solidFill>
            <a:miter lim="800000"/>
            <a:headEnd/>
            <a:tailEnd/>
          </a:ln>
        </p:spPr>
        <p:txBody>
          <a:bodyPr wrap="none" anchor="ctr"/>
          <a:lstStyle/>
          <a:p>
            <a:endParaRPr lang="en-US"/>
          </a:p>
        </p:txBody>
      </p:sp>
      <p:sp>
        <p:nvSpPr>
          <p:cNvPr id="10252" name="Text Box 19"/>
          <p:cNvSpPr txBox="1">
            <a:spLocks noChangeArrowheads="1"/>
          </p:cNvSpPr>
          <p:nvPr/>
        </p:nvSpPr>
        <p:spPr bwMode="auto">
          <a:xfrm>
            <a:off x="1600200" y="381000"/>
            <a:ext cx="1600200" cy="369332"/>
          </a:xfrm>
          <a:prstGeom prst="rect">
            <a:avLst/>
          </a:prstGeom>
          <a:noFill/>
          <a:ln w="9525" algn="ctr">
            <a:noFill/>
            <a:miter lim="800000"/>
            <a:headEnd/>
            <a:tailEnd/>
          </a:ln>
        </p:spPr>
        <p:txBody>
          <a:bodyPr wrap="square">
            <a:spAutoFit/>
          </a:bodyPr>
          <a:lstStyle/>
          <a:p>
            <a:r>
              <a:rPr lang="en-US" sz="1800" dirty="0">
                <a:latin typeface="Berlin Sans FB" pitchFamily="34" charset="0"/>
              </a:rPr>
              <a:t>Print </a:t>
            </a:r>
            <a:r>
              <a:rPr lang="en-US" sz="1800" dirty="0" smtClean="0">
                <a:latin typeface="Berlin Sans FB" pitchFamily="34" charset="0"/>
              </a:rPr>
              <a:t>record</a:t>
            </a:r>
            <a:endParaRPr lang="en-US" sz="1800" dirty="0">
              <a:latin typeface="Berlin Sans FB" pitchFamily="34" charset="0"/>
            </a:endParaRPr>
          </a:p>
        </p:txBody>
      </p:sp>
      <p:sp>
        <p:nvSpPr>
          <p:cNvPr id="10253" name="Text Box 20"/>
          <p:cNvSpPr txBox="1">
            <a:spLocks noChangeArrowheads="1"/>
          </p:cNvSpPr>
          <p:nvPr/>
        </p:nvSpPr>
        <p:spPr bwMode="auto">
          <a:xfrm>
            <a:off x="5943600" y="381000"/>
            <a:ext cx="1371600" cy="369332"/>
          </a:xfrm>
          <a:prstGeom prst="rect">
            <a:avLst/>
          </a:prstGeom>
          <a:noFill/>
          <a:ln w="9525" algn="ctr">
            <a:noFill/>
            <a:miter lim="800000"/>
            <a:headEnd/>
            <a:tailEnd/>
          </a:ln>
        </p:spPr>
        <p:txBody>
          <a:bodyPr wrap="square">
            <a:spAutoFit/>
          </a:bodyPr>
          <a:lstStyle/>
          <a:p>
            <a:r>
              <a:rPr lang="en-US" sz="1800" dirty="0" err="1">
                <a:latin typeface="Berlin Sans FB" pitchFamily="34" charset="0"/>
              </a:rPr>
              <a:t>eRecord</a:t>
            </a:r>
            <a:r>
              <a:rPr lang="en-US" sz="1800" dirty="0">
                <a:latin typeface="Berlin Sans FB"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additive="base">
                                        <p:cTn id="7" dur="500" fill="hold"/>
                                        <p:tgtEl>
                                          <p:spTgt spid="12298"/>
                                        </p:tgtEl>
                                        <p:attrNameLst>
                                          <p:attrName>ppt_x</p:attrName>
                                        </p:attrNameLst>
                                      </p:cBhvr>
                                      <p:tavLst>
                                        <p:tav tm="0">
                                          <p:val>
                                            <p:strVal val="#ppt_x"/>
                                          </p:val>
                                        </p:tav>
                                        <p:tav tm="100000">
                                          <p:val>
                                            <p:strVal val="#ppt_x"/>
                                          </p:val>
                                        </p:tav>
                                      </p:tavLst>
                                    </p:anim>
                                    <p:anim calcmode="lin" valueType="num">
                                      <p:cBhvr additive="base">
                                        <p:cTn id="8" dur="500" fill="hold"/>
                                        <p:tgtEl>
                                          <p:spTgt spid="122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02"/>
                                        </p:tgtEl>
                                        <p:attrNameLst>
                                          <p:attrName>style.visibility</p:attrName>
                                        </p:attrNameLst>
                                      </p:cBhvr>
                                      <p:to>
                                        <p:strVal val="visible"/>
                                      </p:to>
                                    </p:set>
                                    <p:anim calcmode="lin" valueType="num">
                                      <p:cBhvr additive="base">
                                        <p:cTn id="11" dur="500" fill="hold"/>
                                        <p:tgtEl>
                                          <p:spTgt spid="12302"/>
                                        </p:tgtEl>
                                        <p:attrNameLst>
                                          <p:attrName>ppt_x</p:attrName>
                                        </p:attrNameLst>
                                      </p:cBhvr>
                                      <p:tavLst>
                                        <p:tav tm="0">
                                          <p:val>
                                            <p:strVal val="#ppt_x"/>
                                          </p:val>
                                        </p:tav>
                                        <p:tav tm="100000">
                                          <p:val>
                                            <p:strVal val="#ppt_x"/>
                                          </p:val>
                                        </p:tav>
                                      </p:tavLst>
                                    </p:anim>
                                    <p:anim calcmode="lin" valueType="num">
                                      <p:cBhvr additive="base">
                                        <p:cTn id="12"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9"/>
                                        </p:tgtEl>
                                        <p:attrNameLst>
                                          <p:attrName>style.visibility</p:attrName>
                                        </p:attrNameLst>
                                      </p:cBhvr>
                                      <p:to>
                                        <p:strVal val="visible"/>
                                      </p:to>
                                    </p:set>
                                    <p:anim calcmode="lin" valueType="num">
                                      <p:cBhvr additive="base">
                                        <p:cTn id="17" dur="500" fill="hold"/>
                                        <p:tgtEl>
                                          <p:spTgt spid="12299"/>
                                        </p:tgtEl>
                                        <p:attrNameLst>
                                          <p:attrName>ppt_x</p:attrName>
                                        </p:attrNameLst>
                                      </p:cBhvr>
                                      <p:tavLst>
                                        <p:tav tm="0">
                                          <p:val>
                                            <p:strVal val="#ppt_x"/>
                                          </p:val>
                                        </p:tav>
                                        <p:tav tm="100000">
                                          <p:val>
                                            <p:strVal val="#ppt_x"/>
                                          </p:val>
                                        </p:tav>
                                      </p:tavLst>
                                    </p:anim>
                                    <p:anim calcmode="lin" valueType="num">
                                      <p:cBhvr additive="base">
                                        <p:cTn id="18"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297"/>
                                        </p:tgtEl>
                                        <p:attrNameLst>
                                          <p:attrName>style.visibility</p:attrName>
                                        </p:attrNameLst>
                                      </p:cBhvr>
                                      <p:to>
                                        <p:strVal val="visible"/>
                                      </p:to>
                                    </p:set>
                                    <p:anim calcmode="lin" valueType="num">
                                      <p:cBhvr additive="base">
                                        <p:cTn id="23" dur="500" fill="hold"/>
                                        <p:tgtEl>
                                          <p:spTgt spid="12297"/>
                                        </p:tgtEl>
                                        <p:attrNameLst>
                                          <p:attrName>ppt_x</p:attrName>
                                        </p:attrNameLst>
                                      </p:cBhvr>
                                      <p:tavLst>
                                        <p:tav tm="0">
                                          <p:val>
                                            <p:strVal val="#ppt_x"/>
                                          </p:val>
                                        </p:tav>
                                        <p:tav tm="100000">
                                          <p:val>
                                            <p:strVal val="#ppt_x"/>
                                          </p:val>
                                        </p:tav>
                                      </p:tavLst>
                                    </p:anim>
                                    <p:anim calcmode="lin" valueType="num">
                                      <p:cBhvr additive="base">
                                        <p:cTn id="24"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301"/>
                                        </p:tgtEl>
                                        <p:attrNameLst>
                                          <p:attrName>style.visibility</p:attrName>
                                        </p:attrNameLst>
                                      </p:cBhvr>
                                      <p:to>
                                        <p:strVal val="visible"/>
                                      </p:to>
                                    </p:set>
                                    <p:anim calcmode="lin" valueType="num">
                                      <p:cBhvr additive="base">
                                        <p:cTn id="29" dur="500" fill="hold"/>
                                        <p:tgtEl>
                                          <p:spTgt spid="12301"/>
                                        </p:tgtEl>
                                        <p:attrNameLst>
                                          <p:attrName>ppt_x</p:attrName>
                                        </p:attrNameLst>
                                      </p:cBhvr>
                                      <p:tavLst>
                                        <p:tav tm="0">
                                          <p:val>
                                            <p:strVal val="#ppt_x"/>
                                          </p:val>
                                        </p:tav>
                                        <p:tav tm="100000">
                                          <p:val>
                                            <p:strVal val="#ppt_x"/>
                                          </p:val>
                                        </p:tav>
                                      </p:tavLst>
                                    </p:anim>
                                    <p:anim calcmode="lin" valueType="num">
                                      <p:cBhvr additive="base">
                                        <p:cTn id="30"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300"/>
                                        </p:tgtEl>
                                        <p:attrNameLst>
                                          <p:attrName>style.visibility</p:attrName>
                                        </p:attrNameLst>
                                      </p:cBhvr>
                                      <p:to>
                                        <p:strVal val="visible"/>
                                      </p:to>
                                    </p:set>
                                    <p:anim calcmode="lin" valueType="num">
                                      <p:cBhvr additive="base">
                                        <p:cTn id="35" dur="500" fill="hold"/>
                                        <p:tgtEl>
                                          <p:spTgt spid="12300"/>
                                        </p:tgtEl>
                                        <p:attrNameLst>
                                          <p:attrName>ppt_x</p:attrName>
                                        </p:attrNameLst>
                                      </p:cBhvr>
                                      <p:tavLst>
                                        <p:tav tm="0">
                                          <p:val>
                                            <p:strVal val="#ppt_x"/>
                                          </p:val>
                                        </p:tav>
                                        <p:tav tm="100000">
                                          <p:val>
                                            <p:strVal val="#ppt_x"/>
                                          </p:val>
                                        </p:tav>
                                      </p:tavLst>
                                    </p:anim>
                                    <p:anim calcmode="lin" valueType="num">
                                      <p:cBhvr additive="base">
                                        <p:cTn id="36"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303"/>
                                        </p:tgtEl>
                                        <p:attrNameLst>
                                          <p:attrName>style.visibility</p:attrName>
                                        </p:attrNameLst>
                                      </p:cBhvr>
                                      <p:to>
                                        <p:strVal val="visible"/>
                                      </p:to>
                                    </p:set>
                                    <p:anim calcmode="lin" valueType="num">
                                      <p:cBhvr additive="base">
                                        <p:cTn id="41" dur="500" fill="hold"/>
                                        <p:tgtEl>
                                          <p:spTgt spid="12303"/>
                                        </p:tgtEl>
                                        <p:attrNameLst>
                                          <p:attrName>ppt_x</p:attrName>
                                        </p:attrNameLst>
                                      </p:cBhvr>
                                      <p:tavLst>
                                        <p:tav tm="0">
                                          <p:val>
                                            <p:strVal val="#ppt_x"/>
                                          </p:val>
                                        </p:tav>
                                        <p:tav tm="100000">
                                          <p:val>
                                            <p:strVal val="#ppt_x"/>
                                          </p:val>
                                        </p:tav>
                                      </p:tavLst>
                                    </p:anim>
                                    <p:anim calcmode="lin" valueType="num">
                                      <p:cBhvr additive="base">
                                        <p:cTn id="42"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298" grpId="0" animBg="1"/>
      <p:bldP spid="12299" grpId="0" animBg="1"/>
      <p:bldP spid="12300" grpId="0" animBg="1"/>
      <p:bldP spid="12301" grpId="0" animBg="1"/>
      <p:bldP spid="12302" grpId="0" animBg="1"/>
      <p:bldP spid="123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2743200" y="381000"/>
            <a:ext cx="3657600" cy="369332"/>
          </a:xfrm>
          <a:prstGeom prst="rect">
            <a:avLst/>
          </a:prstGeom>
          <a:noFill/>
          <a:ln w="9525" algn="ctr">
            <a:noFill/>
            <a:miter lim="800000"/>
            <a:headEnd/>
            <a:tailEnd/>
          </a:ln>
        </p:spPr>
        <p:txBody>
          <a:bodyPr wrap="square">
            <a:spAutoFit/>
          </a:bodyPr>
          <a:lstStyle/>
          <a:p>
            <a:pPr algn="l"/>
            <a:r>
              <a:rPr lang="en-US" sz="1800" dirty="0">
                <a:latin typeface="Berlin Sans FB" pitchFamily="34" charset="0"/>
              </a:rPr>
              <a:t>SFX A-Z </a:t>
            </a:r>
            <a:r>
              <a:rPr lang="en-US" sz="1800" dirty="0" smtClean="0">
                <a:latin typeface="Berlin Sans FB" pitchFamily="34" charset="0"/>
              </a:rPr>
              <a:t>List (linked from </a:t>
            </a:r>
            <a:r>
              <a:rPr lang="en-US" sz="1800" dirty="0" err="1" smtClean="0">
                <a:latin typeface="Berlin Sans FB" pitchFamily="34" charset="0"/>
              </a:rPr>
              <a:t>eRecord</a:t>
            </a:r>
            <a:r>
              <a:rPr lang="en-US" sz="1800" dirty="0" smtClean="0">
                <a:latin typeface="Berlin Sans FB" pitchFamily="34" charset="0"/>
              </a:rPr>
              <a:t>)</a:t>
            </a:r>
            <a:endParaRPr lang="en-US" sz="1800" dirty="0">
              <a:latin typeface="Berlin Sans FB" pitchFamily="34" charset="0"/>
            </a:endParaRPr>
          </a:p>
        </p:txBody>
      </p:sp>
      <p:pic>
        <p:nvPicPr>
          <p:cNvPr id="11268" name="Picture 6">
            <a:hlinkClick r:id="rId3" tooltip="Link to Full Text Electronic Journals list"/>
          </p:cNvPr>
          <p:cNvPicPr>
            <a:picLocks noGrp="1" noChangeAspect="1" noChangeArrowheads="1"/>
          </p:cNvPicPr>
          <p:nvPr>
            <p:ph type="body" idx="1"/>
          </p:nvPr>
        </p:nvPicPr>
        <p:blipFill>
          <a:blip r:embed="rId4"/>
          <a:srcRect/>
          <a:stretch>
            <a:fillRect/>
          </a:stretch>
        </p:blipFill>
        <p:spPr>
          <a:xfrm>
            <a:off x="1219200" y="914400"/>
            <a:ext cx="6629400" cy="5410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04800"/>
            <a:ext cx="8229600" cy="457200"/>
          </a:xfrm>
        </p:spPr>
        <p:txBody>
          <a:bodyPr/>
          <a:lstStyle/>
          <a:p>
            <a:pPr eaLnBrk="1" hangingPunct="1"/>
            <a:r>
              <a:rPr lang="en-US" sz="3600" dirty="0" smtClean="0">
                <a:solidFill>
                  <a:schemeClr val="folHlink"/>
                </a:solidFill>
                <a:latin typeface="Char BB" pitchFamily="2" charset="0"/>
              </a:rPr>
              <a:t>Dynamic</a:t>
            </a:r>
            <a:r>
              <a:rPr lang="en-US" sz="1800" b="1" dirty="0" smtClean="0">
                <a:solidFill>
                  <a:schemeClr val="tx1"/>
                </a:solidFill>
              </a:rPr>
              <a:t> </a:t>
            </a:r>
            <a:r>
              <a:rPr lang="en-US" sz="2400" dirty="0" smtClean="0">
                <a:solidFill>
                  <a:schemeClr val="tx1"/>
                </a:solidFill>
                <a:latin typeface="Berlin Sans FB" pitchFamily="34" charset="0"/>
              </a:rPr>
              <a:t>Approach </a:t>
            </a:r>
            <a:br>
              <a:rPr lang="en-US" sz="2400" dirty="0" smtClean="0">
                <a:solidFill>
                  <a:schemeClr val="tx1"/>
                </a:solidFill>
                <a:latin typeface="Berlin Sans FB" pitchFamily="34" charset="0"/>
              </a:rPr>
            </a:br>
            <a:endParaRPr lang="en-US" sz="2400" dirty="0" smtClean="0">
              <a:latin typeface="Comic Sans MS" pitchFamily="66" charset="0"/>
            </a:endParaRPr>
          </a:p>
        </p:txBody>
      </p:sp>
      <p:pic>
        <p:nvPicPr>
          <p:cNvPr id="13317" name="Picture 6" descr="453462303_30cb05dd5d">
            <a:hlinkClick r:id="rId3" tooltip="http://www.flickr.com/photos/m00by/453462303/"/>
          </p:cNvPr>
          <p:cNvPicPr>
            <a:picLocks noChangeAspect="1" noChangeArrowheads="1"/>
          </p:cNvPicPr>
          <p:nvPr/>
        </p:nvPicPr>
        <p:blipFill>
          <a:blip r:embed="rId4"/>
          <a:srcRect/>
          <a:stretch>
            <a:fillRect/>
          </a:stretch>
        </p:blipFill>
        <p:spPr bwMode="auto">
          <a:xfrm>
            <a:off x="6400800" y="1219199"/>
            <a:ext cx="1981200" cy="2976697"/>
          </a:xfrm>
          <a:prstGeom prst="rect">
            <a:avLst/>
          </a:prstGeom>
          <a:noFill/>
          <a:ln w="9525">
            <a:noFill/>
            <a:miter lim="800000"/>
            <a:headEnd/>
            <a:tailEnd/>
          </a:ln>
        </p:spPr>
      </p:pic>
      <p:sp>
        <p:nvSpPr>
          <p:cNvPr id="10" name="TextBox 9"/>
          <p:cNvSpPr txBox="1"/>
          <p:nvPr/>
        </p:nvSpPr>
        <p:spPr>
          <a:xfrm>
            <a:off x="2514600" y="533400"/>
            <a:ext cx="3962400" cy="892552"/>
          </a:xfrm>
          <a:prstGeom prst="rect">
            <a:avLst/>
          </a:prstGeom>
          <a:noFill/>
        </p:spPr>
        <p:txBody>
          <a:bodyPr wrap="square" rtlCol="0">
            <a:spAutoFit/>
          </a:bodyPr>
          <a:lstStyle/>
          <a:p>
            <a:r>
              <a:rPr lang="en-US" sz="1600" dirty="0" smtClean="0">
                <a:solidFill>
                  <a:schemeClr val="folHlink"/>
                </a:solidFill>
                <a:latin typeface="Berlin Sans FB" pitchFamily="34" charset="0"/>
              </a:rPr>
              <a:t>EKU Experience - Part 3</a:t>
            </a:r>
            <a:br>
              <a:rPr lang="en-US" sz="1600" dirty="0" smtClean="0">
                <a:solidFill>
                  <a:schemeClr val="folHlink"/>
                </a:solidFill>
                <a:latin typeface="Berlin Sans FB" pitchFamily="34" charset="0"/>
              </a:rPr>
            </a:br>
            <a:r>
              <a:rPr lang="en-US" sz="1400" dirty="0" smtClean="0">
                <a:solidFill>
                  <a:schemeClr val="tx1"/>
                </a:solidFill>
                <a:latin typeface="Berlin Sans FB" pitchFamily="34" charset="0"/>
              </a:rPr>
              <a:t>(Implementing 2007)</a:t>
            </a:r>
            <a:r>
              <a:rPr lang="en-US" dirty="0" smtClean="0">
                <a:solidFill>
                  <a:schemeClr val="tx1"/>
                </a:solidFill>
                <a:latin typeface="Berlin Sans FB" pitchFamily="34" charset="0"/>
              </a:rPr>
              <a:t/>
            </a:r>
            <a:br>
              <a:rPr lang="en-US" dirty="0" smtClean="0">
                <a:solidFill>
                  <a:schemeClr val="tx1"/>
                </a:solidFill>
                <a:latin typeface="Berlin Sans FB" pitchFamily="34" charset="0"/>
              </a:rPr>
            </a:br>
            <a:endParaRPr lang="en-US" dirty="0"/>
          </a:p>
        </p:txBody>
      </p:sp>
      <p:pic>
        <p:nvPicPr>
          <p:cNvPr id="1026" name="Picture 2"/>
          <p:cNvPicPr>
            <a:picLocks noChangeAspect="1" noChangeArrowheads="1"/>
          </p:cNvPicPr>
          <p:nvPr/>
        </p:nvPicPr>
        <p:blipFill>
          <a:blip r:embed="rId5"/>
          <a:srcRect/>
          <a:stretch>
            <a:fillRect/>
          </a:stretch>
        </p:blipFill>
        <p:spPr bwMode="auto">
          <a:xfrm>
            <a:off x="533400" y="1524000"/>
            <a:ext cx="5648325" cy="38766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4572000" y="3962400"/>
            <a:ext cx="3657600" cy="2635290"/>
          </a:xfrm>
          <a:prstGeom prst="rect">
            <a:avLst/>
          </a:prstGeom>
          <a:noFill/>
          <a:ln w="9525">
            <a:noFill/>
            <a:miter lim="800000"/>
            <a:headEnd/>
            <a:tailEnd/>
          </a:ln>
          <a:effectLst/>
        </p:spPr>
      </p:pic>
      <p:cxnSp>
        <p:nvCxnSpPr>
          <p:cNvPr id="16" name="Straight Arrow Connector 15"/>
          <p:cNvCxnSpPr/>
          <p:nvPr/>
        </p:nvCxnSpPr>
        <p:spPr bwMode="auto">
          <a:xfrm>
            <a:off x="6248400" y="381000"/>
            <a:ext cx="914400" cy="457200"/>
          </a:xfrm>
          <a:prstGeom prst="straightConnector1">
            <a:avLst/>
          </a:prstGeom>
          <a:noFill/>
          <a:ln w="9525" cap="flat" cmpd="sng" algn="ctr">
            <a:noFill/>
            <a:prstDash val="solid"/>
            <a:round/>
            <a:headEnd type="none" w="med" len="med"/>
            <a:tailEnd type="arrow"/>
          </a:ln>
          <a:effectLst/>
        </p:spPr>
      </p:cxnSp>
      <p:sp>
        <p:nvSpPr>
          <p:cNvPr id="17" name="Right Arrow 16"/>
          <p:cNvSpPr/>
          <p:nvPr/>
        </p:nvSpPr>
        <p:spPr bwMode="auto">
          <a:xfrm>
            <a:off x="3657600" y="3962400"/>
            <a:ext cx="533400" cy="6096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2"/>
              </a:solidFill>
              <a:effectLst/>
              <a:latin typeface="Arial" charset="0"/>
              <a:cs typeface="Arial" charset="0"/>
            </a:endParaRPr>
          </a:p>
        </p:txBody>
      </p:sp>
      <p:pic>
        <p:nvPicPr>
          <p:cNvPr id="11" name="Content Placeholder 3"/>
          <p:cNvPicPr>
            <a:picLocks noGrp="1" noChangeAspect="1" noChangeArrowheads="1"/>
          </p:cNvPicPr>
          <p:nvPr>
            <p:ph idx="1"/>
          </p:nvPr>
        </p:nvPicPr>
        <p:blipFill>
          <a:blip r:embed="rId7"/>
          <a:srcRect/>
          <a:stretch>
            <a:fillRect/>
          </a:stretch>
        </p:blipFill>
        <p:spPr bwMode="auto">
          <a:xfrm>
            <a:off x="381000" y="1143000"/>
            <a:ext cx="8382000" cy="5562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 calcmode="lin" valueType="num">
                                      <p:cBhvr>
                                        <p:cTn id="9" dur="10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3314"/>
                                        </p:tgtEl>
                                      </p:cBhvr>
                                    </p:animEffect>
                                  </p:childTnLst>
                                </p:cTn>
                              </p:par>
                              <p:par>
                                <p:cTn id="12" presetID="2" presetClass="entr" presetSubtype="4"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317"/>
                                        </p:tgtEl>
                                        <p:attrNameLst>
                                          <p:attrName>style.visibility</p:attrName>
                                        </p:attrNameLst>
                                      </p:cBhvr>
                                      <p:to>
                                        <p:strVal val="visible"/>
                                      </p:to>
                                    </p:set>
                                    <p:anim calcmode="lin" valueType="num">
                                      <p:cBhvr additive="base">
                                        <p:cTn id="18" dur="500" fill="hold"/>
                                        <p:tgtEl>
                                          <p:spTgt spid="13317"/>
                                        </p:tgtEl>
                                        <p:attrNameLst>
                                          <p:attrName>ppt_x</p:attrName>
                                        </p:attrNameLst>
                                      </p:cBhvr>
                                      <p:tavLst>
                                        <p:tav tm="0">
                                          <p:val>
                                            <p:strVal val="#ppt_x"/>
                                          </p:val>
                                        </p:tav>
                                        <p:tav tm="100000">
                                          <p:val>
                                            <p:strVal val="#ppt_x"/>
                                          </p:val>
                                        </p:tav>
                                      </p:tavLst>
                                    </p:anim>
                                    <p:anim calcmode="lin" valueType="num">
                                      <p:cBhvr additive="base">
                                        <p:cTn id="19"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additive="base">
                                        <p:cTn id="24" dur="500" fill="hold"/>
                                        <p:tgtEl>
                                          <p:spTgt spid="1028"/>
                                        </p:tgtEl>
                                        <p:attrNameLst>
                                          <p:attrName>ppt_x</p:attrName>
                                        </p:attrNameLst>
                                      </p:cBhvr>
                                      <p:tavLst>
                                        <p:tav tm="0">
                                          <p:val>
                                            <p:strVal val="#ppt_x"/>
                                          </p:val>
                                        </p:tav>
                                        <p:tav tm="100000">
                                          <p:val>
                                            <p:strVal val="#ppt_x"/>
                                          </p:val>
                                        </p:tav>
                                      </p:tavLst>
                                    </p:anim>
                                    <p:anim calcmode="lin" valueType="num">
                                      <p:cBhvr additive="base">
                                        <p:cTn id="2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228600"/>
            <a:ext cx="4638762" cy="3505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369506" y="3124200"/>
            <a:ext cx="4657372" cy="3505200"/>
          </a:xfrm>
          <a:prstGeom prst="rect">
            <a:avLst/>
          </a:prstGeom>
          <a:noFill/>
          <a:ln w="9525">
            <a:noFill/>
            <a:miter lim="800000"/>
            <a:headEnd/>
            <a:tailEnd/>
          </a:ln>
          <a:effectLst/>
        </p:spPr>
      </p:pic>
      <p:sp>
        <p:nvSpPr>
          <p:cNvPr id="8" name="TextBox 7"/>
          <p:cNvSpPr txBox="1"/>
          <p:nvPr/>
        </p:nvSpPr>
        <p:spPr>
          <a:xfrm>
            <a:off x="5181600" y="381000"/>
            <a:ext cx="2502609" cy="461665"/>
          </a:xfrm>
          <a:prstGeom prst="rect">
            <a:avLst/>
          </a:prstGeom>
          <a:noFill/>
        </p:spPr>
        <p:txBody>
          <a:bodyPr wrap="none" rtlCol="0">
            <a:spAutoFit/>
          </a:bodyPr>
          <a:lstStyle/>
          <a:p>
            <a:r>
              <a:rPr lang="en-US" sz="2400" dirty="0" smtClean="0">
                <a:latin typeface="Berlin Sans FB" pitchFamily="34" charset="0"/>
              </a:rPr>
              <a:t>Remember this? …</a:t>
            </a:r>
            <a:endParaRPr lang="en-US" sz="2400" dirty="0">
              <a:latin typeface="Berlin Sans FB"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660033"/>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66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10944</TotalTime>
  <Words>1175</Words>
  <Application>Microsoft Office PowerPoint</Application>
  <PresentationFormat>On-screen Show (4:3)</PresentationFormat>
  <Paragraphs>178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Representing eJournals in the Library Catalog  </vt:lpstr>
      <vt:lpstr>eRecords</vt:lpstr>
      <vt:lpstr>MIXED RECORD APROACH  EKU Experience - Part 1</vt:lpstr>
      <vt:lpstr>SINGLE RECORD</vt:lpstr>
      <vt:lpstr>SEPARATE RECORD APROACH  EKU Experience - Part 2</vt:lpstr>
      <vt:lpstr>Slide 6</vt:lpstr>
      <vt:lpstr>Slide 7</vt:lpstr>
      <vt:lpstr>Dynamic Approach  </vt:lpstr>
      <vt:lpstr>Slide 9</vt:lpstr>
      <vt:lpstr>Isn’t this better? …   </vt:lpstr>
      <vt:lpstr>Slide 11</vt:lpstr>
      <vt:lpstr>Aggregator records – to add or not to add?...</vt:lpstr>
      <vt:lpstr>Dynamic button glitches…</vt:lpstr>
      <vt:lpstr>The Future of eJournals at EKU</vt:lpstr>
      <vt:lpstr>Thank you!</vt:lpstr>
      <vt:lpstr>Image Credits</vt:lpstr>
    </vt:vector>
  </TitlesOfParts>
  <Company>Eastern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eJournals in the Library Catalog  </dc:title>
  <dc:creator>SmithKel</dc:creator>
  <cp:lastModifiedBy>Smith2, Kelly</cp:lastModifiedBy>
  <cp:revision>248</cp:revision>
  <dcterms:created xsi:type="dcterms:W3CDTF">2007-04-23T12:35:31Z</dcterms:created>
  <dcterms:modified xsi:type="dcterms:W3CDTF">2007-10-31T13:55:28Z</dcterms:modified>
</cp:coreProperties>
</file>