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57" r:id="rId4"/>
    <p:sldId id="258" r:id="rId5"/>
    <p:sldId id="259" r:id="rId6"/>
    <p:sldId id="260" r:id="rId7"/>
    <p:sldId id="275" r:id="rId8"/>
    <p:sldId id="261" r:id="rId9"/>
    <p:sldId id="262" r:id="rId10"/>
    <p:sldId id="271" r:id="rId11"/>
    <p:sldId id="265" r:id="rId12"/>
    <p:sldId id="263" r:id="rId13"/>
    <p:sldId id="272" r:id="rId14"/>
    <p:sldId id="264" r:id="rId15"/>
    <p:sldId id="273" r:id="rId16"/>
    <p:sldId id="277" r:id="rId17"/>
    <p:sldId id="274" r:id="rId18"/>
    <p:sldId id="278" r:id="rId19"/>
    <p:sldId id="269" r:id="rId20"/>
  </p:sldIdLst>
  <p:sldSz cx="10160000" cy="7620000"/>
  <p:notesSz cx="6858000" cy="9290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7" autoAdjust="0"/>
    <p:restoredTop sz="67354" autoAdjust="0"/>
  </p:normalViewPr>
  <p:slideViewPr>
    <p:cSldViewPr>
      <p:cViewPr varScale="1">
        <p:scale>
          <a:sx n="68" d="100"/>
          <a:sy n="68"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hdr" sz="quarter"/>
          </p:nvPr>
        </p:nvSpPr>
        <p:spPr bwMode="auto">
          <a:xfrm>
            <a:off x="0" y="0"/>
            <a:ext cx="2971800"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4" name="Rectangle 2"/>
          <p:cNvSpPr>
            <a:spLocks noGrp="1" noChangeArrowheads="1"/>
          </p:cNvSpPr>
          <p:nvPr>
            <p:ph type="dt" idx="1"/>
          </p:nvPr>
        </p:nvSpPr>
        <p:spPr bwMode="auto">
          <a:xfrm>
            <a:off x="3886200" y="0"/>
            <a:ext cx="2971800"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5" name="Rectangle 3"/>
          <p:cNvSpPr>
            <a:spLocks noGrp="1" noRot="1" noChangeAspect="1" noChangeArrowheads="1" noTextEdit="1"/>
          </p:cNvSpPr>
          <p:nvPr>
            <p:ph type="sldImg" idx="2"/>
          </p:nvPr>
        </p:nvSpPr>
        <p:spPr bwMode="auto">
          <a:xfrm>
            <a:off x="1108075" y="696913"/>
            <a:ext cx="4641850"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6" name="Rectangle 4"/>
          <p:cNvSpPr>
            <a:spLocks noGrp="1" noChangeArrowheads="1"/>
          </p:cNvSpPr>
          <p:nvPr>
            <p:ph type="body" sz="quarter" idx="3"/>
          </p:nvPr>
        </p:nvSpPr>
        <p:spPr bwMode="auto">
          <a:xfrm>
            <a:off x="914400" y="4412774"/>
            <a:ext cx="5029200" cy="41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Rectangle 5"/>
          <p:cNvSpPr>
            <a:spLocks noGrp="1" noChangeArrowheads="1"/>
          </p:cNvSpPr>
          <p:nvPr>
            <p:ph type="ftr" sz="quarter" idx="4"/>
          </p:nvPr>
        </p:nvSpPr>
        <p:spPr bwMode="auto">
          <a:xfrm>
            <a:off x="0" y="8825547"/>
            <a:ext cx="2971800"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8" name="Rectangle 6"/>
          <p:cNvSpPr>
            <a:spLocks noGrp="1" noChangeArrowheads="1"/>
          </p:cNvSpPr>
          <p:nvPr>
            <p:ph type="sldNum" sz="quarter" idx="5"/>
          </p:nvPr>
        </p:nvSpPr>
        <p:spPr bwMode="auto">
          <a:xfrm>
            <a:off x="3886200" y="8825547"/>
            <a:ext cx="2971800"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ADD27A-29CF-4732-B8E6-58D4AE6D46F3}" type="slidenum">
              <a:rPr lang="en-US"/>
              <a:pPr/>
              <a:t>‹#›</a:t>
            </a:fld>
            <a:endParaRPr lang="en-US"/>
          </a:p>
        </p:txBody>
      </p:sp>
    </p:spTree>
    <p:extLst>
      <p:ext uri="{BB962C8B-B14F-4D97-AF65-F5344CB8AC3E}">
        <p14:creationId xmlns:p14="http://schemas.microsoft.com/office/powerpoint/2010/main" val="24957511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a:t>
            </a:fld>
            <a:endParaRPr lang="en-US"/>
          </a:p>
        </p:txBody>
      </p:sp>
    </p:spTree>
    <p:extLst>
      <p:ext uri="{BB962C8B-B14F-4D97-AF65-F5344CB8AC3E}">
        <p14:creationId xmlns:p14="http://schemas.microsoft.com/office/powerpoint/2010/main" val="144313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Clay</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10</a:t>
            </a:fld>
            <a:endParaRPr lang="en-US"/>
          </a:p>
        </p:txBody>
      </p:sp>
    </p:spTree>
    <p:extLst>
      <p:ext uri="{BB962C8B-B14F-4D97-AF65-F5344CB8AC3E}">
        <p14:creationId xmlns:p14="http://schemas.microsoft.com/office/powerpoint/2010/main" val="99972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ct val="0"/>
              </a:spcBef>
              <a:buFontTx/>
              <a:buNone/>
            </a:pPr>
            <a:r>
              <a:rPr lang="en-US" sz="1200" dirty="0" smtClean="0">
                <a:solidFill>
                  <a:srgbClr val="000000"/>
                </a:solidFill>
                <a:latin typeface="Arial" charset="0"/>
              </a:rPr>
              <a:t>Clay</a:t>
            </a:r>
          </a:p>
          <a:p>
            <a:pPr marL="0" indent="0">
              <a:lnSpc>
                <a:spcPct val="150000"/>
              </a:lnSpc>
              <a:spcBef>
                <a:spcPct val="0"/>
              </a:spcBef>
              <a:buFontTx/>
              <a:buNone/>
            </a:pPr>
            <a:r>
              <a:rPr lang="en-US" sz="1200" dirty="0" smtClean="0">
                <a:solidFill>
                  <a:srgbClr val="000000"/>
                </a:solidFill>
                <a:latin typeface="Arial" charset="0"/>
              </a:rPr>
              <a:t>What is truly a transferable skill?</a:t>
            </a:r>
            <a:endParaRPr lang="en-US" sz="1400" dirty="0" smtClean="0"/>
          </a:p>
          <a:p>
            <a:pPr marL="0" indent="0">
              <a:lnSpc>
                <a:spcPct val="150000"/>
              </a:lnSpc>
              <a:spcBef>
                <a:spcPct val="0"/>
              </a:spcBef>
              <a:buFontTx/>
              <a:buNone/>
            </a:pPr>
            <a:r>
              <a:rPr lang="en-US" sz="1200" dirty="0" smtClean="0">
                <a:solidFill>
                  <a:srgbClr val="000000"/>
                </a:solidFill>
                <a:latin typeface="Arial" charset="0"/>
              </a:rPr>
              <a:t>What is global and what is local?  </a:t>
            </a:r>
          </a:p>
          <a:p>
            <a:pPr marL="0" indent="0">
              <a:lnSpc>
                <a:spcPct val="150000"/>
              </a:lnSpc>
              <a:spcBef>
                <a:spcPct val="0"/>
              </a:spcBef>
              <a:buFontTx/>
              <a:buNone/>
            </a:pPr>
            <a:r>
              <a:rPr lang="en-US" sz="1200" dirty="0" smtClean="0">
                <a:solidFill>
                  <a:srgbClr val="000000"/>
                </a:solidFill>
                <a:latin typeface="Arial" charset="0"/>
              </a:rPr>
              <a:t>Should we be focusing on those local things?</a:t>
            </a:r>
          </a:p>
          <a:p>
            <a:pPr marL="0" indent="0">
              <a:lnSpc>
                <a:spcPct val="150000"/>
              </a:lnSpc>
              <a:spcBef>
                <a:spcPct val="0"/>
              </a:spcBef>
              <a:buFontTx/>
              <a:buNone/>
            </a:pPr>
            <a:r>
              <a:rPr lang="en-US" sz="1200" dirty="0" smtClean="0">
                <a:solidFill>
                  <a:srgbClr val="000000"/>
                </a:solidFill>
                <a:latin typeface="Arial" charset="0"/>
              </a:rPr>
              <a:t>What is valuable to the</a:t>
            </a:r>
            <a:r>
              <a:rPr lang="en-US" sz="1200" baseline="0" dirty="0" smtClean="0">
                <a:solidFill>
                  <a:srgbClr val="000000"/>
                </a:solidFill>
                <a:latin typeface="Arial" charset="0"/>
              </a:rPr>
              <a:t> student? What will they be able to transfer to their personal life?</a:t>
            </a:r>
          </a:p>
          <a:p>
            <a:pPr marL="0" indent="0">
              <a:lnSpc>
                <a:spcPct val="150000"/>
              </a:lnSpc>
              <a:spcBef>
                <a:spcPct val="0"/>
              </a:spcBef>
              <a:buFontTx/>
              <a:buNone/>
            </a:pPr>
            <a:r>
              <a:rPr lang="en-US" sz="1400" dirty="0" smtClean="0"/>
              <a:t>We spend a great deal of time on the “searching” aspect and that is only one piece of one ACRL</a:t>
            </a:r>
            <a:r>
              <a:rPr lang="en-US" sz="1400" baseline="0" dirty="0" smtClean="0"/>
              <a:t> standard</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11</a:t>
            </a:fld>
            <a:endParaRPr lang="en-US"/>
          </a:p>
        </p:txBody>
      </p:sp>
    </p:spTree>
    <p:extLst>
      <p:ext uri="{BB962C8B-B14F-4D97-AF65-F5344CB8AC3E}">
        <p14:creationId xmlns:p14="http://schemas.microsoft.com/office/powerpoint/2010/main" val="86716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Clay</a:t>
            </a:r>
          </a:p>
          <a:p>
            <a:r>
              <a:rPr lang="en-US" dirty="0" smtClean="0"/>
              <a:t>This is not all we are</a:t>
            </a:r>
            <a:r>
              <a:rPr lang="en-US" baseline="0" dirty="0" smtClean="0"/>
              <a:t> teaching them about evaluating resources but is this the only thing they take away?  Probably.</a:t>
            </a:r>
          </a:p>
          <a:p>
            <a:r>
              <a:rPr lang="en-US" baseline="0" dirty="0" smtClean="0"/>
              <a:t>Why? Because it is easy and makes sense.</a:t>
            </a:r>
          </a:p>
          <a:p>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12</a:t>
            </a:fld>
            <a:endParaRPr lang="en-US"/>
          </a:p>
        </p:txBody>
      </p:sp>
    </p:spTree>
    <p:extLst>
      <p:ext uri="{BB962C8B-B14F-4D97-AF65-F5344CB8AC3E}">
        <p14:creationId xmlns:p14="http://schemas.microsoft.com/office/powerpoint/2010/main" val="397500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Clay</a:t>
            </a:r>
          </a:p>
          <a:p>
            <a:r>
              <a:rPr lang="en-US" dirty="0" smtClean="0"/>
              <a:t>They graduate and what happens</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13</a:t>
            </a:fld>
            <a:endParaRPr lang="en-US"/>
          </a:p>
        </p:txBody>
      </p:sp>
    </p:spTree>
    <p:extLst>
      <p:ext uri="{BB962C8B-B14F-4D97-AF65-F5344CB8AC3E}">
        <p14:creationId xmlns:p14="http://schemas.microsoft.com/office/powerpoint/2010/main" val="179388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5000"/>
              </a:lnSpc>
              <a:spcBef>
                <a:spcPct val="0"/>
              </a:spcBef>
              <a:buFontTx/>
              <a:buNone/>
            </a:pPr>
            <a:r>
              <a:rPr lang="en-US" sz="1200" dirty="0" smtClean="0">
                <a:solidFill>
                  <a:srgbClr val="000000"/>
                </a:solidFill>
                <a:latin typeface="Calibri" pitchFamily="34" charset="0"/>
                <a:cs typeface="Calibri" pitchFamily="34" charset="0"/>
              </a:rPr>
              <a:t>Clay</a:t>
            </a:r>
          </a:p>
          <a:p>
            <a:pPr marL="0" indent="0">
              <a:lnSpc>
                <a:spcPct val="95000"/>
              </a:lnSpc>
              <a:spcBef>
                <a:spcPct val="0"/>
              </a:spcBef>
              <a:buFontTx/>
              <a:buNone/>
            </a:pPr>
            <a:r>
              <a:rPr lang="en-US" sz="1200" dirty="0" smtClean="0">
                <a:solidFill>
                  <a:srgbClr val="000000"/>
                </a:solidFill>
                <a:latin typeface="Calibri" pitchFamily="34" charset="0"/>
                <a:cs typeface="Calibri" pitchFamily="34" charset="0"/>
              </a:rPr>
              <a:t>We act like we never loved them-totally</a:t>
            </a:r>
            <a:r>
              <a:rPr lang="en-US" sz="1200" baseline="0" dirty="0" smtClean="0">
                <a:solidFill>
                  <a:srgbClr val="000000"/>
                </a:solidFill>
                <a:latin typeface="Calibri" pitchFamily="34" charset="0"/>
                <a:cs typeface="Calibri" pitchFamily="34" charset="0"/>
              </a:rPr>
              <a:t> cutting them off</a:t>
            </a:r>
          </a:p>
          <a:p>
            <a:pPr marL="0" indent="0">
              <a:lnSpc>
                <a:spcPct val="95000"/>
              </a:lnSpc>
              <a:spcBef>
                <a:spcPct val="0"/>
              </a:spcBef>
              <a:buFontTx/>
              <a:buNone/>
            </a:pPr>
            <a:endParaRPr lang="en-US" sz="1200" dirty="0" smtClean="0">
              <a:solidFill>
                <a:srgbClr val="000000"/>
              </a:solidFill>
              <a:latin typeface="Calibri" pitchFamily="34" charset="0"/>
              <a:cs typeface="Calibri" pitchFamily="34" charset="0"/>
            </a:endParaRPr>
          </a:p>
          <a:p>
            <a:pPr marL="0" indent="0">
              <a:lnSpc>
                <a:spcPct val="95000"/>
              </a:lnSpc>
              <a:spcBef>
                <a:spcPct val="0"/>
              </a:spcBef>
              <a:buFontTx/>
              <a:buNone/>
            </a:pPr>
            <a:r>
              <a:rPr lang="en-US" sz="1200" dirty="0" smtClean="0">
                <a:solidFill>
                  <a:srgbClr val="000000"/>
                </a:solidFill>
                <a:latin typeface="Calibri" pitchFamily="34" charset="0"/>
                <a:cs typeface="Calibri" pitchFamily="34" charset="0"/>
              </a:rPr>
              <a:t>We teach them how to and upon graduation-we cut them off</a:t>
            </a:r>
            <a:endParaRPr lang="en-US" dirty="0" smtClean="0">
              <a:latin typeface="Calibri" pitchFamily="34" charset="0"/>
              <a:cs typeface="Calibri" pitchFamily="34" charset="0"/>
            </a:endParaRPr>
          </a:p>
          <a:p>
            <a:pPr marL="0" indent="0">
              <a:lnSpc>
                <a:spcPct val="95000"/>
              </a:lnSpc>
              <a:spcBef>
                <a:spcPct val="0"/>
              </a:spcBef>
              <a:buFontTx/>
              <a:buNone/>
            </a:pPr>
            <a:r>
              <a:rPr lang="en-US" sz="1200" dirty="0" smtClean="0">
                <a:solidFill>
                  <a:srgbClr val="000000"/>
                </a:solidFill>
                <a:latin typeface="Calibri" pitchFamily="34" charset="0"/>
                <a:cs typeface="Calibri" pitchFamily="34" charset="0"/>
              </a:rPr>
              <a:t> </a:t>
            </a:r>
            <a:endParaRPr lang="en-US" dirty="0" smtClean="0">
              <a:latin typeface="Calibri" pitchFamily="34" charset="0"/>
              <a:cs typeface="Calibri" pitchFamily="34" charset="0"/>
            </a:endParaRPr>
          </a:p>
          <a:p>
            <a:pPr marL="0" indent="0">
              <a:lnSpc>
                <a:spcPct val="95000"/>
              </a:lnSpc>
              <a:spcBef>
                <a:spcPct val="0"/>
              </a:spcBef>
              <a:buFontTx/>
              <a:buNone/>
            </a:pPr>
            <a:r>
              <a:rPr lang="en-US" sz="1200" dirty="0" smtClean="0">
                <a:solidFill>
                  <a:srgbClr val="000000"/>
                </a:solidFill>
                <a:latin typeface="Calibri" pitchFamily="34" charset="0"/>
                <a:cs typeface="Calibri" pitchFamily="34" charset="0"/>
              </a:rPr>
              <a:t>Need info all the time</a:t>
            </a:r>
            <a:endParaRPr lang="en-US" dirty="0" smtClean="0">
              <a:latin typeface="Calibri" pitchFamily="34" charset="0"/>
              <a:cs typeface="Calibri" pitchFamily="34" charset="0"/>
            </a:endParaRPr>
          </a:p>
          <a:p>
            <a:pPr marL="0" indent="0">
              <a:lnSpc>
                <a:spcPct val="95000"/>
              </a:lnSpc>
              <a:spcBef>
                <a:spcPct val="0"/>
              </a:spcBef>
              <a:buFontTx/>
              <a:buNone/>
            </a:pPr>
            <a:r>
              <a:rPr lang="en-US" sz="1200" dirty="0" smtClean="0">
                <a:solidFill>
                  <a:srgbClr val="000000"/>
                </a:solidFill>
                <a:latin typeface="Calibri" pitchFamily="34" charset="0"/>
                <a:cs typeface="Calibri" pitchFamily="34" charset="0"/>
              </a:rPr>
              <a:t>    on the job</a:t>
            </a:r>
            <a:endParaRPr lang="en-US" dirty="0" smtClean="0">
              <a:latin typeface="Calibri" pitchFamily="34" charset="0"/>
              <a:cs typeface="Calibri" pitchFamily="34" charset="0"/>
            </a:endParaRPr>
          </a:p>
          <a:p>
            <a:pPr marL="0" indent="0">
              <a:lnSpc>
                <a:spcPct val="95000"/>
              </a:lnSpc>
              <a:spcBef>
                <a:spcPct val="0"/>
              </a:spcBef>
              <a:buFontTx/>
              <a:buNone/>
            </a:pPr>
            <a:r>
              <a:rPr lang="en-US" sz="1200" dirty="0" smtClean="0">
                <a:solidFill>
                  <a:srgbClr val="000000"/>
                </a:solidFill>
                <a:latin typeface="Calibri" pitchFamily="34" charset="0"/>
                <a:cs typeface="Calibri" pitchFamily="34" charset="0"/>
              </a:rPr>
              <a:t>    personal lives</a:t>
            </a:r>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14</a:t>
            </a:fld>
            <a:endParaRPr lang="en-US"/>
          </a:p>
        </p:txBody>
      </p:sp>
    </p:spTree>
    <p:extLst>
      <p:ext uri="{BB962C8B-B14F-4D97-AF65-F5344CB8AC3E}">
        <p14:creationId xmlns:p14="http://schemas.microsoft.com/office/powerpoint/2010/main" val="84432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itchFamily="34" charset="0"/>
                <a:cs typeface="Calibri" pitchFamily="34" charset="0"/>
              </a:rPr>
              <a:t>Julie</a:t>
            </a:r>
          </a:p>
          <a:p>
            <a:r>
              <a:rPr lang="en-US" dirty="0" smtClean="0">
                <a:latin typeface="Calibri" pitchFamily="34" charset="0"/>
                <a:cs typeface="Calibri" pitchFamily="34" charset="0"/>
              </a:rPr>
              <a:t>Stop teaching how and where to click</a:t>
            </a:r>
          </a:p>
          <a:p>
            <a:r>
              <a:rPr lang="en-US" dirty="0" smtClean="0">
                <a:latin typeface="Calibri" pitchFamily="34" charset="0"/>
                <a:cs typeface="Calibri" pitchFamily="34" charset="0"/>
              </a:rPr>
              <a:t>Stop teaching local and focus on global</a:t>
            </a:r>
          </a:p>
          <a:p>
            <a:r>
              <a:rPr lang="en-US" dirty="0" smtClean="0">
                <a:latin typeface="Calibri" pitchFamily="34" charset="0"/>
                <a:cs typeface="Calibri" pitchFamily="34" charset="0"/>
              </a:rPr>
              <a:t>Teach the importance of creating a search statement</a:t>
            </a:r>
          </a:p>
          <a:p>
            <a:r>
              <a:rPr lang="en-US" dirty="0" smtClean="0">
                <a:latin typeface="Calibri" pitchFamily="34" charset="0"/>
                <a:cs typeface="Calibri" pitchFamily="34" charset="0"/>
              </a:rPr>
              <a:t>Teach the importance of evaluating information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pitchFamily="34" charset="0"/>
                <a:cs typeface="Calibri" pitchFamily="34" charset="0"/>
              </a:rPr>
              <a:t>Stop buying subscription databases????</a:t>
            </a:r>
          </a:p>
          <a:p>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15</a:t>
            </a:fld>
            <a:endParaRPr lang="en-US"/>
          </a:p>
        </p:txBody>
      </p:sp>
    </p:spTree>
    <p:extLst>
      <p:ext uri="{BB962C8B-B14F-4D97-AF65-F5344CB8AC3E}">
        <p14:creationId xmlns:p14="http://schemas.microsoft.com/office/powerpoint/2010/main" val="362963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Clay</a:t>
            </a:r>
          </a:p>
          <a:p>
            <a:r>
              <a:rPr lang="en-US" dirty="0" smtClean="0"/>
              <a:t>Will they go to the public</a:t>
            </a:r>
            <a:r>
              <a:rPr lang="en-US" baseline="0" dirty="0" smtClean="0"/>
              <a:t> library to research car seats??? Probably not.</a:t>
            </a:r>
          </a:p>
          <a:p>
            <a:r>
              <a:rPr lang="en-US" baseline="0" dirty="0" smtClean="0"/>
              <a:t>What are some of your favorite open source resources?</a:t>
            </a:r>
            <a:br>
              <a:rPr lang="en-US" baseline="0" dirty="0" smtClean="0"/>
            </a:b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16</a:t>
            </a:fld>
            <a:endParaRPr lang="en-US"/>
          </a:p>
        </p:txBody>
      </p:sp>
    </p:spTree>
    <p:extLst>
      <p:ext uri="{BB962C8B-B14F-4D97-AF65-F5344CB8AC3E}">
        <p14:creationId xmlns:p14="http://schemas.microsoft.com/office/powerpoint/2010/main" val="218036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5000"/>
              </a:lnSpc>
              <a:spcBef>
                <a:spcPct val="0"/>
              </a:spcBef>
              <a:buFontTx/>
              <a:buNone/>
            </a:pPr>
            <a:r>
              <a:rPr lang="en-US" dirty="0" smtClean="0"/>
              <a:t>Clay</a:t>
            </a:r>
          </a:p>
          <a:p>
            <a:pPr marL="0" indent="0">
              <a:lnSpc>
                <a:spcPct val="95000"/>
              </a:lnSpc>
              <a:spcBef>
                <a:spcPct val="0"/>
              </a:spcBef>
              <a:buFontTx/>
              <a:buNone/>
            </a:pPr>
            <a:r>
              <a:rPr lang="en-US" dirty="0" smtClean="0"/>
              <a:t>What are</a:t>
            </a:r>
            <a:r>
              <a:rPr lang="en-US" baseline="0" dirty="0" smtClean="0"/>
              <a:t> the arguments against Google Scholar?  Are they still accurate? Do they even matter to undergrads? </a:t>
            </a:r>
            <a:r>
              <a:rPr lang="en-US" sz="1200" dirty="0" smtClean="0">
                <a:solidFill>
                  <a:srgbClr val="000000"/>
                </a:solidFill>
                <a:latin typeface="Arial" charset="0"/>
              </a:rPr>
              <a:t>How is this database better than Google Scholar?</a:t>
            </a:r>
            <a:endParaRPr lang="en-US" dirty="0" smtClean="0"/>
          </a:p>
          <a:p>
            <a:pPr marL="0" indent="0">
              <a:lnSpc>
                <a:spcPct val="95000"/>
              </a:lnSpc>
              <a:spcBef>
                <a:spcPct val="0"/>
              </a:spcBef>
              <a:buFontTx/>
              <a:buNone/>
            </a:pPr>
            <a:r>
              <a:rPr lang="en-US" sz="1200" dirty="0" smtClean="0">
                <a:solidFill>
                  <a:srgbClr val="000000"/>
                </a:solidFill>
                <a:latin typeface="Arial" charset="0"/>
              </a:rPr>
              <a:t> </a:t>
            </a:r>
            <a:endParaRPr lang="en-US" dirty="0" smtClean="0"/>
          </a:p>
          <a:p>
            <a:pPr marL="0" indent="0">
              <a:lnSpc>
                <a:spcPct val="95000"/>
              </a:lnSpc>
              <a:spcBef>
                <a:spcPct val="0"/>
              </a:spcBef>
              <a:buFontTx/>
              <a:buNone/>
            </a:pPr>
            <a:r>
              <a:rPr lang="en-US" sz="1200" dirty="0" smtClean="0">
                <a:solidFill>
                  <a:srgbClr val="000000"/>
                </a:solidFill>
                <a:latin typeface="Arial" charset="0"/>
              </a:rPr>
              <a:t>2. Assuming the subscription product is better, is the advantage worth the money and resources that would have to be devoted to it?</a:t>
            </a:r>
            <a:endParaRPr lang="en-US" dirty="0" smtClean="0"/>
          </a:p>
          <a:p>
            <a:pPr>
              <a:lnSpc>
                <a:spcPct val="95000"/>
              </a:lnSpc>
              <a:spcBef>
                <a:spcPct val="0"/>
              </a:spcBef>
            </a:pPr>
            <a:r>
              <a:rPr lang="en-US" sz="1200" dirty="0" smtClean="0">
                <a:solidFill>
                  <a:srgbClr val="000000"/>
                </a:solidFill>
                <a:latin typeface="Arial" charset="0"/>
              </a:rPr>
              <a:t>The question used to be, is Google Scholar as good as this database? Now the tables have turned: See Chen's "The Declining Value of Subscription-based A&amp;I Services in the New Knowledge Dissemination Era" March 2010 Serials Review:</a:t>
            </a:r>
            <a:endParaRPr lang="en-US" dirty="0" smtClean="0"/>
          </a:p>
          <a:p>
            <a:pPr>
              <a:lnSpc>
                <a:spcPct val="95000"/>
              </a:lnSpc>
              <a:spcBef>
                <a:spcPct val="0"/>
              </a:spcBef>
            </a:pPr>
            <a:r>
              <a:rPr lang="en-US" sz="1200" b="1" dirty="0" smtClean="0">
                <a:solidFill>
                  <a:srgbClr val="000000"/>
                </a:solidFill>
                <a:latin typeface="Arial" charset="0"/>
              </a:rPr>
              <a:t>Are commercial A&amp;I services able to retrieve enough unique contents to justify their costs compared with all </a:t>
            </a:r>
            <a:r>
              <a:rPr lang="en-US" sz="1200" b="1" dirty="0" err="1" smtClean="0">
                <a:solidFill>
                  <a:srgbClr val="000000"/>
                </a:solidFill>
                <a:latin typeface="Arial" charset="0"/>
              </a:rPr>
              <a:t>kins</a:t>
            </a:r>
            <a:r>
              <a:rPr lang="en-US" sz="1200" b="1" dirty="0" smtClean="0">
                <a:solidFill>
                  <a:srgbClr val="000000"/>
                </a:solidFill>
                <a:latin typeface="Arial" charset="0"/>
              </a:rPr>
              <a:t> of free resources and services on the Web, including but not limited to Google Scholar.</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17</a:t>
            </a:fld>
            <a:endParaRPr lang="en-US"/>
          </a:p>
        </p:txBody>
      </p:sp>
    </p:spTree>
    <p:extLst>
      <p:ext uri="{BB962C8B-B14F-4D97-AF65-F5344CB8AC3E}">
        <p14:creationId xmlns:p14="http://schemas.microsoft.com/office/powerpoint/2010/main" val="1024717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Julie</a:t>
            </a:r>
          </a:p>
          <a:p>
            <a:r>
              <a:rPr lang="en-US" dirty="0" smtClean="0"/>
              <a:t>Obstacles: faculty are expecting you to teach databases-Google and Wikipedia bad.  They want us to talk about the value of the library resources-books, scholarly</a:t>
            </a:r>
            <a:r>
              <a:rPr lang="en-US" baseline="0" dirty="0" smtClean="0"/>
              <a:t> databases.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Teach Evaluating information skills</a:t>
            </a:r>
            <a:r>
              <a:rPr lang="en-US" baseline="0" dirty="0" smtClean="0">
                <a:latin typeface="Calibri" pitchFamily="34" charset="0"/>
                <a:cs typeface="Calibri" pitchFamily="34" charset="0"/>
              </a:rPr>
              <a:t> and then have them find information at different sources and have them tell us why the source is good or bad</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Wikipedia </a:t>
            </a:r>
          </a:p>
          <a:p>
            <a:r>
              <a:rPr lang="en-US" dirty="0" smtClean="0">
                <a:latin typeface="Calibri" pitchFamily="34" charset="0"/>
                <a:cs typeface="Calibri" pitchFamily="34" charset="0"/>
              </a:rPr>
              <a:t>Google Scholar </a:t>
            </a:r>
          </a:p>
          <a:p>
            <a:r>
              <a:rPr lang="en-US" dirty="0" smtClean="0">
                <a:latin typeface="Calibri" pitchFamily="34" charset="0"/>
                <a:cs typeface="Calibri" pitchFamily="34" charset="0"/>
              </a:rPr>
              <a:t>Google</a:t>
            </a:r>
          </a:p>
          <a:p>
            <a:r>
              <a:rPr lang="en-US" dirty="0" smtClean="0">
                <a:latin typeface="Calibri" pitchFamily="34" charset="0"/>
                <a:cs typeface="Calibri" pitchFamily="34" charset="0"/>
              </a:rPr>
              <a:t>???</a:t>
            </a:r>
          </a:p>
          <a:p>
            <a:endParaRPr lang="en-US" baseline="0" dirty="0" smtClean="0"/>
          </a:p>
          <a:p>
            <a:r>
              <a:rPr lang="en-US" baseline="0" dirty="0" smtClean="0"/>
              <a:t>Talk about different types of information: books, scholarly articles, conference proceedings…</a:t>
            </a:r>
          </a:p>
          <a:p>
            <a:r>
              <a:rPr lang="en-US" baseline="0" dirty="0" smtClean="0"/>
              <a:t>No blogs, random websites in Google</a:t>
            </a:r>
          </a:p>
          <a:p>
            <a:endParaRPr lang="en-US" baseline="0" dirty="0" smtClean="0"/>
          </a:p>
          <a:p>
            <a:r>
              <a:rPr lang="en-US" baseline="0" dirty="0" smtClean="0"/>
              <a:t>So, if we had no access to these subscription databases-could we survive?  Could we still offer library instruction?  Could we still call ourselves librarians?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18</a:t>
            </a:fld>
            <a:endParaRPr lang="en-US"/>
          </a:p>
        </p:txBody>
      </p:sp>
    </p:spTree>
    <p:extLst>
      <p:ext uri="{BB962C8B-B14F-4D97-AF65-F5344CB8AC3E}">
        <p14:creationId xmlns:p14="http://schemas.microsoft.com/office/powerpoint/2010/main" val="862437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ADD27A-29CF-4732-B8E6-58D4AE6D46F3}" type="slidenum">
              <a:rPr lang="en-US" smtClean="0"/>
              <a:pPr/>
              <a:t>19</a:t>
            </a:fld>
            <a:endParaRPr lang="en-US"/>
          </a:p>
        </p:txBody>
      </p:sp>
    </p:spTree>
    <p:extLst>
      <p:ext uri="{BB962C8B-B14F-4D97-AF65-F5344CB8AC3E}">
        <p14:creationId xmlns:p14="http://schemas.microsoft.com/office/powerpoint/2010/main" val="246602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2</a:t>
            </a:fld>
            <a:endParaRPr lang="en-US"/>
          </a:p>
        </p:txBody>
      </p:sp>
    </p:spTree>
    <p:extLst>
      <p:ext uri="{BB962C8B-B14F-4D97-AF65-F5344CB8AC3E}">
        <p14:creationId xmlns:p14="http://schemas.microsoft.com/office/powerpoint/2010/main" val="49036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r>
              <a:rPr lang="en-US" dirty="0" smtClean="0"/>
              <a:t>Costs of journals-both</a:t>
            </a:r>
            <a:r>
              <a:rPr lang="en-US" baseline="0" dirty="0" smtClean="0"/>
              <a:t> print and online are rising at a staggering rate</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3</a:t>
            </a:fld>
            <a:endParaRPr lang="en-US"/>
          </a:p>
        </p:txBody>
      </p:sp>
    </p:spTree>
    <p:extLst>
      <p:ext uri="{BB962C8B-B14F-4D97-AF65-F5344CB8AC3E}">
        <p14:creationId xmlns:p14="http://schemas.microsoft.com/office/powerpoint/2010/main" val="218847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r>
              <a:rPr lang="en-US" dirty="0" smtClean="0"/>
              <a:t>Library and materials budgets are flat-at</a:t>
            </a:r>
            <a:r>
              <a:rPr lang="en-US" baseline="0" dirty="0" smtClean="0"/>
              <a:t> best</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4</a:t>
            </a:fld>
            <a:endParaRPr lang="en-US"/>
          </a:p>
        </p:txBody>
      </p:sp>
    </p:spTree>
    <p:extLst>
      <p:ext uri="{BB962C8B-B14F-4D97-AF65-F5344CB8AC3E}">
        <p14:creationId xmlns:p14="http://schemas.microsoft.com/office/powerpoint/2010/main" val="247236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r>
              <a:rPr lang="en-US" dirty="0" smtClean="0"/>
              <a:t>Money</a:t>
            </a:r>
            <a:r>
              <a:rPr lang="en-US" baseline="0" dirty="0" smtClean="0"/>
              <a:t> from state government is DOWN.  2003</a:t>
            </a:r>
          </a:p>
          <a:p>
            <a:r>
              <a:rPr lang="en-US" baseline="0" dirty="0" smtClean="0"/>
              <a:t>EKU President Doug Whitlock “</a:t>
            </a:r>
            <a:r>
              <a:rPr lang="en-US" dirty="0" smtClean="0"/>
              <a:t>the percentage of financial resources the University receives from the state will likely continue to diminish. “We must not count on state appropriations keeping up with inflationary factors and enrollment growth.”</a:t>
            </a:r>
          </a:p>
          <a:p>
            <a:r>
              <a:rPr lang="en-US" dirty="0" smtClean="0"/>
              <a:t>EKU’s budget</a:t>
            </a:r>
            <a:r>
              <a:rPr lang="en-US" baseline="0" dirty="0" smtClean="0"/>
              <a:t> used to be 75% from the state-25 from tuition and fees.  Today it is 35% from the state and 65% from tuition and fees. </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5</a:t>
            </a:fld>
            <a:endParaRPr lang="en-US"/>
          </a:p>
        </p:txBody>
      </p:sp>
    </p:spTree>
    <p:extLst>
      <p:ext uri="{BB962C8B-B14F-4D97-AF65-F5344CB8AC3E}">
        <p14:creationId xmlns:p14="http://schemas.microsoft.com/office/powerpoint/2010/main" val="143510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r>
              <a:rPr lang="en-US" dirty="0" smtClean="0"/>
              <a:t>Not everyone</a:t>
            </a:r>
            <a:r>
              <a:rPr lang="en-US" baseline="0" dirty="0" smtClean="0"/>
              <a:t> in the Commonwealth has access to Databases through KYVL.  Some public libraries and public school systems chose NOT to have access</a:t>
            </a:r>
          </a:p>
          <a:p>
            <a:r>
              <a:rPr lang="en-US" baseline="0" dirty="0" smtClean="0"/>
              <a:t>Thanks to Betsy Hughes from KYVL for this data</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6</a:t>
            </a:fld>
            <a:endParaRPr lang="en-US"/>
          </a:p>
        </p:txBody>
      </p:sp>
    </p:spTree>
    <p:extLst>
      <p:ext uri="{BB962C8B-B14F-4D97-AF65-F5344CB8AC3E}">
        <p14:creationId xmlns:p14="http://schemas.microsoft.com/office/powerpoint/2010/main" val="86336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7</a:t>
            </a:fld>
            <a:endParaRPr lang="en-US"/>
          </a:p>
        </p:txBody>
      </p:sp>
    </p:spTree>
    <p:extLst>
      <p:ext uri="{BB962C8B-B14F-4D97-AF65-F5344CB8AC3E}">
        <p14:creationId xmlns:p14="http://schemas.microsoft.com/office/powerpoint/2010/main" val="252320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r>
              <a:rPr lang="en-US" dirty="0" smtClean="0"/>
              <a:t>Article from August 22</a:t>
            </a:r>
            <a:r>
              <a:rPr lang="en-US" baseline="30000" dirty="0" smtClean="0"/>
              <a:t>nd</a:t>
            </a:r>
            <a:r>
              <a:rPr lang="en-US" dirty="0" smtClean="0"/>
              <a:t> </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8</a:t>
            </a:fld>
            <a:endParaRPr lang="en-US"/>
          </a:p>
        </p:txBody>
      </p:sp>
    </p:spTree>
    <p:extLst>
      <p:ext uri="{BB962C8B-B14F-4D97-AF65-F5344CB8AC3E}">
        <p14:creationId xmlns:p14="http://schemas.microsoft.com/office/powerpoint/2010/main" val="269019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r>
              <a:rPr lang="en-US" dirty="0" smtClean="0"/>
              <a:t>We</a:t>
            </a:r>
            <a:r>
              <a:rPr lang="en-US" baseline="0" dirty="0" smtClean="0"/>
              <a:t> think about Information literacy</a:t>
            </a:r>
            <a:endParaRPr lang="en-US" dirty="0"/>
          </a:p>
        </p:txBody>
      </p:sp>
      <p:sp>
        <p:nvSpPr>
          <p:cNvPr id="4" name="Slide Number Placeholder 3"/>
          <p:cNvSpPr>
            <a:spLocks noGrp="1"/>
          </p:cNvSpPr>
          <p:nvPr>
            <p:ph type="sldNum" sz="quarter" idx="10"/>
          </p:nvPr>
        </p:nvSpPr>
        <p:spPr/>
        <p:txBody>
          <a:bodyPr/>
          <a:lstStyle/>
          <a:p>
            <a:fld id="{AEADD27A-29CF-4732-B8E6-58D4AE6D46F3}" type="slidenum">
              <a:rPr lang="en-US" smtClean="0"/>
              <a:pPr/>
              <a:t>9</a:t>
            </a:fld>
            <a:endParaRPr lang="en-US"/>
          </a:p>
        </p:txBody>
      </p:sp>
    </p:spTree>
    <p:extLst>
      <p:ext uri="{BB962C8B-B14F-4D97-AF65-F5344CB8AC3E}">
        <p14:creationId xmlns:p14="http://schemas.microsoft.com/office/powerpoint/2010/main" val="170518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3EB4E-7D18-4A3D-8B71-CDD0A3671018}" type="slidenum">
              <a:rPr lang="en-US"/>
              <a:pPr/>
              <a:t>‹#›</a:t>
            </a:fld>
            <a:endParaRPr lang="en-US"/>
          </a:p>
        </p:txBody>
      </p:sp>
    </p:spTree>
    <p:extLst>
      <p:ext uri="{BB962C8B-B14F-4D97-AF65-F5344CB8AC3E}">
        <p14:creationId xmlns:p14="http://schemas.microsoft.com/office/powerpoint/2010/main" val="151813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F1B86F-2865-4C32-8AC6-69F85F5EE9AE}" type="slidenum">
              <a:rPr lang="en-US"/>
              <a:pPr/>
              <a:t>‹#›</a:t>
            </a:fld>
            <a:endParaRPr lang="en-US"/>
          </a:p>
        </p:txBody>
      </p:sp>
    </p:spTree>
    <p:extLst>
      <p:ext uri="{BB962C8B-B14F-4D97-AF65-F5344CB8AC3E}">
        <p14:creationId xmlns:p14="http://schemas.microsoft.com/office/powerpoint/2010/main" val="385859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EED4FB-E27F-4B87-AB69-AF32B8839095}" type="slidenum">
              <a:rPr lang="en-US"/>
              <a:pPr/>
              <a:t>‹#›</a:t>
            </a:fld>
            <a:endParaRPr lang="en-US"/>
          </a:p>
        </p:txBody>
      </p:sp>
    </p:spTree>
    <p:extLst>
      <p:ext uri="{BB962C8B-B14F-4D97-AF65-F5344CB8AC3E}">
        <p14:creationId xmlns:p14="http://schemas.microsoft.com/office/powerpoint/2010/main" val="337216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B59CB8-D44B-4CE1-8840-7D4DB24A364D}" type="slidenum">
              <a:rPr lang="en-US"/>
              <a:pPr/>
              <a:t>‹#›</a:t>
            </a:fld>
            <a:endParaRPr lang="en-US"/>
          </a:p>
        </p:txBody>
      </p:sp>
    </p:spTree>
    <p:extLst>
      <p:ext uri="{BB962C8B-B14F-4D97-AF65-F5344CB8AC3E}">
        <p14:creationId xmlns:p14="http://schemas.microsoft.com/office/powerpoint/2010/main" val="239281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178E0C-8FBE-4121-8C1B-C134270236C5}" type="slidenum">
              <a:rPr lang="en-US"/>
              <a:pPr/>
              <a:t>‹#›</a:t>
            </a:fld>
            <a:endParaRPr lang="en-US"/>
          </a:p>
        </p:txBody>
      </p:sp>
    </p:spTree>
    <p:extLst>
      <p:ext uri="{BB962C8B-B14F-4D97-AF65-F5344CB8AC3E}">
        <p14:creationId xmlns:p14="http://schemas.microsoft.com/office/powerpoint/2010/main" val="17784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B80E33-0DCB-45A7-8362-B08CE58CED38}" type="slidenum">
              <a:rPr lang="en-US"/>
              <a:pPr/>
              <a:t>‹#›</a:t>
            </a:fld>
            <a:endParaRPr lang="en-US"/>
          </a:p>
        </p:txBody>
      </p:sp>
    </p:spTree>
    <p:extLst>
      <p:ext uri="{BB962C8B-B14F-4D97-AF65-F5344CB8AC3E}">
        <p14:creationId xmlns:p14="http://schemas.microsoft.com/office/powerpoint/2010/main" val="23600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A1BB96-F1D8-487E-850E-A004309381DC}" type="slidenum">
              <a:rPr lang="en-US"/>
              <a:pPr/>
              <a:t>‹#›</a:t>
            </a:fld>
            <a:endParaRPr lang="en-US"/>
          </a:p>
        </p:txBody>
      </p:sp>
    </p:spTree>
    <p:extLst>
      <p:ext uri="{BB962C8B-B14F-4D97-AF65-F5344CB8AC3E}">
        <p14:creationId xmlns:p14="http://schemas.microsoft.com/office/powerpoint/2010/main" val="66987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DBC5E7-3A63-42D8-9257-E6978A6750CB}" type="slidenum">
              <a:rPr lang="en-US"/>
              <a:pPr/>
              <a:t>‹#›</a:t>
            </a:fld>
            <a:endParaRPr lang="en-US"/>
          </a:p>
        </p:txBody>
      </p:sp>
    </p:spTree>
    <p:extLst>
      <p:ext uri="{BB962C8B-B14F-4D97-AF65-F5344CB8AC3E}">
        <p14:creationId xmlns:p14="http://schemas.microsoft.com/office/powerpoint/2010/main" val="340534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77BC0A-C66C-401F-999D-17E17FDF87AE}" type="slidenum">
              <a:rPr lang="en-US"/>
              <a:pPr/>
              <a:t>‹#›</a:t>
            </a:fld>
            <a:endParaRPr lang="en-US"/>
          </a:p>
        </p:txBody>
      </p:sp>
    </p:spTree>
    <p:extLst>
      <p:ext uri="{BB962C8B-B14F-4D97-AF65-F5344CB8AC3E}">
        <p14:creationId xmlns:p14="http://schemas.microsoft.com/office/powerpoint/2010/main" val="65327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33553A-E05D-4128-A056-6829186EA8D9}" type="slidenum">
              <a:rPr lang="en-US"/>
              <a:pPr/>
              <a:t>‹#›</a:t>
            </a:fld>
            <a:endParaRPr lang="en-US"/>
          </a:p>
        </p:txBody>
      </p:sp>
    </p:spTree>
    <p:extLst>
      <p:ext uri="{BB962C8B-B14F-4D97-AF65-F5344CB8AC3E}">
        <p14:creationId xmlns:p14="http://schemas.microsoft.com/office/powerpoint/2010/main" val="178235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EDE3D8-E8A8-4070-A6DB-6BD2272330D6}" type="slidenum">
              <a:rPr lang="en-US"/>
              <a:pPr/>
              <a:t>‹#›</a:t>
            </a:fld>
            <a:endParaRPr lang="en-US"/>
          </a:p>
        </p:txBody>
      </p:sp>
    </p:spTree>
    <p:extLst>
      <p:ext uri="{BB962C8B-B14F-4D97-AF65-F5344CB8AC3E}">
        <p14:creationId xmlns:p14="http://schemas.microsoft.com/office/powerpoint/2010/main" val="166240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5C3BE6-1D6D-46C3-A7A1-1FC012320C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sjrohd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flickr.com/photos/julishannon/" TargetMode="External"/><Relationship Id="rId5" Type="http://schemas.openxmlformats.org/officeDocument/2006/relationships/hyperlink" Target="http://www.flickr.com/photos/whatcouldgowrong/" TargetMode="External"/><Relationship Id="rId4" Type="http://schemas.openxmlformats.org/officeDocument/2006/relationships/hyperlink" Target="http://www.flickr.com/photos/frenchy_ros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q=http://www.insidehighered.com/news/2011/08/22/erial_study_of_student_research_habits_at_illinois_university_libraries_reveals_alarmingly_poor_information_literacy_and_skills&amp;sa=D&amp;sntz=1&amp;usg=AFQjCNG4owe4zYbAOskujhcBi3Ug9Bcq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857250" y="609600"/>
            <a:ext cx="8448675" cy="1222375"/>
          </a:xfrm>
        </p:spPr>
        <p:txBody>
          <a:bodyPr lIns="0" tIns="0" rIns="0" bIns="0" anchor="t"/>
          <a:lstStyle/>
          <a:p>
            <a:pPr>
              <a:lnSpc>
                <a:spcPct val="95000"/>
              </a:lnSpc>
            </a:pPr>
            <a:r>
              <a:rPr lang="en-US" sz="4800" i="1">
                <a:solidFill>
                  <a:srgbClr val="000000"/>
                </a:solidFill>
                <a:latin typeface="Arial" charset="0"/>
              </a:rPr>
              <a:t>Worst Case Scenario!</a:t>
            </a:r>
          </a:p>
        </p:txBody>
      </p:sp>
      <p:sp>
        <p:nvSpPr>
          <p:cNvPr id="2050" name="Rectangle 2"/>
          <p:cNvSpPr>
            <a:spLocks noGrp="1" noChangeArrowheads="1"/>
          </p:cNvSpPr>
          <p:nvPr>
            <p:ph type="subTitle" idx="1"/>
          </p:nvPr>
        </p:nvSpPr>
        <p:spPr>
          <a:xfrm>
            <a:off x="1847850" y="6477000"/>
            <a:ext cx="6616700" cy="914400"/>
          </a:xfrm>
        </p:spPr>
        <p:txBody>
          <a:bodyPr lIns="0" tIns="0" rIns="0" bIns="0"/>
          <a:lstStyle/>
          <a:p>
            <a:pPr>
              <a:lnSpc>
                <a:spcPct val="95000"/>
              </a:lnSpc>
              <a:spcBef>
                <a:spcPct val="0"/>
              </a:spcBef>
            </a:pPr>
            <a:r>
              <a:rPr lang="en-US" sz="2000" dirty="0" smtClean="0">
                <a:solidFill>
                  <a:srgbClr val="000000"/>
                </a:solidFill>
                <a:latin typeface="Arial" charset="0"/>
              </a:rPr>
              <a:t>Julie Silver George and Clay Howard</a:t>
            </a:r>
          </a:p>
          <a:p>
            <a:pPr>
              <a:lnSpc>
                <a:spcPct val="95000"/>
              </a:lnSpc>
              <a:spcBef>
                <a:spcPct val="0"/>
              </a:spcBef>
            </a:pPr>
            <a:r>
              <a:rPr lang="en-US" sz="2000" dirty="0" smtClean="0">
                <a:solidFill>
                  <a:srgbClr val="000000"/>
                </a:solidFill>
                <a:latin typeface="Arial" charset="0"/>
              </a:rPr>
              <a:t>Eastern Kentucky University Libraries</a:t>
            </a:r>
            <a:endParaRPr lang="en-US" sz="2000" dirty="0">
              <a:solidFill>
                <a:srgbClr val="000000"/>
              </a:solidFill>
              <a:latin typeface="Arial"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0" y="1930400"/>
            <a:ext cx="6248400" cy="4373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2800" y="685800"/>
            <a:ext cx="8636000" cy="5029200"/>
          </a:xfrm>
        </p:spPr>
        <p:txBody>
          <a:bodyPr/>
          <a:lstStyle/>
          <a:p>
            <a:r>
              <a:rPr lang="en-US" sz="11500" dirty="0" smtClean="0">
                <a:latin typeface="Calibri" pitchFamily="34" charset="0"/>
                <a:cs typeface="Calibri" pitchFamily="34" charset="0"/>
              </a:rPr>
              <a:t>So, what are </a:t>
            </a:r>
            <a:r>
              <a:rPr lang="en-US" sz="11500" b="1" u="sng" dirty="0" smtClean="0">
                <a:latin typeface="Calibri" pitchFamily="34" charset="0"/>
                <a:cs typeface="Calibri" pitchFamily="34" charset="0"/>
              </a:rPr>
              <a:t>WE</a:t>
            </a:r>
            <a:r>
              <a:rPr lang="en-US" sz="11500" dirty="0" smtClean="0">
                <a:latin typeface="Calibri" pitchFamily="34" charset="0"/>
                <a:cs typeface="Calibri" pitchFamily="34" charset="0"/>
              </a:rPr>
              <a:t> doing?</a:t>
            </a:r>
            <a:endParaRPr lang="en-US" sz="11500" dirty="0">
              <a:latin typeface="Calibri" pitchFamily="34" charset="0"/>
              <a:cs typeface="Calibri" pitchFamily="34" charset="0"/>
            </a:endParaRPr>
          </a:p>
        </p:txBody>
      </p:sp>
    </p:spTree>
    <p:extLst>
      <p:ext uri="{BB962C8B-B14F-4D97-AF65-F5344CB8AC3E}">
        <p14:creationId xmlns:p14="http://schemas.microsoft.com/office/powerpoint/2010/main" val="408392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000000"/>
                </a:solidFill>
                <a:latin typeface="Arial" charset="0"/>
              </a:rPr>
              <a:t>50 minute library instruction </a:t>
            </a:r>
            <a:r>
              <a:rPr lang="en-US" sz="4300" dirty="0" smtClean="0">
                <a:solidFill>
                  <a:srgbClr val="000000"/>
                </a:solidFill>
                <a:latin typeface="Arial" charset="0"/>
              </a:rPr>
              <a:t>sessions</a:t>
            </a:r>
            <a:endParaRPr lang="en-US" sz="4300" dirty="0">
              <a:solidFill>
                <a:srgbClr val="000000"/>
              </a:solidFill>
              <a:latin typeface="Arial" charset="0"/>
            </a:endParaRPr>
          </a:p>
        </p:txBody>
      </p:sp>
      <p:sp>
        <p:nvSpPr>
          <p:cNvPr id="11266" name="Rectangle 2"/>
          <p:cNvSpPr>
            <a:spLocks noGrp="1" noChangeArrowheads="1"/>
          </p:cNvSpPr>
          <p:nvPr>
            <p:ph type="body" idx="1"/>
          </p:nvPr>
        </p:nvSpPr>
        <p:spPr>
          <a:xfrm>
            <a:off x="127000" y="914400"/>
            <a:ext cx="9685338" cy="6400800"/>
          </a:xfrm>
        </p:spPr>
        <p:txBody>
          <a:bodyPr lIns="0" tIns="0" rIns="0" bIns="0" numCol="2"/>
          <a:lstStyle/>
          <a:p>
            <a:pPr>
              <a:lnSpc>
                <a:spcPct val="150000"/>
              </a:lnSpc>
              <a:spcBef>
                <a:spcPct val="0"/>
              </a:spcBef>
            </a:pPr>
            <a:r>
              <a:rPr lang="en-US" sz="2000" dirty="0">
                <a:solidFill>
                  <a:srgbClr val="000000"/>
                </a:solidFill>
                <a:latin typeface="Arial" charset="0"/>
              </a:rPr>
              <a:t>n</a:t>
            </a:r>
            <a:r>
              <a:rPr lang="en-US" sz="2000" dirty="0" smtClean="0">
                <a:solidFill>
                  <a:srgbClr val="000000"/>
                </a:solidFill>
                <a:latin typeface="Arial" charset="0"/>
              </a:rPr>
              <a:t>avigating the </a:t>
            </a:r>
            <a:r>
              <a:rPr lang="en-US" sz="2000" dirty="0">
                <a:solidFill>
                  <a:srgbClr val="000000"/>
                </a:solidFill>
                <a:latin typeface="Arial" charset="0"/>
              </a:rPr>
              <a:t>library website</a:t>
            </a:r>
            <a:endParaRPr lang="en-US" sz="2400" dirty="0"/>
          </a:p>
          <a:p>
            <a:pPr>
              <a:lnSpc>
                <a:spcPct val="150000"/>
              </a:lnSpc>
              <a:spcBef>
                <a:spcPct val="0"/>
              </a:spcBef>
            </a:pPr>
            <a:r>
              <a:rPr lang="en-US" sz="2000" dirty="0">
                <a:solidFill>
                  <a:srgbClr val="000000"/>
                </a:solidFill>
                <a:latin typeface="Arial" charset="0"/>
              </a:rPr>
              <a:t>searching library catalog</a:t>
            </a:r>
            <a:endParaRPr lang="en-US" sz="2400" dirty="0"/>
          </a:p>
          <a:p>
            <a:pPr>
              <a:lnSpc>
                <a:spcPct val="150000"/>
              </a:lnSpc>
              <a:spcBef>
                <a:spcPct val="0"/>
              </a:spcBef>
            </a:pPr>
            <a:r>
              <a:rPr lang="en-US" sz="2000" dirty="0">
                <a:solidFill>
                  <a:srgbClr val="000000"/>
                </a:solidFill>
                <a:latin typeface="Arial" charset="0"/>
              </a:rPr>
              <a:t>call numbers</a:t>
            </a:r>
            <a:endParaRPr lang="en-US" sz="2400" dirty="0"/>
          </a:p>
          <a:p>
            <a:pPr>
              <a:lnSpc>
                <a:spcPct val="150000"/>
              </a:lnSpc>
              <a:spcBef>
                <a:spcPct val="0"/>
              </a:spcBef>
            </a:pPr>
            <a:r>
              <a:rPr lang="en-US" sz="2000" dirty="0">
                <a:solidFill>
                  <a:srgbClr val="000000"/>
                </a:solidFill>
                <a:latin typeface="Arial" charset="0"/>
              </a:rPr>
              <a:t>physical location of things in </a:t>
            </a:r>
            <a:r>
              <a:rPr lang="en-US" sz="2000" dirty="0" smtClean="0">
                <a:solidFill>
                  <a:srgbClr val="000000"/>
                </a:solidFill>
                <a:latin typeface="Arial" charset="0"/>
              </a:rPr>
              <a:t>the </a:t>
            </a:r>
            <a:r>
              <a:rPr lang="en-US" sz="2000" dirty="0">
                <a:solidFill>
                  <a:srgbClr val="000000"/>
                </a:solidFill>
                <a:latin typeface="Arial" charset="0"/>
              </a:rPr>
              <a:t>library</a:t>
            </a:r>
            <a:endParaRPr lang="en-US" sz="2400" dirty="0"/>
          </a:p>
          <a:p>
            <a:pPr>
              <a:lnSpc>
                <a:spcPct val="150000"/>
              </a:lnSpc>
              <a:spcBef>
                <a:spcPct val="0"/>
              </a:spcBef>
            </a:pPr>
            <a:r>
              <a:rPr lang="en-US" sz="2000" dirty="0">
                <a:solidFill>
                  <a:srgbClr val="000000"/>
                </a:solidFill>
                <a:latin typeface="Arial" charset="0"/>
              </a:rPr>
              <a:t>c</a:t>
            </a:r>
            <a:r>
              <a:rPr lang="en-US" sz="2000" dirty="0" smtClean="0">
                <a:solidFill>
                  <a:srgbClr val="000000"/>
                </a:solidFill>
                <a:latin typeface="Arial" charset="0"/>
              </a:rPr>
              <a:t>hoosing the right database</a:t>
            </a:r>
          </a:p>
          <a:p>
            <a:pPr>
              <a:lnSpc>
                <a:spcPct val="150000"/>
              </a:lnSpc>
              <a:spcBef>
                <a:spcPct val="0"/>
              </a:spcBef>
            </a:pPr>
            <a:r>
              <a:rPr lang="en-US" sz="2000" dirty="0">
                <a:solidFill>
                  <a:srgbClr val="000000"/>
                </a:solidFill>
                <a:latin typeface="Arial" charset="0"/>
              </a:rPr>
              <a:t>f</a:t>
            </a:r>
            <a:r>
              <a:rPr lang="en-US" sz="2000" dirty="0" smtClean="0">
                <a:solidFill>
                  <a:srgbClr val="000000"/>
                </a:solidFill>
                <a:latin typeface="Arial" charset="0"/>
              </a:rPr>
              <a:t>inding the right database</a:t>
            </a:r>
          </a:p>
          <a:p>
            <a:pPr>
              <a:lnSpc>
                <a:spcPct val="150000"/>
              </a:lnSpc>
              <a:spcBef>
                <a:spcPct val="0"/>
              </a:spcBef>
            </a:pPr>
            <a:r>
              <a:rPr lang="en-US" sz="2000" dirty="0" smtClean="0">
                <a:solidFill>
                  <a:srgbClr val="000000"/>
                </a:solidFill>
                <a:latin typeface="Arial" charset="0"/>
              </a:rPr>
              <a:t>how </a:t>
            </a:r>
            <a:r>
              <a:rPr lang="en-US" sz="2000" dirty="0">
                <a:solidFill>
                  <a:srgbClr val="000000"/>
                </a:solidFill>
                <a:latin typeface="Arial" charset="0"/>
              </a:rPr>
              <a:t>to type in </a:t>
            </a:r>
            <a:r>
              <a:rPr lang="en-US" sz="2000">
                <a:solidFill>
                  <a:srgbClr val="000000"/>
                </a:solidFill>
                <a:latin typeface="Arial" charset="0"/>
              </a:rPr>
              <a:t>what </a:t>
            </a:r>
            <a:r>
              <a:rPr lang="en-US" sz="2000" smtClean="0">
                <a:solidFill>
                  <a:srgbClr val="000000"/>
                </a:solidFill>
                <a:latin typeface="Arial" charset="0"/>
              </a:rPr>
              <a:t>you’re </a:t>
            </a:r>
            <a:r>
              <a:rPr lang="en-US" sz="2000" dirty="0">
                <a:solidFill>
                  <a:srgbClr val="000000"/>
                </a:solidFill>
                <a:latin typeface="Arial" charset="0"/>
              </a:rPr>
              <a:t>looking for</a:t>
            </a:r>
            <a:endParaRPr lang="en-US" sz="2400" dirty="0"/>
          </a:p>
          <a:p>
            <a:pPr>
              <a:lnSpc>
                <a:spcPct val="150000"/>
              </a:lnSpc>
              <a:spcBef>
                <a:spcPct val="0"/>
              </a:spcBef>
            </a:pPr>
            <a:r>
              <a:rPr lang="en-US" sz="2000" dirty="0" err="1">
                <a:solidFill>
                  <a:srgbClr val="000000"/>
                </a:solidFill>
                <a:latin typeface="Arial" charset="0"/>
              </a:rPr>
              <a:t>boolean</a:t>
            </a:r>
            <a:r>
              <a:rPr lang="en-US" sz="2000" dirty="0">
                <a:solidFill>
                  <a:srgbClr val="000000"/>
                </a:solidFill>
                <a:latin typeface="Arial" charset="0"/>
              </a:rPr>
              <a:t> </a:t>
            </a:r>
            <a:r>
              <a:rPr lang="en-US" sz="2000" dirty="0" smtClean="0">
                <a:solidFill>
                  <a:srgbClr val="000000"/>
                </a:solidFill>
                <a:latin typeface="Arial" charset="0"/>
              </a:rPr>
              <a:t>operators…</a:t>
            </a:r>
            <a:endParaRPr lang="en-US" sz="2400" dirty="0"/>
          </a:p>
          <a:p>
            <a:pPr>
              <a:lnSpc>
                <a:spcPct val="150000"/>
              </a:lnSpc>
              <a:spcBef>
                <a:spcPct val="0"/>
              </a:spcBef>
            </a:pPr>
            <a:r>
              <a:rPr lang="en-US" sz="2000" dirty="0">
                <a:solidFill>
                  <a:srgbClr val="000000"/>
                </a:solidFill>
                <a:latin typeface="Arial" charset="0"/>
              </a:rPr>
              <a:t>controlled vocabulary</a:t>
            </a:r>
            <a:endParaRPr lang="en-US" sz="2400" dirty="0"/>
          </a:p>
          <a:p>
            <a:pPr>
              <a:lnSpc>
                <a:spcPct val="150000"/>
              </a:lnSpc>
              <a:spcBef>
                <a:spcPct val="0"/>
              </a:spcBef>
            </a:pPr>
            <a:r>
              <a:rPr lang="en-US" sz="2000" dirty="0">
                <a:solidFill>
                  <a:srgbClr val="000000"/>
                </a:solidFill>
                <a:latin typeface="Arial" charset="0"/>
              </a:rPr>
              <a:t>subject headings</a:t>
            </a:r>
            <a:endParaRPr lang="en-US" sz="2400" dirty="0"/>
          </a:p>
          <a:p>
            <a:pPr>
              <a:lnSpc>
                <a:spcPct val="150000"/>
              </a:lnSpc>
              <a:spcBef>
                <a:spcPct val="0"/>
              </a:spcBef>
            </a:pPr>
            <a:r>
              <a:rPr lang="en-US" sz="2000" dirty="0">
                <a:solidFill>
                  <a:srgbClr val="000000"/>
                </a:solidFill>
                <a:latin typeface="Arial" charset="0"/>
              </a:rPr>
              <a:t>reading a results page in the database</a:t>
            </a:r>
            <a:endParaRPr lang="en-US" sz="2400" dirty="0"/>
          </a:p>
          <a:p>
            <a:pPr>
              <a:lnSpc>
                <a:spcPct val="150000"/>
              </a:lnSpc>
              <a:spcBef>
                <a:spcPct val="0"/>
              </a:spcBef>
            </a:pPr>
            <a:r>
              <a:rPr lang="en-US" sz="2000" dirty="0">
                <a:solidFill>
                  <a:srgbClr val="000000"/>
                </a:solidFill>
                <a:latin typeface="Arial" charset="0"/>
              </a:rPr>
              <a:t>how to get to full text</a:t>
            </a:r>
            <a:endParaRPr lang="en-US" sz="2400" dirty="0"/>
          </a:p>
          <a:p>
            <a:pPr>
              <a:lnSpc>
                <a:spcPct val="150000"/>
              </a:lnSpc>
              <a:spcBef>
                <a:spcPct val="0"/>
              </a:spcBef>
            </a:pPr>
            <a:r>
              <a:rPr lang="en-US" sz="2000" dirty="0">
                <a:solidFill>
                  <a:srgbClr val="000000"/>
                </a:solidFill>
                <a:latin typeface="Arial" charset="0"/>
              </a:rPr>
              <a:t>how to </a:t>
            </a:r>
            <a:r>
              <a:rPr lang="en-US" sz="2000" dirty="0" smtClean="0">
                <a:solidFill>
                  <a:srgbClr val="000000"/>
                </a:solidFill>
                <a:latin typeface="Arial" charset="0"/>
              </a:rPr>
              <a:t>ILL</a:t>
            </a:r>
          </a:p>
          <a:p>
            <a:pPr>
              <a:lnSpc>
                <a:spcPct val="150000"/>
              </a:lnSpc>
              <a:spcBef>
                <a:spcPct val="0"/>
              </a:spcBef>
            </a:pPr>
            <a:endParaRPr lang="en-US" sz="2000" dirty="0">
              <a:solidFill>
                <a:srgbClr val="000000"/>
              </a:solidFill>
              <a:latin typeface="Arial" charset="0"/>
            </a:endParaRPr>
          </a:p>
          <a:p>
            <a:pPr>
              <a:lnSpc>
                <a:spcPct val="150000"/>
              </a:lnSpc>
              <a:spcBef>
                <a:spcPct val="0"/>
              </a:spcBef>
            </a:pPr>
            <a:r>
              <a:rPr lang="en-US" sz="2000" dirty="0" smtClean="0">
                <a:solidFill>
                  <a:srgbClr val="000000"/>
                </a:solidFill>
                <a:latin typeface="Arial" charset="0"/>
              </a:rPr>
              <a:t>how </a:t>
            </a:r>
            <a:r>
              <a:rPr lang="en-US" sz="2000" dirty="0">
                <a:solidFill>
                  <a:srgbClr val="000000"/>
                </a:solidFill>
                <a:latin typeface="Arial" charset="0"/>
              </a:rPr>
              <a:t>to find the article in </a:t>
            </a:r>
            <a:r>
              <a:rPr lang="en-US" sz="2000" dirty="0" smtClean="0">
                <a:solidFill>
                  <a:srgbClr val="000000"/>
                </a:solidFill>
                <a:latin typeface="Arial" charset="0"/>
              </a:rPr>
              <a:t>print</a:t>
            </a:r>
          </a:p>
          <a:p>
            <a:pPr>
              <a:lnSpc>
                <a:spcPct val="150000"/>
              </a:lnSpc>
              <a:spcBef>
                <a:spcPct val="0"/>
              </a:spcBef>
            </a:pPr>
            <a:r>
              <a:rPr lang="en-US" sz="2000" dirty="0">
                <a:solidFill>
                  <a:srgbClr val="000000"/>
                </a:solidFill>
                <a:latin typeface="Arial" charset="0"/>
              </a:rPr>
              <a:t>d</a:t>
            </a:r>
            <a:r>
              <a:rPr lang="en-US" sz="2000" dirty="0" smtClean="0">
                <a:solidFill>
                  <a:srgbClr val="000000"/>
                </a:solidFill>
                <a:latin typeface="Arial" charset="0"/>
              </a:rPr>
              <a:t>ifferences in scholarly v popular</a:t>
            </a:r>
          </a:p>
          <a:p>
            <a:pPr>
              <a:lnSpc>
                <a:spcPct val="150000"/>
              </a:lnSpc>
              <a:spcBef>
                <a:spcPct val="0"/>
              </a:spcBef>
            </a:pPr>
            <a:r>
              <a:rPr lang="en-US" sz="2000" dirty="0">
                <a:solidFill>
                  <a:srgbClr val="000000"/>
                </a:solidFill>
                <a:latin typeface="Arial" charset="0"/>
              </a:rPr>
              <a:t>e</a:t>
            </a:r>
            <a:r>
              <a:rPr lang="en-US" sz="2000" dirty="0" smtClean="0">
                <a:solidFill>
                  <a:srgbClr val="000000"/>
                </a:solidFill>
                <a:latin typeface="Arial" charset="0"/>
              </a:rPr>
              <a:t>valuating information</a:t>
            </a:r>
          </a:p>
          <a:p>
            <a:pPr>
              <a:lnSpc>
                <a:spcPct val="150000"/>
              </a:lnSpc>
              <a:spcBef>
                <a:spcPct val="0"/>
              </a:spcBef>
            </a:pPr>
            <a:r>
              <a:rPr lang="en-US" sz="2000" dirty="0">
                <a:solidFill>
                  <a:srgbClr val="000000"/>
                </a:solidFill>
                <a:latin typeface="Arial" charset="0"/>
              </a:rPr>
              <a:t>h</a:t>
            </a:r>
            <a:r>
              <a:rPr lang="en-US" sz="2000" dirty="0" smtClean="0">
                <a:solidFill>
                  <a:srgbClr val="000000"/>
                </a:solidFill>
                <a:latin typeface="Arial" charset="0"/>
              </a:rPr>
              <a:t>ow to ask for help from librarian</a:t>
            </a:r>
            <a:endParaRPr lang="en-US" sz="2400" dirty="0"/>
          </a:p>
          <a:p>
            <a:pPr>
              <a:lnSpc>
                <a:spcPct val="150000"/>
              </a:lnSpc>
              <a:spcBef>
                <a:spcPct val="0"/>
              </a:spcBef>
            </a:pPr>
            <a:r>
              <a:rPr lang="en-US" sz="2000" dirty="0">
                <a:solidFill>
                  <a:srgbClr val="000000"/>
                </a:solidFill>
                <a:latin typeface="Arial" charset="0"/>
              </a:rPr>
              <a:t>w</a:t>
            </a:r>
            <a:r>
              <a:rPr lang="en-US" sz="2000" dirty="0" smtClean="0">
                <a:solidFill>
                  <a:srgbClr val="000000"/>
                </a:solidFill>
                <a:latin typeface="Arial" charset="0"/>
              </a:rPr>
              <a:t>hat else?</a:t>
            </a:r>
          </a:p>
          <a:p>
            <a:pPr>
              <a:lnSpc>
                <a:spcPct val="150000"/>
              </a:lnSpc>
              <a:spcBef>
                <a:spcPct val="0"/>
              </a:spcBef>
            </a:pPr>
            <a:endParaRPr lang="en-US" sz="2000" dirty="0">
              <a:solidFill>
                <a:srgbClr val="000000"/>
              </a:solidFill>
              <a:latin typeface="Arial" charset="0"/>
            </a:endParaRPr>
          </a:p>
          <a:p>
            <a:pPr marL="0" indent="0">
              <a:lnSpc>
                <a:spcPct val="95000"/>
              </a:lnSpc>
              <a:spcBef>
                <a:spcPct val="0"/>
              </a:spcBef>
              <a:buFontTx/>
              <a:buNone/>
            </a:pPr>
            <a:endParaRPr lang="en-US" sz="27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146050" y="6197600"/>
            <a:ext cx="9669463" cy="952500"/>
          </a:xfrm>
        </p:spPr>
        <p:txBody>
          <a:bodyPr lIns="0" tIns="0" rIns="0" bIns="0" anchor="t"/>
          <a:lstStyle/>
          <a:p>
            <a:pPr>
              <a:lnSpc>
                <a:spcPct val="95000"/>
              </a:lnSpc>
            </a:pPr>
            <a:r>
              <a:rPr lang="en-US" sz="3200">
                <a:solidFill>
                  <a:srgbClr val="000000"/>
                </a:solidFill>
                <a:latin typeface="Arial" charset="0"/>
              </a:rPr>
              <a:t>I am setting my students up for failure if this is all I teach them about finding reliable information.</a:t>
            </a: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406400"/>
            <a:ext cx="9144000" cy="5307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533" y="1676400"/>
            <a:ext cx="6807467" cy="5444643"/>
          </a:xfrm>
          <a:prstGeom prst="rect">
            <a:avLst/>
          </a:prstGeom>
        </p:spPr>
      </p:pic>
      <p:sp>
        <p:nvSpPr>
          <p:cNvPr id="4" name="TextBox 3"/>
          <p:cNvSpPr txBox="1"/>
          <p:nvPr/>
        </p:nvSpPr>
        <p:spPr>
          <a:xfrm>
            <a:off x="2108200" y="457200"/>
            <a:ext cx="6019800" cy="1107996"/>
          </a:xfrm>
          <a:prstGeom prst="rect">
            <a:avLst/>
          </a:prstGeom>
          <a:noFill/>
        </p:spPr>
        <p:txBody>
          <a:bodyPr wrap="square" rtlCol="0">
            <a:spAutoFit/>
          </a:bodyPr>
          <a:lstStyle/>
          <a:p>
            <a:r>
              <a:rPr lang="en-US" sz="6600" dirty="0" smtClean="0">
                <a:latin typeface="Calibri" pitchFamily="34" charset="0"/>
                <a:cs typeface="Calibri" pitchFamily="34" charset="0"/>
              </a:rPr>
              <a:t>Then…</a:t>
            </a:r>
            <a:endParaRPr lang="en-US" sz="6600" dirty="0">
              <a:latin typeface="Calibri" pitchFamily="34" charset="0"/>
              <a:cs typeface="Calibri" pitchFamily="34" charset="0"/>
            </a:endParaRPr>
          </a:p>
        </p:txBody>
      </p:sp>
    </p:spTree>
    <p:extLst>
      <p:ext uri="{BB962C8B-B14F-4D97-AF65-F5344CB8AC3E}">
        <p14:creationId xmlns:p14="http://schemas.microsoft.com/office/powerpoint/2010/main" val="2045272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0" y="1828800"/>
            <a:ext cx="9664700" cy="5486400"/>
          </a:xfrm>
        </p:spPr>
        <p:txBody>
          <a:bodyPr lIns="0" tIns="0" rIns="0" bIns="0"/>
          <a:lstStyle/>
          <a:p>
            <a:pPr marL="0" indent="0">
              <a:lnSpc>
                <a:spcPct val="95000"/>
              </a:lnSpc>
              <a:spcBef>
                <a:spcPct val="0"/>
              </a:spcBef>
              <a:buFontTx/>
              <a:buNone/>
            </a:pPr>
            <a:r>
              <a:rPr lang="en-US" sz="2700" dirty="0">
                <a:solidFill>
                  <a:srgbClr val="000000"/>
                </a:solidFill>
                <a:latin typeface="Calibri" pitchFamily="34" charset="0"/>
                <a:cs typeface="Calibri" pitchFamily="34" charset="0"/>
              </a:rPr>
              <a:t> </a:t>
            </a:r>
            <a:endParaRPr lang="en-US" dirty="0">
              <a:latin typeface="Calibri" pitchFamily="34" charset="0"/>
              <a:cs typeface="Calibri" pitchFamily="34" charset="0"/>
            </a:endParaRPr>
          </a:p>
          <a:p>
            <a:pPr marL="0" indent="0">
              <a:lnSpc>
                <a:spcPct val="95000"/>
              </a:lnSpc>
              <a:spcBef>
                <a:spcPct val="0"/>
              </a:spcBef>
              <a:buFontTx/>
              <a:buNone/>
            </a:pPr>
            <a:r>
              <a:rPr lang="en-US" sz="2700" dirty="0">
                <a:solidFill>
                  <a:srgbClr val="000000"/>
                </a:solidFill>
                <a:latin typeface="Arial" charset="0"/>
              </a:rPr>
              <a:t>  </a:t>
            </a:r>
            <a:endParaRPr lang="en-US" dirty="0"/>
          </a:p>
          <a:p>
            <a:pPr marL="0" indent="0">
              <a:lnSpc>
                <a:spcPct val="95000"/>
              </a:lnSpc>
              <a:spcBef>
                <a:spcPct val="0"/>
              </a:spcBef>
              <a:buFontTx/>
              <a:buNone/>
            </a:pPr>
            <a:endParaRPr lang="en-US" sz="2700" dirty="0">
              <a:solidFill>
                <a:srgbClr val="0000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685800"/>
            <a:ext cx="9217849" cy="613023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76274"/>
            <a:ext cx="8636000" cy="4276725"/>
          </a:xfrm>
        </p:spPr>
        <p:txBody>
          <a:bodyPr/>
          <a:lstStyle/>
          <a:p>
            <a:r>
              <a:rPr lang="en-US" sz="16600" dirty="0" smtClean="0">
                <a:latin typeface="Calibri" pitchFamily="34" charset="0"/>
                <a:cs typeface="Calibri" pitchFamily="34" charset="0"/>
              </a:rPr>
              <a:t>Solution?</a:t>
            </a:r>
            <a:endParaRPr lang="en-US" sz="16600" dirty="0">
              <a:latin typeface="Calibri" pitchFamily="34" charset="0"/>
              <a:cs typeface="Calibri" pitchFamily="34" charset="0"/>
            </a:endParaRPr>
          </a:p>
        </p:txBody>
      </p:sp>
    </p:spTree>
    <p:extLst>
      <p:ext uri="{BB962C8B-B14F-4D97-AF65-F5344CB8AC3E}">
        <p14:creationId xmlns:p14="http://schemas.microsoft.com/office/powerpoint/2010/main" val="4035499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What do they have access to?</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marL="0" indent="0">
              <a:buNone/>
            </a:pPr>
            <a:endParaRPr lang="en-US" dirty="0">
              <a:latin typeface="Calibri" pitchFamily="34" charset="0"/>
              <a:cs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55893">
            <a:off x="1422400" y="2869941"/>
            <a:ext cx="17002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4835">
            <a:off x="6389549" y="5380112"/>
            <a:ext cx="26193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195">
            <a:off x="6356609" y="2305050"/>
            <a:ext cx="26289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0" y="3352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75042">
            <a:off x="1041401" y="5010150"/>
            <a:ext cx="16097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Calibri" pitchFamily="34" charset="0"/>
                <a:cs typeface="Calibri" pitchFamily="34" charset="0"/>
              </a:rPr>
              <a:t>Open Source</a:t>
            </a:r>
            <a:endParaRPr lang="en-US" dirty="0">
              <a:latin typeface="Calibri" pitchFamily="34" charset="0"/>
              <a:cs typeface="Calibri" pitchFamily="34" charset="0"/>
            </a:endParaRPr>
          </a:p>
        </p:txBody>
      </p:sp>
      <p:sp>
        <p:nvSpPr>
          <p:cNvPr id="12" name="Content Placeholder 11"/>
          <p:cNvSpPr>
            <a:spLocks noGrp="1"/>
          </p:cNvSpPr>
          <p:nvPr>
            <p:ph sz="half" idx="1"/>
          </p:nvPr>
        </p:nvSpPr>
        <p:spPr/>
        <p:txBody>
          <a:bodyPr/>
          <a:lstStyle/>
          <a:p>
            <a:pPr marL="0" indent="0" algn="ctr">
              <a:buNone/>
            </a:pPr>
            <a:r>
              <a:rPr lang="en-US" sz="13800" dirty="0" smtClean="0">
                <a:latin typeface="Calibri" pitchFamily="34" charset="0"/>
                <a:cs typeface="Calibri" pitchFamily="34" charset="0"/>
              </a:rPr>
              <a:t>Pros</a:t>
            </a:r>
            <a:endParaRPr lang="en-US" sz="13800" dirty="0">
              <a:latin typeface="Calibri" pitchFamily="34" charset="0"/>
              <a:cs typeface="Calibri" pitchFamily="34" charset="0"/>
            </a:endParaRPr>
          </a:p>
        </p:txBody>
      </p:sp>
      <p:sp>
        <p:nvSpPr>
          <p:cNvPr id="13" name="Content Placeholder 12"/>
          <p:cNvSpPr>
            <a:spLocks noGrp="1"/>
          </p:cNvSpPr>
          <p:nvPr>
            <p:ph sz="half" idx="2"/>
          </p:nvPr>
        </p:nvSpPr>
        <p:spPr/>
        <p:txBody>
          <a:bodyPr/>
          <a:lstStyle/>
          <a:p>
            <a:pPr marL="0" indent="0" algn="ctr">
              <a:buNone/>
            </a:pPr>
            <a:r>
              <a:rPr lang="en-US" sz="13800" dirty="0" smtClean="0">
                <a:latin typeface="Calibri" pitchFamily="34" charset="0"/>
                <a:cs typeface="Calibri" pitchFamily="34" charset="0"/>
              </a:rPr>
              <a:t>Cons</a:t>
            </a:r>
            <a:endParaRPr lang="en-US" sz="13800" dirty="0">
              <a:latin typeface="Calibri" pitchFamily="34" charset="0"/>
              <a:cs typeface="Calibri" pitchFamily="34" charset="0"/>
            </a:endParaRPr>
          </a:p>
        </p:txBody>
      </p:sp>
    </p:spTree>
    <p:extLst>
      <p:ext uri="{BB962C8B-B14F-4D97-AF65-F5344CB8AC3E}">
        <p14:creationId xmlns:p14="http://schemas.microsoft.com/office/powerpoint/2010/main" val="3872741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How do we teach these global skills and still call it library instruction?</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49238" y="325438"/>
            <a:ext cx="9705975" cy="236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charset="0"/>
              </a:defRPr>
            </a:lvl1pPr>
            <a:lvl2pPr indent="-342900">
              <a:defRPr sz="2400">
                <a:solidFill>
                  <a:schemeClr val="tx1"/>
                </a:solidFill>
                <a:latin typeface="Times New Roman" charset="0"/>
              </a:defRPr>
            </a:lvl2pPr>
            <a:lvl3pPr marL="857250" indent="-285750">
              <a:defRPr sz="2400">
                <a:solidFill>
                  <a:schemeClr val="tx1"/>
                </a:solidFill>
                <a:latin typeface="Times New Roman" charset="0"/>
              </a:defRPr>
            </a:lvl3pPr>
            <a:lvl4pPr marL="1257300" indent="-228600">
              <a:defRPr sz="2400">
                <a:solidFill>
                  <a:schemeClr val="tx1"/>
                </a:solidFill>
                <a:latin typeface="Times New Roman" charset="0"/>
              </a:defRPr>
            </a:lvl4pPr>
            <a:lvl5pPr marL="1714500" indent="-228600">
              <a:defRPr sz="2400">
                <a:solidFill>
                  <a:schemeClr val="tx1"/>
                </a:solidFill>
                <a:latin typeface="Times New Roman" charset="0"/>
              </a:defRPr>
            </a:lvl5pPr>
            <a:lvl6pPr marL="2171700" indent="-228600" fontAlgn="base">
              <a:spcBef>
                <a:spcPct val="0"/>
              </a:spcBef>
              <a:spcAft>
                <a:spcPct val="0"/>
              </a:spcAft>
              <a:defRPr sz="2400">
                <a:solidFill>
                  <a:schemeClr val="tx1"/>
                </a:solidFill>
                <a:latin typeface="Times New Roman" charset="0"/>
              </a:defRPr>
            </a:lvl6pPr>
            <a:lvl7pPr marL="2628900" indent="-228600" fontAlgn="base">
              <a:spcBef>
                <a:spcPct val="0"/>
              </a:spcBef>
              <a:spcAft>
                <a:spcPct val="0"/>
              </a:spcAft>
              <a:defRPr sz="2400">
                <a:solidFill>
                  <a:schemeClr val="tx1"/>
                </a:solidFill>
                <a:latin typeface="Times New Roman" charset="0"/>
              </a:defRPr>
            </a:lvl7pPr>
            <a:lvl8pPr marL="3086100" indent="-228600" fontAlgn="base">
              <a:spcBef>
                <a:spcPct val="0"/>
              </a:spcBef>
              <a:spcAft>
                <a:spcPct val="0"/>
              </a:spcAft>
              <a:defRPr sz="2400">
                <a:solidFill>
                  <a:schemeClr val="tx1"/>
                </a:solidFill>
                <a:latin typeface="Times New Roman" charset="0"/>
              </a:defRPr>
            </a:lvl8pPr>
            <a:lvl9pPr marL="3543300" indent="-228600" fontAlgn="base">
              <a:spcBef>
                <a:spcPct val="0"/>
              </a:spcBef>
              <a:spcAft>
                <a:spcPct val="0"/>
              </a:spcAft>
              <a:defRPr sz="2400">
                <a:solidFill>
                  <a:schemeClr val="tx1"/>
                </a:solidFill>
                <a:latin typeface="Times New Roman" charset="0"/>
              </a:defRPr>
            </a:lvl9pPr>
          </a:lstStyle>
          <a:p>
            <a:pPr algn="ctr">
              <a:lnSpc>
                <a:spcPct val="95000"/>
              </a:lnSpc>
            </a:pPr>
            <a:r>
              <a:rPr lang="en-US" sz="2700" dirty="0">
                <a:solidFill>
                  <a:srgbClr val="000000"/>
                </a:solidFill>
                <a:latin typeface="Arial" charset="0"/>
              </a:rPr>
              <a:t>Creative Commons Photos</a:t>
            </a:r>
            <a:endParaRPr lang="en-US" dirty="0"/>
          </a:p>
          <a:p>
            <a:pPr>
              <a:lnSpc>
                <a:spcPct val="95000"/>
              </a:lnSpc>
            </a:pPr>
            <a:r>
              <a:rPr lang="en-US" sz="2700" dirty="0">
                <a:solidFill>
                  <a:srgbClr val="000000"/>
                </a:solidFill>
                <a:latin typeface="Arial" charset="0"/>
              </a:rPr>
              <a:t> </a:t>
            </a:r>
            <a:endParaRPr lang="en-US" dirty="0"/>
          </a:p>
          <a:p>
            <a:pPr>
              <a:lnSpc>
                <a:spcPct val="95000"/>
              </a:lnSpc>
            </a:pPr>
            <a:r>
              <a:rPr lang="en-US" sz="2700" u="sng" dirty="0">
                <a:solidFill>
                  <a:srgbClr val="0000FF"/>
                </a:solidFill>
                <a:latin typeface="Arial" charset="0"/>
                <a:hlinkClick r:id="rId3"/>
              </a:rPr>
              <a:t>Slide 3 </a:t>
            </a:r>
            <a:endParaRPr lang="en-US" dirty="0"/>
          </a:p>
          <a:p>
            <a:pPr>
              <a:lnSpc>
                <a:spcPct val="95000"/>
              </a:lnSpc>
            </a:pPr>
            <a:r>
              <a:rPr lang="en-US" sz="2700" u="sng" dirty="0">
                <a:solidFill>
                  <a:srgbClr val="0000FF"/>
                </a:solidFill>
                <a:latin typeface="Arial" charset="0"/>
                <a:hlinkClick r:id="rId4"/>
              </a:rPr>
              <a:t>Slide 4 </a:t>
            </a:r>
            <a:endParaRPr lang="en-US" dirty="0"/>
          </a:p>
          <a:p>
            <a:pPr>
              <a:lnSpc>
                <a:spcPct val="95000"/>
              </a:lnSpc>
            </a:pPr>
            <a:r>
              <a:rPr lang="en-US" sz="2700" dirty="0" smtClean="0">
                <a:solidFill>
                  <a:srgbClr val="000000"/>
                </a:solidFill>
                <a:latin typeface="Arial" charset="0"/>
                <a:hlinkClick r:id="rId5"/>
              </a:rPr>
              <a:t>Slide 12</a:t>
            </a:r>
            <a:endParaRPr lang="en-US" sz="2700" dirty="0" smtClean="0">
              <a:solidFill>
                <a:srgbClr val="000000"/>
              </a:solidFill>
              <a:latin typeface="Arial" charset="0"/>
            </a:endParaRPr>
          </a:p>
          <a:p>
            <a:pPr>
              <a:lnSpc>
                <a:spcPct val="95000"/>
              </a:lnSpc>
            </a:pPr>
            <a:r>
              <a:rPr lang="en-US" sz="2700" dirty="0" smtClean="0">
                <a:solidFill>
                  <a:srgbClr val="000000"/>
                </a:solidFill>
                <a:latin typeface="Arial" charset="0"/>
                <a:hlinkClick r:id="rId6"/>
              </a:rPr>
              <a:t>Slide 13</a:t>
            </a:r>
            <a:endParaRPr lang="en-US" sz="2700" dirty="0"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8800" dirty="0" smtClean="0">
                <a:latin typeface="Calibri" pitchFamily="34" charset="0"/>
                <a:cs typeface="Calibri" pitchFamily="34" charset="0"/>
              </a:rPr>
              <a:t>What do we know?</a:t>
            </a:r>
            <a:endParaRPr lang="en-US" sz="8800" dirty="0">
              <a:latin typeface="Calibri" pitchFamily="34" charset="0"/>
              <a:cs typeface="Calibri" pitchFamily="34" charset="0"/>
            </a:endParaRPr>
          </a:p>
        </p:txBody>
      </p:sp>
    </p:spTree>
    <p:extLst>
      <p:ext uri="{BB962C8B-B14F-4D97-AF65-F5344CB8AC3E}">
        <p14:creationId xmlns:p14="http://schemas.microsoft.com/office/powerpoint/2010/main" val="3785817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178050" y="101600"/>
            <a:ext cx="51943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charset="0"/>
              </a:defRPr>
            </a:lvl1pPr>
            <a:lvl2pPr indent="-342900">
              <a:defRPr sz="2400">
                <a:solidFill>
                  <a:schemeClr val="tx1"/>
                </a:solidFill>
                <a:latin typeface="Times New Roman" charset="0"/>
              </a:defRPr>
            </a:lvl2pPr>
            <a:lvl3pPr marL="857250" indent="-285750">
              <a:defRPr sz="2400">
                <a:solidFill>
                  <a:schemeClr val="tx1"/>
                </a:solidFill>
                <a:latin typeface="Times New Roman" charset="0"/>
              </a:defRPr>
            </a:lvl3pPr>
            <a:lvl4pPr marL="1257300" indent="-228600">
              <a:defRPr sz="2400">
                <a:solidFill>
                  <a:schemeClr val="tx1"/>
                </a:solidFill>
                <a:latin typeface="Times New Roman" charset="0"/>
              </a:defRPr>
            </a:lvl4pPr>
            <a:lvl5pPr marL="1714500" indent="-228600">
              <a:defRPr sz="2400">
                <a:solidFill>
                  <a:schemeClr val="tx1"/>
                </a:solidFill>
                <a:latin typeface="Times New Roman" charset="0"/>
              </a:defRPr>
            </a:lvl5pPr>
            <a:lvl6pPr marL="2171700" indent="-228600" fontAlgn="base">
              <a:spcBef>
                <a:spcPct val="0"/>
              </a:spcBef>
              <a:spcAft>
                <a:spcPct val="0"/>
              </a:spcAft>
              <a:defRPr sz="2400">
                <a:solidFill>
                  <a:schemeClr val="tx1"/>
                </a:solidFill>
                <a:latin typeface="Times New Roman" charset="0"/>
              </a:defRPr>
            </a:lvl6pPr>
            <a:lvl7pPr marL="2628900" indent="-228600" fontAlgn="base">
              <a:spcBef>
                <a:spcPct val="0"/>
              </a:spcBef>
              <a:spcAft>
                <a:spcPct val="0"/>
              </a:spcAft>
              <a:defRPr sz="2400">
                <a:solidFill>
                  <a:schemeClr val="tx1"/>
                </a:solidFill>
                <a:latin typeface="Times New Roman" charset="0"/>
              </a:defRPr>
            </a:lvl7pPr>
            <a:lvl8pPr marL="3086100" indent="-228600" fontAlgn="base">
              <a:spcBef>
                <a:spcPct val="0"/>
              </a:spcBef>
              <a:spcAft>
                <a:spcPct val="0"/>
              </a:spcAft>
              <a:defRPr sz="2400">
                <a:solidFill>
                  <a:schemeClr val="tx1"/>
                </a:solidFill>
                <a:latin typeface="Times New Roman" charset="0"/>
              </a:defRPr>
            </a:lvl8pPr>
            <a:lvl9pPr marL="3543300" indent="-228600" fontAlgn="base">
              <a:spcBef>
                <a:spcPct val="0"/>
              </a:spcBef>
              <a:spcAft>
                <a:spcPct val="0"/>
              </a:spcAft>
              <a:defRPr sz="2400">
                <a:solidFill>
                  <a:schemeClr val="tx1"/>
                </a:solidFill>
                <a:latin typeface="Times New Roman" charset="0"/>
              </a:defRPr>
            </a:lvl9pPr>
          </a:lstStyle>
          <a:p>
            <a:pPr algn="ctr">
              <a:lnSpc>
                <a:spcPct val="95000"/>
              </a:lnSpc>
            </a:pPr>
            <a:r>
              <a:rPr lang="en-US" sz="2700" b="1" dirty="0">
                <a:solidFill>
                  <a:srgbClr val="000000"/>
                </a:solidFill>
                <a:latin typeface="Arial" charset="0"/>
              </a:rPr>
              <a:t> </a:t>
            </a:r>
            <a:endParaRPr lang="en-US" dirty="0"/>
          </a:p>
          <a:p>
            <a:pPr algn="ctr">
              <a:lnSpc>
                <a:spcPct val="95000"/>
              </a:lnSpc>
            </a:pPr>
            <a:r>
              <a:rPr lang="en-US" sz="2700" b="1" dirty="0">
                <a:solidFill>
                  <a:srgbClr val="000000"/>
                </a:solidFill>
                <a:latin typeface="Arial" charset="0"/>
              </a:rPr>
              <a:t> </a:t>
            </a:r>
            <a:endParaRPr lang="en-US" dirty="0"/>
          </a:p>
          <a:p>
            <a:pPr algn="ctr">
              <a:lnSpc>
                <a:spcPct val="95000"/>
              </a:lnSpc>
            </a:pPr>
            <a:r>
              <a:rPr lang="en-US" sz="2700" b="1" dirty="0">
                <a:solidFill>
                  <a:srgbClr val="000000"/>
                </a:solidFill>
                <a:latin typeface="Arial" charset="0"/>
              </a:rPr>
              <a:t>Journal Subscription Costs</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3454400"/>
            <a:ext cx="62103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828800"/>
            <a:ext cx="481013" cy="1625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600" y="1930400"/>
            <a:ext cx="481013" cy="1625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828800"/>
            <a:ext cx="481013" cy="16256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400" y="1727200"/>
            <a:ext cx="481013" cy="1625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200" y="1727200"/>
            <a:ext cx="481013" cy="162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482850" y="487363"/>
            <a:ext cx="5183188"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charset="0"/>
              </a:defRPr>
            </a:lvl1pPr>
            <a:lvl2pPr indent="-342900">
              <a:defRPr sz="2400">
                <a:solidFill>
                  <a:schemeClr val="tx1"/>
                </a:solidFill>
                <a:latin typeface="Times New Roman" charset="0"/>
              </a:defRPr>
            </a:lvl2pPr>
            <a:lvl3pPr marL="857250" indent="-285750">
              <a:defRPr sz="2400">
                <a:solidFill>
                  <a:schemeClr val="tx1"/>
                </a:solidFill>
                <a:latin typeface="Times New Roman" charset="0"/>
              </a:defRPr>
            </a:lvl3pPr>
            <a:lvl4pPr marL="1257300" indent="-228600">
              <a:defRPr sz="2400">
                <a:solidFill>
                  <a:schemeClr val="tx1"/>
                </a:solidFill>
                <a:latin typeface="Times New Roman" charset="0"/>
              </a:defRPr>
            </a:lvl4pPr>
            <a:lvl5pPr marL="1714500" indent="-228600">
              <a:defRPr sz="2400">
                <a:solidFill>
                  <a:schemeClr val="tx1"/>
                </a:solidFill>
                <a:latin typeface="Times New Roman" charset="0"/>
              </a:defRPr>
            </a:lvl5pPr>
            <a:lvl6pPr marL="2171700" indent="-228600" fontAlgn="base">
              <a:spcBef>
                <a:spcPct val="0"/>
              </a:spcBef>
              <a:spcAft>
                <a:spcPct val="0"/>
              </a:spcAft>
              <a:defRPr sz="2400">
                <a:solidFill>
                  <a:schemeClr val="tx1"/>
                </a:solidFill>
                <a:latin typeface="Times New Roman" charset="0"/>
              </a:defRPr>
            </a:lvl6pPr>
            <a:lvl7pPr marL="2628900" indent="-228600" fontAlgn="base">
              <a:spcBef>
                <a:spcPct val="0"/>
              </a:spcBef>
              <a:spcAft>
                <a:spcPct val="0"/>
              </a:spcAft>
              <a:defRPr sz="2400">
                <a:solidFill>
                  <a:schemeClr val="tx1"/>
                </a:solidFill>
                <a:latin typeface="Times New Roman" charset="0"/>
              </a:defRPr>
            </a:lvl7pPr>
            <a:lvl8pPr marL="3086100" indent="-228600" fontAlgn="base">
              <a:spcBef>
                <a:spcPct val="0"/>
              </a:spcBef>
              <a:spcAft>
                <a:spcPct val="0"/>
              </a:spcAft>
              <a:defRPr sz="2400">
                <a:solidFill>
                  <a:schemeClr val="tx1"/>
                </a:solidFill>
                <a:latin typeface="Times New Roman" charset="0"/>
              </a:defRPr>
            </a:lvl8pPr>
            <a:lvl9pPr marL="3543300" indent="-228600" fontAlgn="base">
              <a:spcBef>
                <a:spcPct val="0"/>
              </a:spcBef>
              <a:spcAft>
                <a:spcPct val="0"/>
              </a:spcAft>
              <a:defRPr sz="2400">
                <a:solidFill>
                  <a:schemeClr val="tx1"/>
                </a:solidFill>
                <a:latin typeface="Times New Roman" charset="0"/>
              </a:defRPr>
            </a:lvl9pPr>
          </a:lstStyle>
          <a:p>
            <a:pPr algn="ctr">
              <a:lnSpc>
                <a:spcPct val="95000"/>
              </a:lnSpc>
            </a:pPr>
            <a:r>
              <a:rPr lang="en-US" sz="2700" b="1">
                <a:solidFill>
                  <a:srgbClr val="000000"/>
                </a:solidFill>
                <a:latin typeface="Arial" charset="0"/>
              </a:rPr>
              <a:t>Library Budgets and </a:t>
            </a:r>
            <a:endParaRPr lang="en-US"/>
          </a:p>
          <a:p>
            <a:pPr algn="ctr">
              <a:lnSpc>
                <a:spcPct val="95000"/>
              </a:lnSpc>
            </a:pPr>
            <a:r>
              <a:rPr lang="en-US" sz="2700" b="1">
                <a:solidFill>
                  <a:srgbClr val="000000"/>
                </a:solidFill>
                <a:latin typeface="Arial" charset="0"/>
              </a:rPr>
              <a:t>Materials Budgets</a:t>
            </a: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30400"/>
            <a:ext cx="6511925" cy="4887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584450" y="179388"/>
            <a:ext cx="5081588"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charset="0"/>
              </a:defRPr>
            </a:lvl1pPr>
            <a:lvl2pPr indent="-342900">
              <a:defRPr sz="2400">
                <a:solidFill>
                  <a:schemeClr val="tx1"/>
                </a:solidFill>
                <a:latin typeface="Times New Roman" charset="0"/>
              </a:defRPr>
            </a:lvl2pPr>
            <a:lvl3pPr marL="857250" indent="-285750">
              <a:defRPr sz="2400">
                <a:solidFill>
                  <a:schemeClr val="tx1"/>
                </a:solidFill>
                <a:latin typeface="Times New Roman" charset="0"/>
              </a:defRPr>
            </a:lvl3pPr>
            <a:lvl4pPr marL="1257300" indent="-228600">
              <a:defRPr sz="2400">
                <a:solidFill>
                  <a:schemeClr val="tx1"/>
                </a:solidFill>
                <a:latin typeface="Times New Roman" charset="0"/>
              </a:defRPr>
            </a:lvl4pPr>
            <a:lvl5pPr marL="1714500" indent="-228600">
              <a:defRPr sz="2400">
                <a:solidFill>
                  <a:schemeClr val="tx1"/>
                </a:solidFill>
                <a:latin typeface="Times New Roman" charset="0"/>
              </a:defRPr>
            </a:lvl5pPr>
            <a:lvl6pPr marL="2171700" indent="-228600" fontAlgn="base">
              <a:spcBef>
                <a:spcPct val="0"/>
              </a:spcBef>
              <a:spcAft>
                <a:spcPct val="0"/>
              </a:spcAft>
              <a:defRPr sz="2400">
                <a:solidFill>
                  <a:schemeClr val="tx1"/>
                </a:solidFill>
                <a:latin typeface="Times New Roman" charset="0"/>
              </a:defRPr>
            </a:lvl6pPr>
            <a:lvl7pPr marL="2628900" indent="-228600" fontAlgn="base">
              <a:spcBef>
                <a:spcPct val="0"/>
              </a:spcBef>
              <a:spcAft>
                <a:spcPct val="0"/>
              </a:spcAft>
              <a:defRPr sz="2400">
                <a:solidFill>
                  <a:schemeClr val="tx1"/>
                </a:solidFill>
                <a:latin typeface="Times New Roman" charset="0"/>
              </a:defRPr>
            </a:lvl7pPr>
            <a:lvl8pPr marL="3086100" indent="-228600" fontAlgn="base">
              <a:spcBef>
                <a:spcPct val="0"/>
              </a:spcBef>
              <a:spcAft>
                <a:spcPct val="0"/>
              </a:spcAft>
              <a:defRPr sz="2400">
                <a:solidFill>
                  <a:schemeClr val="tx1"/>
                </a:solidFill>
                <a:latin typeface="Times New Roman" charset="0"/>
              </a:defRPr>
            </a:lvl8pPr>
            <a:lvl9pPr marL="3543300" indent="-228600" fontAlgn="base">
              <a:spcBef>
                <a:spcPct val="0"/>
              </a:spcBef>
              <a:spcAft>
                <a:spcPct val="0"/>
              </a:spcAft>
              <a:defRPr sz="2400">
                <a:solidFill>
                  <a:schemeClr val="tx1"/>
                </a:solidFill>
                <a:latin typeface="Times New Roman" charset="0"/>
              </a:defRPr>
            </a:lvl9pPr>
          </a:lstStyle>
          <a:p>
            <a:pPr algn="ctr">
              <a:lnSpc>
                <a:spcPct val="95000"/>
              </a:lnSpc>
            </a:pPr>
            <a:r>
              <a:rPr lang="en-US" sz="2700" b="1" dirty="0">
                <a:solidFill>
                  <a:srgbClr val="000000"/>
                </a:solidFill>
                <a:latin typeface="Arial" charset="0"/>
              </a:rPr>
              <a:t>Money from State Government</a:t>
            </a: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016000"/>
            <a:ext cx="5219700" cy="635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000000"/>
                </a:solidFill>
                <a:latin typeface="Arial" charset="0"/>
              </a:rPr>
              <a:t>KYVL access</a:t>
            </a:r>
          </a:p>
        </p:txBody>
      </p:sp>
      <p:sp>
        <p:nvSpPr>
          <p:cNvPr id="6146" name="Rectangle 2"/>
          <p:cNvSpPr>
            <a:spLocks noGrp="1" noChangeArrowheads="1"/>
          </p:cNvSpPr>
          <p:nvPr>
            <p:ph type="body" idx="1"/>
          </p:nvPr>
        </p:nvSpPr>
        <p:spPr>
          <a:xfrm>
            <a:off x="247650" y="1828800"/>
            <a:ext cx="9664700" cy="5486400"/>
          </a:xfrm>
        </p:spPr>
        <p:txBody>
          <a:bodyPr lIns="0" tIns="0" rIns="0" bIns="0"/>
          <a:lstStyle/>
          <a:p>
            <a:pPr marL="0" indent="0">
              <a:lnSpc>
                <a:spcPct val="95000"/>
              </a:lnSpc>
              <a:spcBef>
                <a:spcPct val="0"/>
              </a:spcBef>
              <a:buFontTx/>
              <a:buNone/>
            </a:pPr>
            <a:r>
              <a:rPr lang="en-US" sz="2700">
                <a:solidFill>
                  <a:srgbClr val="000000"/>
                </a:solidFill>
                <a:latin typeface="Arial" charset="0"/>
              </a:rPr>
              <a:t> </a:t>
            </a:r>
          </a:p>
        </p:txBody>
      </p:sp>
      <p:pic>
        <p:nvPicPr>
          <p:cNvPr id="1026" name="Picture 2" descr="C:\Users\georgej\AppData\Local\Microsoft\Windows\Temporary Internet Files\Content.Outlook\DN6VSVCH\District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448"/>
            <a:ext cx="10160000" cy="5333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itchFamily="34" charset="0"/>
                <a:cs typeface="Calibri" pitchFamily="34" charset="0"/>
              </a:rPr>
              <a:t>KYVL Access</a:t>
            </a:r>
            <a:endParaRPr lang="en-US" dirty="0">
              <a:latin typeface="Calibri" pitchFamily="34" charset="0"/>
              <a:cs typeface="Calibri" pitchFamily="34" charset="0"/>
            </a:endParaRPr>
          </a:p>
        </p:txBody>
      </p:sp>
      <p:pic>
        <p:nvPicPr>
          <p:cNvPr id="2050" name="Picture 2" descr="C:\Users\georgej\AppData\Local\Microsoft\Windows\Temporary Internet Files\Content.Outlook\DN6VSVCH\PublicLibraries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448"/>
            <a:ext cx="10160000" cy="533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2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47650" y="304800"/>
            <a:ext cx="9664700" cy="914400"/>
          </a:xfrm>
        </p:spPr>
        <p:txBody>
          <a:bodyPr lIns="0" tIns="0" rIns="0" bIns="0" anchor="t"/>
          <a:lstStyle/>
          <a:p>
            <a:pPr algn="just">
              <a:lnSpc>
                <a:spcPct val="95000"/>
              </a:lnSpc>
            </a:pPr>
            <a:r>
              <a:rPr lang="en-US" sz="3600" u="sng" dirty="0" smtClean="0">
                <a:solidFill>
                  <a:srgbClr val="0000FF"/>
                </a:solidFill>
                <a:latin typeface="Arial" charset="0"/>
                <a:hlinkClick r:id="rId3"/>
              </a:rPr>
              <a:t>What Students Don't Know-Inside Higher Ed</a:t>
            </a:r>
            <a:r>
              <a:rPr lang="en-US" sz="4000" dirty="0" smtClean="0"/>
              <a:t/>
            </a:r>
            <a:br>
              <a:rPr lang="en-US" sz="4000" dirty="0" smtClean="0"/>
            </a:br>
            <a:endParaRPr lang="en-US" sz="4300" dirty="0">
              <a:solidFill>
                <a:srgbClr val="000000"/>
              </a:solidFill>
              <a:latin typeface="Arial" charset="0"/>
            </a:endParaRPr>
          </a:p>
        </p:txBody>
      </p:sp>
      <p:sp>
        <p:nvSpPr>
          <p:cNvPr id="7170" name="Rectangle 2"/>
          <p:cNvSpPr>
            <a:spLocks noGrp="1" noChangeArrowheads="1"/>
          </p:cNvSpPr>
          <p:nvPr>
            <p:ph type="body" idx="1"/>
          </p:nvPr>
        </p:nvSpPr>
        <p:spPr>
          <a:xfrm>
            <a:off x="431800" y="1066800"/>
            <a:ext cx="9466263" cy="6121400"/>
          </a:xfrm>
        </p:spPr>
        <p:txBody>
          <a:bodyPr lIns="0" tIns="0" rIns="0" bIns="0"/>
          <a:lstStyle/>
          <a:p>
            <a:pPr marL="0" indent="0">
              <a:lnSpc>
                <a:spcPct val="95000"/>
              </a:lnSpc>
              <a:spcBef>
                <a:spcPct val="0"/>
              </a:spcBef>
              <a:buFontTx/>
              <a:buNone/>
            </a:pPr>
            <a:endParaRPr lang="en-US" sz="2700" dirty="0">
              <a:solidFill>
                <a:srgbClr val="000000"/>
              </a:solidFill>
              <a:latin typeface="Arial" charset="0"/>
            </a:endParaRPr>
          </a:p>
          <a:p>
            <a:pPr>
              <a:lnSpc>
                <a:spcPct val="95000"/>
              </a:lnSpc>
              <a:spcBef>
                <a:spcPct val="0"/>
              </a:spcBef>
            </a:pPr>
            <a:r>
              <a:rPr lang="en-US" sz="2400" dirty="0" smtClean="0">
                <a:solidFill>
                  <a:srgbClr val="000000"/>
                </a:solidFill>
                <a:latin typeface="Calibri" pitchFamily="34" charset="0"/>
                <a:cs typeface="Calibri" pitchFamily="34" charset="0"/>
              </a:rPr>
              <a:t>"</a:t>
            </a:r>
            <a:r>
              <a:rPr lang="en-US" sz="2400" dirty="0">
                <a:solidFill>
                  <a:srgbClr val="000000"/>
                </a:solidFill>
                <a:latin typeface="Calibri" pitchFamily="34" charset="0"/>
                <a:cs typeface="Calibri" pitchFamily="34" charset="0"/>
              </a:rPr>
              <a:t>they were basically clueless about the logic underlying how the search engine (Google) organizes and displays results</a:t>
            </a:r>
            <a:r>
              <a:rPr lang="en-US" sz="2400" dirty="0" smtClean="0">
                <a:solidFill>
                  <a:srgbClr val="000000"/>
                </a:solidFill>
                <a:latin typeface="Calibri" pitchFamily="34" charset="0"/>
                <a:cs typeface="Calibri" pitchFamily="34" charset="0"/>
              </a:rPr>
              <a:t>.“</a:t>
            </a:r>
          </a:p>
          <a:p>
            <a:pPr marL="0" indent="0">
              <a:lnSpc>
                <a:spcPct val="95000"/>
              </a:lnSpc>
              <a:spcBef>
                <a:spcPct val="0"/>
              </a:spcBef>
              <a:buNone/>
            </a:pPr>
            <a:endParaRPr lang="en-US" sz="2400" dirty="0">
              <a:latin typeface="Calibri" pitchFamily="34" charset="0"/>
              <a:cs typeface="Calibri" pitchFamily="34" charset="0"/>
            </a:endParaRPr>
          </a:p>
          <a:p>
            <a:pPr>
              <a:lnSpc>
                <a:spcPct val="95000"/>
              </a:lnSpc>
              <a:spcBef>
                <a:spcPct val="0"/>
              </a:spcBef>
            </a:pPr>
            <a:r>
              <a:rPr lang="en-US" sz="2400" dirty="0">
                <a:solidFill>
                  <a:srgbClr val="000000"/>
                </a:solidFill>
                <a:latin typeface="Calibri" pitchFamily="34" charset="0"/>
                <a:cs typeface="Calibri" pitchFamily="34" charset="0"/>
              </a:rPr>
              <a:t>"just because you've grown up searching things in Google doesn't mean you know how to use Google as a good research tool</a:t>
            </a:r>
            <a:r>
              <a:rPr lang="en-US" sz="2400" dirty="0" smtClean="0">
                <a:solidFill>
                  <a:srgbClr val="000000"/>
                </a:solidFill>
                <a:latin typeface="Calibri" pitchFamily="34" charset="0"/>
                <a:cs typeface="Calibri" pitchFamily="34" charset="0"/>
              </a:rPr>
              <a:t>.“</a:t>
            </a:r>
          </a:p>
          <a:p>
            <a:pPr marL="0" indent="0">
              <a:lnSpc>
                <a:spcPct val="95000"/>
              </a:lnSpc>
              <a:spcBef>
                <a:spcPct val="0"/>
              </a:spcBef>
              <a:buNone/>
            </a:pPr>
            <a:endParaRPr lang="en-US" sz="2400" dirty="0">
              <a:latin typeface="Calibri" pitchFamily="34" charset="0"/>
              <a:cs typeface="Calibri" pitchFamily="34" charset="0"/>
            </a:endParaRPr>
          </a:p>
          <a:p>
            <a:pPr>
              <a:lnSpc>
                <a:spcPct val="95000"/>
              </a:lnSpc>
              <a:spcBef>
                <a:spcPct val="0"/>
              </a:spcBef>
            </a:pPr>
            <a:r>
              <a:rPr lang="en-US" sz="2400" dirty="0" smtClean="0">
                <a:latin typeface="Calibri" pitchFamily="34" charset="0"/>
                <a:cs typeface="Calibri" pitchFamily="34" charset="0"/>
              </a:rPr>
              <a:t>“Students regularly used JSTOR to try to find current research on a topic”</a:t>
            </a:r>
          </a:p>
          <a:p>
            <a:pPr marL="0" indent="0">
              <a:lnSpc>
                <a:spcPct val="95000"/>
              </a:lnSpc>
              <a:spcBef>
                <a:spcPct val="0"/>
              </a:spcBef>
              <a:buNone/>
            </a:pPr>
            <a:endParaRPr lang="en-US" sz="2400" dirty="0" smtClean="0">
              <a:latin typeface="Calibri" pitchFamily="34" charset="0"/>
              <a:cs typeface="Calibri" pitchFamily="34" charset="0"/>
            </a:endParaRPr>
          </a:p>
          <a:p>
            <a:pPr>
              <a:lnSpc>
                <a:spcPct val="95000"/>
              </a:lnSpc>
              <a:spcBef>
                <a:spcPct val="0"/>
              </a:spcBef>
            </a:pPr>
            <a:r>
              <a:rPr lang="en-US" sz="2400" dirty="0" smtClean="0">
                <a:latin typeface="Calibri" pitchFamily="34" charset="0"/>
                <a:cs typeface="Calibri" pitchFamily="34" charset="0"/>
              </a:rPr>
              <a:t>“frequently students would be so discouraged they would change their research topic to something more amenable to a simple search”</a:t>
            </a:r>
          </a:p>
          <a:p>
            <a:pPr marL="0" indent="0">
              <a:lnSpc>
                <a:spcPct val="95000"/>
              </a:lnSpc>
              <a:spcBef>
                <a:spcPct val="0"/>
              </a:spcBef>
              <a:buNone/>
            </a:pPr>
            <a:endParaRPr lang="en-US" sz="2400" dirty="0" smtClean="0">
              <a:latin typeface="Calibri" pitchFamily="34" charset="0"/>
              <a:cs typeface="Calibri" pitchFamily="34" charset="0"/>
            </a:endParaRPr>
          </a:p>
          <a:p>
            <a:pPr>
              <a:lnSpc>
                <a:spcPct val="95000"/>
              </a:lnSpc>
              <a:spcBef>
                <a:spcPct val="0"/>
              </a:spcBef>
            </a:pPr>
            <a:r>
              <a:rPr lang="en-US" sz="2400" dirty="0" smtClean="0">
                <a:latin typeface="Calibri" pitchFamily="34" charset="0"/>
                <a:cs typeface="Calibri" pitchFamily="34" charset="0"/>
              </a:rPr>
              <a:t>“showed a complete lack of interest in seeking assistance from a librarian”</a:t>
            </a:r>
          </a:p>
          <a:p>
            <a:pPr>
              <a:lnSpc>
                <a:spcPct val="95000"/>
              </a:lnSpc>
              <a:spcBef>
                <a:spcPct val="0"/>
              </a:spcBef>
            </a:pPr>
            <a:endParaRPr lang="en-US" sz="2400" dirty="0">
              <a:latin typeface="Calibri" pitchFamily="34" charset="0"/>
              <a:cs typeface="Calibri" pitchFamily="34" charset="0"/>
            </a:endParaRPr>
          </a:p>
          <a:p>
            <a:pPr>
              <a:lnSpc>
                <a:spcPct val="95000"/>
              </a:lnSpc>
              <a:spcBef>
                <a:spcPct val="0"/>
              </a:spcBef>
            </a:pPr>
            <a:r>
              <a:rPr lang="en-US" sz="2400" dirty="0" smtClean="0">
                <a:latin typeface="Calibri" pitchFamily="34" charset="0"/>
                <a:cs typeface="Calibri" pitchFamily="34" charset="0"/>
              </a:rPr>
              <a:t>“students mentioned Google 115 times-more than twice as many as any other database”</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800" dirty="0">
                <a:solidFill>
                  <a:srgbClr val="000000"/>
                </a:solidFill>
                <a:latin typeface="Calibri" pitchFamily="34" charset="0"/>
                <a:cs typeface="Calibri" pitchFamily="34" charset="0"/>
              </a:rPr>
              <a:t>Information </a:t>
            </a:r>
            <a:r>
              <a:rPr lang="en-US" sz="4800" dirty="0" smtClean="0">
                <a:solidFill>
                  <a:srgbClr val="000000"/>
                </a:solidFill>
                <a:latin typeface="Calibri" pitchFamily="34" charset="0"/>
                <a:cs typeface="Calibri" pitchFamily="34" charset="0"/>
              </a:rPr>
              <a:t>Literacy</a:t>
            </a:r>
            <a:endParaRPr lang="en-US" sz="4800" dirty="0">
              <a:solidFill>
                <a:srgbClr val="000000"/>
              </a:solidFill>
              <a:latin typeface="Calibri" pitchFamily="34" charset="0"/>
              <a:cs typeface="Calibri" pitchFamily="34" charset="0"/>
            </a:endParaRPr>
          </a:p>
        </p:txBody>
      </p:sp>
      <p:sp>
        <p:nvSpPr>
          <p:cNvPr id="8194" name="Rectangle 2"/>
          <p:cNvSpPr>
            <a:spLocks noGrp="1" noChangeArrowheads="1"/>
          </p:cNvSpPr>
          <p:nvPr>
            <p:ph type="body" idx="1"/>
          </p:nvPr>
        </p:nvSpPr>
        <p:spPr>
          <a:xfrm>
            <a:off x="247650" y="1828800"/>
            <a:ext cx="9664700" cy="5486400"/>
          </a:xfrm>
        </p:spPr>
        <p:txBody>
          <a:bodyPr lIns="0" tIns="0" rIns="0" bIns="0"/>
          <a:lstStyle/>
          <a:p>
            <a:pPr>
              <a:lnSpc>
                <a:spcPct val="95000"/>
              </a:lnSpc>
              <a:spcBef>
                <a:spcPct val="0"/>
              </a:spcBef>
            </a:pPr>
            <a:r>
              <a:rPr lang="en-US" sz="4400" dirty="0">
                <a:solidFill>
                  <a:srgbClr val="000000"/>
                </a:solidFill>
                <a:latin typeface="Calibri" pitchFamily="34" charset="0"/>
                <a:cs typeface="Calibri" pitchFamily="34" charset="0"/>
              </a:rPr>
              <a:t>ACRL </a:t>
            </a:r>
            <a:r>
              <a:rPr lang="en-US" sz="4400" dirty="0" smtClean="0">
                <a:solidFill>
                  <a:srgbClr val="000000"/>
                </a:solidFill>
                <a:latin typeface="Calibri" pitchFamily="34" charset="0"/>
                <a:cs typeface="Calibri" pitchFamily="34" charset="0"/>
              </a:rPr>
              <a:t>Standards</a:t>
            </a:r>
          </a:p>
          <a:p>
            <a:pPr>
              <a:lnSpc>
                <a:spcPct val="95000"/>
              </a:lnSpc>
              <a:spcBef>
                <a:spcPct val="0"/>
              </a:spcBef>
            </a:pPr>
            <a:endParaRPr lang="en-US" sz="2700" dirty="0">
              <a:solidFill>
                <a:srgbClr val="000000"/>
              </a:solidFill>
              <a:latin typeface="Calibri" pitchFamily="34" charset="0"/>
              <a:cs typeface="Calibri" pitchFamily="34" charset="0"/>
            </a:endParaRPr>
          </a:p>
          <a:p>
            <a:pPr>
              <a:lnSpc>
                <a:spcPct val="95000"/>
              </a:lnSpc>
              <a:spcBef>
                <a:spcPct val="0"/>
              </a:spcBef>
            </a:pPr>
            <a:endParaRPr lang="en-US" dirty="0">
              <a:latin typeface="Calibri" pitchFamily="34" charset="0"/>
              <a:cs typeface="Calibri" pitchFamily="34" charset="0"/>
            </a:endParaRPr>
          </a:p>
          <a:p>
            <a:pPr>
              <a:lnSpc>
                <a:spcPct val="95000"/>
              </a:lnSpc>
              <a:spcBef>
                <a:spcPct val="0"/>
              </a:spcBef>
            </a:pPr>
            <a:r>
              <a:rPr lang="en-US" sz="4400" dirty="0">
                <a:solidFill>
                  <a:srgbClr val="000000"/>
                </a:solidFill>
                <a:latin typeface="Calibri" pitchFamily="34" charset="0"/>
                <a:cs typeface="Calibri" pitchFamily="34" charset="0"/>
              </a:rPr>
              <a:t>QEP </a:t>
            </a:r>
            <a:r>
              <a:rPr lang="en-US" sz="4400" dirty="0" smtClean="0">
                <a:solidFill>
                  <a:srgbClr val="000000"/>
                </a:solidFill>
                <a:latin typeface="Calibri" pitchFamily="34" charset="0"/>
                <a:cs typeface="Calibri" pitchFamily="34" charset="0"/>
              </a:rPr>
              <a:t>initiatives</a:t>
            </a:r>
            <a:endParaRPr lang="en-US" sz="4400" dirty="0" smtClean="0">
              <a:latin typeface="Calibri" pitchFamily="34" charset="0"/>
              <a:cs typeface="Calibri" pitchFamily="34" charset="0"/>
            </a:endParaRPr>
          </a:p>
          <a:p>
            <a:pPr lvl="1">
              <a:lnSpc>
                <a:spcPct val="95000"/>
              </a:lnSpc>
              <a:spcBef>
                <a:spcPct val="0"/>
              </a:spcBef>
            </a:pPr>
            <a:r>
              <a:rPr lang="en-US" sz="2400" dirty="0" smtClean="0">
                <a:solidFill>
                  <a:srgbClr val="000000"/>
                </a:solidFill>
                <a:latin typeface="Calibri" pitchFamily="34" charset="0"/>
                <a:cs typeface="Calibri" pitchFamily="34" charset="0"/>
              </a:rPr>
              <a:t>EKU- </a:t>
            </a:r>
            <a:r>
              <a:rPr lang="en-US" sz="2400" dirty="0">
                <a:solidFill>
                  <a:srgbClr val="000000"/>
                </a:solidFill>
                <a:latin typeface="Calibri" pitchFamily="34" charset="0"/>
                <a:cs typeface="Calibri" pitchFamily="34" charset="0"/>
              </a:rPr>
              <a:t>Critical </a:t>
            </a:r>
            <a:r>
              <a:rPr lang="en-US" sz="2400" dirty="0" smtClean="0">
                <a:solidFill>
                  <a:srgbClr val="000000"/>
                </a:solidFill>
                <a:latin typeface="Calibri" pitchFamily="34" charset="0"/>
                <a:cs typeface="Calibri" pitchFamily="34" charset="0"/>
              </a:rPr>
              <a:t>Thinking</a:t>
            </a:r>
            <a:endParaRPr lang="en-US" sz="2400" dirty="0" smtClean="0">
              <a:latin typeface="Calibri" pitchFamily="34" charset="0"/>
              <a:cs typeface="Calibri" pitchFamily="34" charset="0"/>
            </a:endParaRPr>
          </a:p>
          <a:p>
            <a:pPr lvl="1">
              <a:lnSpc>
                <a:spcPct val="95000"/>
              </a:lnSpc>
              <a:spcBef>
                <a:spcPct val="0"/>
              </a:spcBef>
            </a:pPr>
            <a:r>
              <a:rPr lang="en-US" sz="2400" dirty="0" smtClean="0">
                <a:solidFill>
                  <a:srgbClr val="000000"/>
                </a:solidFill>
                <a:latin typeface="Calibri" pitchFamily="34" charset="0"/>
                <a:cs typeface="Calibri" pitchFamily="34" charset="0"/>
              </a:rPr>
              <a:t>Morehead-Clear Thinking</a:t>
            </a:r>
          </a:p>
          <a:p>
            <a:pPr lvl="1">
              <a:lnSpc>
                <a:spcPct val="95000"/>
              </a:lnSpc>
              <a:spcBef>
                <a:spcPct val="0"/>
              </a:spcBef>
            </a:pPr>
            <a:r>
              <a:rPr lang="en-US" sz="2400" dirty="0" smtClean="0">
                <a:solidFill>
                  <a:srgbClr val="000000"/>
                </a:solidFill>
                <a:latin typeface="Calibri" pitchFamily="34" charset="0"/>
                <a:cs typeface="Calibri" pitchFamily="34" charset="0"/>
              </a:rPr>
              <a:t>UK</a:t>
            </a:r>
            <a:r>
              <a:rPr lang="en-US" sz="1800" dirty="0" smtClean="0">
                <a:solidFill>
                  <a:srgbClr val="000000"/>
                </a:solidFill>
                <a:latin typeface="Calibri" pitchFamily="34" charset="0"/>
                <a:cs typeface="Calibri" pitchFamily="34" charset="0"/>
              </a:rPr>
              <a:t> </a:t>
            </a:r>
            <a:r>
              <a:rPr lang="en-US" sz="2400" dirty="0">
                <a:solidFill>
                  <a:schemeClr val="tx1"/>
                </a:solidFill>
                <a:latin typeface="Calibri" pitchFamily="34" charset="0"/>
                <a:cs typeface="Calibri" pitchFamily="34" charset="0"/>
              </a:rPr>
              <a:t>Multimodal Communication </a:t>
            </a:r>
            <a:r>
              <a:rPr lang="en-US" sz="2400" dirty="0" smtClean="0">
                <a:solidFill>
                  <a:schemeClr val="tx1"/>
                </a:solidFill>
                <a:latin typeface="Calibri" pitchFamily="34" charset="0"/>
                <a:cs typeface="Calibri" pitchFamily="34" charset="0"/>
              </a:rPr>
              <a:t>Across the Curriculum</a:t>
            </a:r>
          </a:p>
          <a:p>
            <a:pPr lvl="1">
              <a:lnSpc>
                <a:spcPct val="95000"/>
              </a:lnSpc>
              <a:spcBef>
                <a:spcPct val="0"/>
              </a:spcBef>
            </a:pPr>
            <a:r>
              <a:rPr lang="en-US" sz="2400" dirty="0" smtClean="0">
                <a:latin typeface="Calibri" pitchFamily="34" charset="0"/>
                <a:cs typeface="Calibri" pitchFamily="34" charset="0"/>
              </a:rPr>
              <a:t>NKU Active learning and Critical thinking</a:t>
            </a:r>
            <a:endParaRPr lang="en-US" sz="2400" dirty="0">
              <a:latin typeface="Calibri" pitchFamily="34" charset="0"/>
              <a:cs typeface="Calibri" pitchFamily="34" charset="0"/>
            </a:endParaRPr>
          </a:p>
          <a:p>
            <a:pPr lvl="1">
              <a:lnSpc>
                <a:spcPct val="95000"/>
              </a:lnSpc>
              <a:spcBef>
                <a:spcPct val="0"/>
              </a:spcBef>
            </a:pPr>
            <a:endParaRPr lang="en-US" sz="4400" dirty="0" smtClean="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760</Words>
  <Application>Microsoft Office PowerPoint</Application>
  <PresentationFormat>Custom</PresentationFormat>
  <Paragraphs>156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Worst Case Scenario!</vt:lpstr>
      <vt:lpstr>PowerPoint Presentation</vt:lpstr>
      <vt:lpstr>PowerPoint Presentation</vt:lpstr>
      <vt:lpstr>PowerPoint Presentation</vt:lpstr>
      <vt:lpstr>PowerPoint Presentation</vt:lpstr>
      <vt:lpstr>KYVL access</vt:lpstr>
      <vt:lpstr>KYVL Access</vt:lpstr>
      <vt:lpstr>What Students Don't Know-Inside Higher Ed </vt:lpstr>
      <vt:lpstr>Information Literacy</vt:lpstr>
      <vt:lpstr>So, what are WE doing?</vt:lpstr>
      <vt:lpstr>50 minute library instruction sessions</vt:lpstr>
      <vt:lpstr>I am setting my students up for failure if this is all I teach them about finding reliable information.</vt:lpstr>
      <vt:lpstr>PowerPoint Presentation</vt:lpstr>
      <vt:lpstr>PowerPoint Presentation</vt:lpstr>
      <vt:lpstr>Solution?</vt:lpstr>
      <vt:lpstr>What do they have access to?</vt:lpstr>
      <vt:lpstr>Open Source</vt:lpstr>
      <vt:lpstr>How do we teach these global skills and still call it library instruction?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Edwards, Laura</cp:lastModifiedBy>
  <cp:revision>23</cp:revision>
  <cp:lastPrinted>2011-09-28T17:39:35Z</cp:lastPrinted>
  <dcterms:created xsi:type="dcterms:W3CDTF">2004-05-06T09:28:21Z</dcterms:created>
  <dcterms:modified xsi:type="dcterms:W3CDTF">2015-03-19T15:27:01Z</dcterms:modified>
</cp:coreProperties>
</file>