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68" r:id="rId2"/>
    <p:sldId id="272" r:id="rId3"/>
    <p:sldId id="271" r:id="rId4"/>
    <p:sldId id="273" r:id="rId5"/>
    <p:sldId id="278" r:id="rId6"/>
    <p:sldId id="279" r:id="rId7"/>
    <p:sldId id="275" r:id="rId8"/>
    <p:sldId id="276" r:id="rId9"/>
    <p:sldId id="277" r:id="rId10"/>
    <p:sldId id="269" r:id="rId11"/>
    <p:sldId id="260" r:id="rId12"/>
    <p:sldId id="267" r:id="rId13"/>
    <p:sldId id="261" r:id="rId14"/>
    <p:sldId id="262" r:id="rId15"/>
    <p:sldId id="263" r:id="rId16"/>
    <p:sldId id="264" r:id="rId17"/>
    <p:sldId id="265" r:id="rId18"/>
    <p:sldId id="266" r:id="rId19"/>
    <p:sldId id="258"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93"/>
    <a:srgbClr val="A7FF8B"/>
    <a:srgbClr val="66FF33"/>
    <a:srgbClr val="FEB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3" autoAdjust="0"/>
    <p:restoredTop sz="74423" autoAdjust="0"/>
  </p:normalViewPr>
  <p:slideViewPr>
    <p:cSldViewPr>
      <p:cViewPr varScale="1">
        <p:scale>
          <a:sx n="92" d="100"/>
          <a:sy n="92" d="100"/>
        </p:scale>
        <p:origin x="-165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6EAEE-838F-468D-9F6C-0BCB94304332}" type="datetimeFigureOut">
              <a:rPr lang="en-US" smtClean="0"/>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FFCD6-6382-4772-A0A4-7359671A430A}" type="slidenum">
              <a:rPr lang="en-US" smtClean="0"/>
              <a:t>‹#›</a:t>
            </a:fld>
            <a:endParaRPr lang="en-US"/>
          </a:p>
        </p:txBody>
      </p:sp>
    </p:spTree>
    <p:extLst>
      <p:ext uri="{BB962C8B-B14F-4D97-AF65-F5344CB8AC3E}">
        <p14:creationId xmlns:p14="http://schemas.microsoft.com/office/powerpoint/2010/main" val="393395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baseline="0" dirty="0" smtClean="0"/>
              <a:t>Quick turnaround time for article requests </a:t>
            </a:r>
            <a:r>
              <a:rPr lang="en-US" sz="1200" baseline="0" dirty="0" smtClean="0"/>
              <a:t>– hours vs. days. I requested an article last week that was fulfilled via Get it Now. I got the article 43 minutes after requesting it. Additionally, EKU has been moving toward a patron driven acquisitions collection philosophy and this brings that to the article level. We are able to provide articles “just in time.”</a:t>
            </a:r>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2</a:t>
            </a:fld>
            <a:endParaRPr lang="en-US"/>
          </a:p>
        </p:txBody>
      </p:sp>
    </p:spTree>
    <p:extLst>
      <p:ext uri="{BB962C8B-B14F-4D97-AF65-F5344CB8AC3E}">
        <p14:creationId xmlns:p14="http://schemas.microsoft.com/office/powerpoint/2010/main" val="381274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dirty="0" smtClean="0"/>
              <a:t>Duplicates in beginning – talked with them – they gave refund – no longer an issue</a:t>
            </a:r>
          </a:p>
          <a:p>
            <a:pPr marL="285750" indent="-285750">
              <a:buFont typeface="Arial" pitchFamily="34" charset="0"/>
              <a:buChar char="•"/>
            </a:pPr>
            <a:r>
              <a:rPr lang="en-US" dirty="0" smtClean="0"/>
              <a:t>Bad about invoicing at first. This has also improved.</a:t>
            </a:r>
          </a:p>
          <a:p>
            <a:pPr marL="285750" indent="-285750">
              <a:buFont typeface="Arial" pitchFamily="34" charset="0"/>
              <a:buChar char="•"/>
            </a:pPr>
            <a:r>
              <a:rPr lang="en-US" dirty="0" smtClean="0"/>
              <a:t>People will request pre-pubs, but requests get canceled. If it is ordered on the print version, it won’t go through. If the order is placed on the online version, it goes through. Post pub, it is the opposite – order must be placed on print version</a:t>
            </a:r>
          </a:p>
          <a:p>
            <a:pPr marL="285750" indent="-285750">
              <a:buFont typeface="Arial" pitchFamily="34" charset="0"/>
              <a:buChar char="•"/>
            </a:pPr>
            <a:r>
              <a:rPr lang="en-US" dirty="0" smtClean="0"/>
              <a:t>Has to have an </a:t>
            </a:r>
            <a:r>
              <a:rPr lang="en-US" dirty="0" err="1" smtClean="0"/>
              <a:t>issn</a:t>
            </a:r>
            <a:r>
              <a:rPr lang="en-US" dirty="0" smtClean="0"/>
              <a:t> embedded in the request</a:t>
            </a:r>
          </a:p>
          <a:p>
            <a:pPr marL="285750" indent="-285750">
              <a:buFont typeface="Arial" pitchFamily="34" charset="0"/>
              <a:buChar char="•"/>
            </a:pPr>
            <a:r>
              <a:rPr lang="en-US" dirty="0" smtClean="0"/>
              <a:t>CCC will only accept one institutional contact email and it has to be tied to an actual person – it can’t be</a:t>
            </a:r>
            <a:r>
              <a:rPr lang="en-US" baseline="0" dirty="0" smtClean="0"/>
              <a:t> an email monitored by multiple people</a:t>
            </a:r>
            <a:endParaRPr lang="en-US" dirty="0" smtClean="0"/>
          </a:p>
          <a:p>
            <a:pPr marL="285750" indent="-285750">
              <a:buFont typeface="Arial" pitchFamily="34" charset="0"/>
              <a:buChar char="•"/>
            </a:pPr>
            <a:r>
              <a:rPr lang="en-US" sz="1200" dirty="0" smtClean="0">
                <a:latin typeface="Candara" pitchFamily="34" charset="0"/>
              </a:rPr>
              <a:t>CCC has been responsive to suggestions and the product has matured quickly</a:t>
            </a:r>
          </a:p>
          <a:p>
            <a:pPr marL="285750" indent="-2857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11</a:t>
            </a:fld>
            <a:endParaRPr lang="en-US"/>
          </a:p>
        </p:txBody>
      </p:sp>
    </p:spTree>
    <p:extLst>
      <p:ext uri="{BB962C8B-B14F-4D97-AF65-F5344CB8AC3E}">
        <p14:creationId xmlns:p14="http://schemas.microsoft.com/office/powerpoint/2010/main" val="1525452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12</a:t>
            </a:fld>
            <a:endParaRPr lang="en-US"/>
          </a:p>
        </p:txBody>
      </p:sp>
    </p:spTree>
    <p:extLst>
      <p:ext uri="{BB962C8B-B14F-4D97-AF65-F5344CB8AC3E}">
        <p14:creationId xmlns:p14="http://schemas.microsoft.com/office/powerpoint/2010/main" val="152545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baseline="0" dirty="0" smtClean="0"/>
              <a:t>The ability to offer our patrons high quality, full-color PDFs from journals to which we cannot afford a subscription. </a:t>
            </a:r>
            <a:r>
              <a:rPr lang="en-US" sz="1200" baseline="0" dirty="0" smtClean="0"/>
              <a:t>This has been especially helpful for patrons in disciplines who need clear copies to be able to read graphs and other image-based article features. In the past, when patrons requested that we add subscriptions to these multi-thousand dollar journals, we could only apologize and offer inferior scanned ILL copies. Purchasing at the point of need rather than “just in case” makes much more sense for us in these cases. We can offer access to a broader range of content than we could otherwise if we had to pay for the full subscription.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3</a:t>
            </a:fld>
            <a:endParaRPr lang="en-US"/>
          </a:p>
        </p:txBody>
      </p:sp>
    </p:spTree>
    <p:extLst>
      <p:ext uri="{BB962C8B-B14F-4D97-AF65-F5344CB8AC3E}">
        <p14:creationId xmlns:p14="http://schemas.microsoft.com/office/powerpoint/2010/main" val="44964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aseline="0" dirty="0" smtClean="0"/>
              <a:t>The fact that they offered a </a:t>
            </a:r>
            <a:r>
              <a:rPr lang="en-US" sz="1200" b="1" baseline="0" dirty="0" smtClean="0"/>
              <a:t>mediated</a:t>
            </a:r>
            <a:r>
              <a:rPr lang="en-US" sz="1200" baseline="0" dirty="0" smtClean="0"/>
              <a:t> option was essential. This allows us to monitor requests and pull back on orders depending on budgetary needs.</a:t>
            </a:r>
          </a:p>
          <a:p>
            <a:pPr marL="0" inden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4</a:t>
            </a:fld>
            <a:endParaRPr lang="en-US"/>
          </a:p>
        </p:txBody>
      </p:sp>
    </p:spTree>
    <p:extLst>
      <p:ext uri="{BB962C8B-B14F-4D97-AF65-F5344CB8AC3E}">
        <p14:creationId xmlns:p14="http://schemas.microsoft.com/office/powerpoint/2010/main" val="381274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smtClean="0">
                <a:latin typeface="+mn-lt"/>
              </a:rPr>
              <a:t>Although</a:t>
            </a:r>
            <a:r>
              <a:rPr lang="en-US" sz="1200" baseline="0" dirty="0" smtClean="0">
                <a:latin typeface="+mn-lt"/>
              </a:rPr>
              <a:t> it is mediated, we are still able to offer our patrons quick turnaround time and ease of use due to seamless integration with our SFX menu and Illiad.</a:t>
            </a:r>
            <a:endParaRPr lang="en-US" sz="1200" dirty="0" smtClean="0">
              <a:latin typeface="Candara" pitchFamily="34" charset="0"/>
            </a:endParaRPr>
          </a:p>
          <a:p>
            <a:pPr marL="285750" indent="-2857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5</a:t>
            </a:fld>
            <a:endParaRPr lang="en-US"/>
          </a:p>
        </p:txBody>
      </p:sp>
    </p:spTree>
    <p:extLst>
      <p:ext uri="{BB962C8B-B14F-4D97-AF65-F5344CB8AC3E}">
        <p14:creationId xmlns:p14="http://schemas.microsoft.com/office/powerpoint/2010/main" val="152545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smtClean="0">
                <a:latin typeface="+mn-lt"/>
              </a:rPr>
              <a:t>We use </a:t>
            </a:r>
            <a:r>
              <a:rPr lang="en-US" sz="1200" baseline="0" dirty="0" smtClean="0">
                <a:latin typeface="+mn-lt"/>
              </a:rPr>
              <a:t>consistent branding that our patrons are familiar with. They cannot tell when a request is delivered via Get it Now or traditional ILL. They don’t have to fill in a different form or use a different login from any of our other document delivery services.</a:t>
            </a:r>
            <a:endParaRPr lang="en-US" sz="1200" dirty="0" smtClean="0">
              <a:latin typeface="Candara" pitchFamily="34" charset="0"/>
            </a:endParaRPr>
          </a:p>
          <a:p>
            <a:pPr marL="285750" indent="-2857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6</a:t>
            </a:fld>
            <a:endParaRPr lang="en-US"/>
          </a:p>
        </p:txBody>
      </p:sp>
    </p:spTree>
    <p:extLst>
      <p:ext uri="{BB962C8B-B14F-4D97-AF65-F5344CB8AC3E}">
        <p14:creationId xmlns:p14="http://schemas.microsoft.com/office/powerpoint/2010/main" val="152545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aseline="0" dirty="0" smtClean="0"/>
              <a:t>There are </a:t>
            </a:r>
            <a:r>
              <a:rPr lang="en-US" sz="1200" b="1" baseline="0" dirty="0" smtClean="0"/>
              <a:t>monthly invoices rather than a use-it-or-lose-it deposit accounts</a:t>
            </a:r>
            <a:r>
              <a:rPr lang="en-US" sz="1200" baseline="0" dirty="0" smtClean="0"/>
              <a:t>. With the token deposit accounts, in some years we predicted incorrectly and didn’t have enough deposited and in other years we deposited too much.</a:t>
            </a:r>
          </a:p>
          <a:p>
            <a:pPr marL="228600" indent="-228600">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7</a:t>
            </a:fld>
            <a:endParaRPr lang="en-US"/>
          </a:p>
        </p:txBody>
      </p:sp>
    </p:spTree>
    <p:extLst>
      <p:ext uri="{BB962C8B-B14F-4D97-AF65-F5344CB8AC3E}">
        <p14:creationId xmlns:p14="http://schemas.microsoft.com/office/powerpoint/2010/main" val="381274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aseline="0" dirty="0" smtClean="0"/>
              <a:t>We saw this service as an </a:t>
            </a:r>
            <a:r>
              <a:rPr lang="en-US" sz="1200" b="1" baseline="0" dirty="0" smtClean="0"/>
              <a:t>additional way to inform future purchasing decisions</a:t>
            </a:r>
            <a:r>
              <a:rPr lang="en-US" sz="1200" baseline="0" dirty="0" smtClean="0"/>
              <a:t>, with detailed reporting indicating to the article level what was requested by faculty, staff, grad students, and undergraduates. </a:t>
            </a:r>
          </a:p>
          <a:p>
            <a:pPr marL="171450" indent="-171450">
              <a:buFont typeface="Arial" pitchFamily="34" charset="0"/>
              <a:buChar char="•"/>
            </a:pPr>
            <a:r>
              <a:rPr lang="en-US" sz="1200" baseline="0" dirty="0" smtClean="0"/>
              <a:t>To help fund the service, we identified a number of low use journals that would have been canceled anyway and earmarked those funds for Get it Now</a:t>
            </a:r>
          </a:p>
          <a:p>
            <a:pPr marL="171450" indent="-171450">
              <a:buFont typeface="Arial" pitchFamily="34" charset="0"/>
              <a:buChar char="•"/>
            </a:pPr>
            <a:r>
              <a:rPr lang="en-US" sz="1200" baseline="0" dirty="0" smtClean="0"/>
              <a:t>After one year, we have only identified one journal for which it will make economic sense for us to add a subscription, but with new publishers being added all the time to the service, that opportunity will only grow. It has also confirmed our decisions against adding subscriptions for other journals.</a:t>
            </a:r>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8</a:t>
            </a:fld>
            <a:endParaRPr lang="en-US"/>
          </a:p>
        </p:txBody>
      </p:sp>
    </p:spTree>
    <p:extLst>
      <p:ext uri="{BB962C8B-B14F-4D97-AF65-F5344CB8AC3E}">
        <p14:creationId xmlns:p14="http://schemas.microsoft.com/office/powerpoint/2010/main" val="3812742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aseline="0" dirty="0" smtClean="0"/>
              <a:t>Seeing the articles that are being requested gives us a better understanding of the specific topics that are of interest to our patrons. This informs not only serial decisions but also points to potentially new areas for monograph acquisitions.</a:t>
            </a:r>
          </a:p>
          <a:p>
            <a:pPr marL="0" inden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9</a:t>
            </a:fld>
            <a:endParaRPr lang="en-US"/>
          </a:p>
        </p:txBody>
      </p:sp>
    </p:spTree>
    <p:extLst>
      <p:ext uri="{BB962C8B-B14F-4D97-AF65-F5344CB8AC3E}">
        <p14:creationId xmlns:p14="http://schemas.microsoft.com/office/powerpoint/2010/main" val="381274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Get it Now </a:t>
            </a:r>
            <a:r>
              <a:rPr lang="en-US" sz="1200" baseline="0" dirty="0" smtClean="0"/>
              <a:t>offers a single, centralized location for ordering pay-per-view articles. </a:t>
            </a:r>
            <a:r>
              <a:rPr lang="en-US" dirty="0" smtClean="0"/>
              <a:t>New publishers are gradually</a:t>
            </a:r>
            <a:r>
              <a:rPr lang="en-US" baseline="0" dirty="0" smtClean="0"/>
              <a:t> being added. </a:t>
            </a:r>
            <a:r>
              <a:rPr lang="en-US" sz="1200" baseline="0" dirty="0" smtClean="0"/>
              <a:t>Formerly, we had multiple, publisher-based token accounts. This is </a:t>
            </a:r>
            <a:r>
              <a:rPr lang="en-US" sz="1200" b="1" baseline="0" dirty="0" smtClean="0"/>
              <a:t>simpler for our workflow.</a:t>
            </a:r>
          </a:p>
          <a:p>
            <a:endParaRPr lang="en-US" dirty="0"/>
          </a:p>
        </p:txBody>
      </p:sp>
      <p:sp>
        <p:nvSpPr>
          <p:cNvPr id="4" name="Slide Number Placeholder 3"/>
          <p:cNvSpPr>
            <a:spLocks noGrp="1"/>
          </p:cNvSpPr>
          <p:nvPr>
            <p:ph type="sldNum" sz="quarter" idx="10"/>
          </p:nvPr>
        </p:nvSpPr>
        <p:spPr/>
        <p:txBody>
          <a:bodyPr/>
          <a:lstStyle/>
          <a:p>
            <a:fld id="{8FCFFCD6-6382-4772-A0A4-7359671A430A}" type="slidenum">
              <a:rPr lang="en-US" smtClean="0"/>
              <a:t>10</a:t>
            </a:fld>
            <a:endParaRPr lang="en-US"/>
          </a:p>
        </p:txBody>
      </p:sp>
    </p:spTree>
    <p:extLst>
      <p:ext uri="{BB962C8B-B14F-4D97-AF65-F5344CB8AC3E}">
        <p14:creationId xmlns:p14="http://schemas.microsoft.com/office/powerpoint/2010/main" val="179906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70F550A-5C2C-4D32-BC4D-3C06534A7C82}" type="datetimeFigureOut">
              <a:rPr lang="en-US" smtClean="0"/>
              <a:t>1/31/2013</a:t>
            </a:fld>
            <a:endParaRPr lang="en-US"/>
          </a:p>
        </p:txBody>
      </p:sp>
      <p:sp>
        <p:nvSpPr>
          <p:cNvPr id="16" name="Slide Number Placeholder 15"/>
          <p:cNvSpPr>
            <a:spLocks noGrp="1"/>
          </p:cNvSpPr>
          <p:nvPr>
            <p:ph type="sldNum" sz="quarter" idx="11"/>
          </p:nvPr>
        </p:nvSpPr>
        <p:spPr/>
        <p:txBody>
          <a:bodyPr/>
          <a:lstStyle/>
          <a:p>
            <a:fld id="{EF3135F8-4CDC-4646-AA99-FE2F23463BD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F550A-5C2C-4D32-BC4D-3C06534A7C82}"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135F8-4CDC-4646-AA99-FE2F23463B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0F550A-5C2C-4D32-BC4D-3C06534A7C82}" type="datetimeFigureOut">
              <a:rPr lang="en-US" smtClean="0"/>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135F8-4CDC-4646-AA99-FE2F23463B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70F550A-5C2C-4D32-BC4D-3C06534A7C82}" type="datetimeFigureOut">
              <a:rPr lang="en-US" smtClean="0"/>
              <a:t>1/31/2013</a:t>
            </a:fld>
            <a:endParaRPr lang="en-US"/>
          </a:p>
        </p:txBody>
      </p:sp>
      <p:sp>
        <p:nvSpPr>
          <p:cNvPr id="15" name="Slide Number Placeholder 14"/>
          <p:cNvSpPr>
            <a:spLocks noGrp="1"/>
          </p:cNvSpPr>
          <p:nvPr>
            <p:ph type="sldNum" sz="quarter" idx="11"/>
          </p:nvPr>
        </p:nvSpPr>
        <p:spPr/>
        <p:txBody>
          <a:bodyPr/>
          <a:lstStyle/>
          <a:p>
            <a:fld id="{EF3135F8-4CDC-4646-AA99-FE2F23463BD2}"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70F550A-5C2C-4D32-BC4D-3C06534A7C82}" type="datetimeFigureOut">
              <a:rPr lang="en-US" smtClean="0"/>
              <a:t>1/31/2013</a:t>
            </a:fld>
            <a:endParaRPr lang="en-US"/>
          </a:p>
        </p:txBody>
      </p:sp>
      <p:sp>
        <p:nvSpPr>
          <p:cNvPr id="13" name="Slide Number Placeholder 12"/>
          <p:cNvSpPr>
            <a:spLocks noGrp="1"/>
          </p:cNvSpPr>
          <p:nvPr>
            <p:ph type="sldNum" sz="quarter" idx="11"/>
          </p:nvPr>
        </p:nvSpPr>
        <p:spPr/>
        <p:txBody>
          <a:bodyPr/>
          <a:lstStyle/>
          <a:p>
            <a:fld id="{EF3135F8-4CDC-4646-AA99-FE2F23463BD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70F550A-5C2C-4D32-BC4D-3C06534A7C82}" type="datetimeFigureOut">
              <a:rPr lang="en-US" smtClean="0"/>
              <a:t>1/31/2013</a:t>
            </a:fld>
            <a:endParaRPr lang="en-US"/>
          </a:p>
        </p:txBody>
      </p:sp>
      <p:sp>
        <p:nvSpPr>
          <p:cNvPr id="9" name="Slide Number Placeholder 8"/>
          <p:cNvSpPr>
            <a:spLocks noGrp="1"/>
          </p:cNvSpPr>
          <p:nvPr>
            <p:ph type="sldNum" sz="quarter" idx="11"/>
          </p:nvPr>
        </p:nvSpPr>
        <p:spPr/>
        <p:txBody>
          <a:bodyPr/>
          <a:lstStyle/>
          <a:p>
            <a:fld id="{EF3135F8-4CDC-4646-AA99-FE2F23463BD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70F550A-5C2C-4D32-BC4D-3C06534A7C82}" type="datetimeFigureOut">
              <a:rPr lang="en-US" smtClean="0"/>
              <a:t>1/31/2013</a:t>
            </a:fld>
            <a:endParaRPr lang="en-US"/>
          </a:p>
        </p:txBody>
      </p:sp>
      <p:sp>
        <p:nvSpPr>
          <p:cNvPr id="15" name="Slide Number Placeholder 14"/>
          <p:cNvSpPr>
            <a:spLocks noGrp="1"/>
          </p:cNvSpPr>
          <p:nvPr>
            <p:ph type="sldNum" sz="quarter" idx="11"/>
          </p:nvPr>
        </p:nvSpPr>
        <p:spPr/>
        <p:txBody>
          <a:bodyPr/>
          <a:lstStyle/>
          <a:p>
            <a:fld id="{EF3135F8-4CDC-4646-AA99-FE2F23463BD2}"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70F550A-5C2C-4D32-BC4D-3C06534A7C82}" type="datetimeFigureOut">
              <a:rPr lang="en-US" smtClean="0"/>
              <a:t>1/31/2013</a:t>
            </a:fld>
            <a:endParaRPr lang="en-US"/>
          </a:p>
        </p:txBody>
      </p:sp>
      <p:sp>
        <p:nvSpPr>
          <p:cNvPr id="8" name="Slide Number Placeholder 7"/>
          <p:cNvSpPr>
            <a:spLocks noGrp="1"/>
          </p:cNvSpPr>
          <p:nvPr>
            <p:ph type="sldNum" sz="quarter" idx="11"/>
          </p:nvPr>
        </p:nvSpPr>
        <p:spPr/>
        <p:txBody>
          <a:bodyPr/>
          <a:lstStyle/>
          <a:p>
            <a:fld id="{EF3135F8-4CDC-4646-AA99-FE2F23463BD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0F550A-5C2C-4D32-BC4D-3C06534A7C82}" type="datetimeFigureOut">
              <a:rPr lang="en-US" smtClean="0"/>
              <a:t>1/31/2013</a:t>
            </a:fld>
            <a:endParaRPr lang="en-US"/>
          </a:p>
        </p:txBody>
      </p:sp>
      <p:sp>
        <p:nvSpPr>
          <p:cNvPr id="6" name="Slide Number Placeholder 5"/>
          <p:cNvSpPr>
            <a:spLocks noGrp="1"/>
          </p:cNvSpPr>
          <p:nvPr>
            <p:ph type="sldNum" sz="quarter" idx="11"/>
          </p:nvPr>
        </p:nvSpPr>
        <p:spPr/>
        <p:txBody>
          <a:bodyPr/>
          <a:lstStyle/>
          <a:p>
            <a:fld id="{EF3135F8-4CDC-4646-AA99-FE2F23463BD2}"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70F550A-5C2C-4D32-BC4D-3C06534A7C82}" type="datetimeFigureOut">
              <a:rPr lang="en-US" smtClean="0"/>
              <a:t>1/31/2013</a:t>
            </a:fld>
            <a:endParaRPr lang="en-US"/>
          </a:p>
        </p:txBody>
      </p:sp>
      <p:sp>
        <p:nvSpPr>
          <p:cNvPr id="16" name="Slide Number Placeholder 15"/>
          <p:cNvSpPr>
            <a:spLocks noGrp="1"/>
          </p:cNvSpPr>
          <p:nvPr>
            <p:ph type="sldNum" sz="quarter" idx="11"/>
          </p:nvPr>
        </p:nvSpPr>
        <p:spPr/>
        <p:txBody>
          <a:bodyPr/>
          <a:lstStyle/>
          <a:p>
            <a:fld id="{EF3135F8-4CDC-4646-AA99-FE2F23463BD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70F550A-5C2C-4D32-BC4D-3C06534A7C82}" type="datetimeFigureOut">
              <a:rPr lang="en-US" smtClean="0"/>
              <a:t>1/31/2013</a:t>
            </a:fld>
            <a:endParaRPr lang="en-US"/>
          </a:p>
        </p:txBody>
      </p:sp>
      <p:sp>
        <p:nvSpPr>
          <p:cNvPr id="14" name="Slide Number Placeholder 13"/>
          <p:cNvSpPr>
            <a:spLocks noGrp="1"/>
          </p:cNvSpPr>
          <p:nvPr>
            <p:ph type="sldNum" sz="quarter" idx="11"/>
          </p:nvPr>
        </p:nvSpPr>
        <p:spPr/>
        <p:txBody>
          <a:bodyPr/>
          <a:lstStyle/>
          <a:p>
            <a:fld id="{EF3135F8-4CDC-4646-AA99-FE2F23463BD2}"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70F550A-5C2C-4D32-BC4D-3C06534A7C82}" type="datetimeFigureOut">
              <a:rPr lang="en-US" smtClean="0"/>
              <a:t>1/31/2013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F3135F8-4CDC-4646-AA99-FE2F23463BD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tinyurl.com/implementation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pat.new@eku.edu" TargetMode="External"/><Relationship Id="rId1" Type="http://schemas.openxmlformats.org/officeDocument/2006/relationships/slideLayout" Target="../slideLayouts/slideLayout2.xml"/><Relationship Id="rId5" Type="http://schemas.openxmlformats.org/officeDocument/2006/relationships/hyperlink" Target="mailto:kelly.smith2@eku.edu" TargetMode="External"/><Relationship Id="rId4" Type="http://schemas.openxmlformats.org/officeDocument/2006/relationships/hyperlink" Target="http://www.flickr.com/photos/23679420@N00/54565343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19600"/>
            <a:ext cx="4953000" cy="1905000"/>
          </a:xfrm>
        </p:spPr>
        <p:txBody>
          <a:bodyPr/>
          <a:lstStyle/>
          <a:p>
            <a:r>
              <a:rPr lang="en-US" sz="2000" b="1" dirty="0" smtClean="0">
                <a:effectLst/>
                <a:latin typeface="Candara" pitchFamily="34" charset="0"/>
              </a:rPr>
              <a:t/>
            </a:r>
            <a:br>
              <a:rPr lang="en-US" sz="2000" b="1" dirty="0" smtClean="0">
                <a:effectLst/>
                <a:latin typeface="Candara" pitchFamily="34" charset="0"/>
              </a:rPr>
            </a:br>
            <a:r>
              <a:rPr lang="en-US" sz="2000" b="1" dirty="0">
                <a:effectLst/>
                <a:latin typeface="Candara" pitchFamily="34" charset="0"/>
              </a:rPr>
              <a:t/>
            </a:r>
            <a:br>
              <a:rPr lang="en-US" sz="2000" b="1" dirty="0">
                <a:effectLst/>
                <a:latin typeface="Candara" pitchFamily="34" charset="0"/>
              </a:rPr>
            </a:br>
            <a:r>
              <a:rPr lang="en-US" sz="2000" b="1" dirty="0" smtClean="0">
                <a:effectLst/>
                <a:latin typeface="Candara" pitchFamily="34" charset="0"/>
              </a:rPr>
              <a:t/>
            </a:r>
            <a:br>
              <a:rPr lang="en-US" sz="2000" b="1" dirty="0" smtClean="0">
                <a:effectLst/>
                <a:latin typeface="Candara" pitchFamily="34" charset="0"/>
              </a:rPr>
            </a:br>
            <a:r>
              <a:rPr lang="en-US" sz="2400" b="1" dirty="0" smtClean="0">
                <a:effectLst/>
                <a:latin typeface="Candara" pitchFamily="34" charset="0"/>
              </a:rPr>
              <a:t>CCC’s </a:t>
            </a:r>
            <a:r>
              <a:rPr lang="en-US" sz="2400" b="1" i="1" dirty="0">
                <a:effectLst/>
                <a:latin typeface="Candara" pitchFamily="34" charset="0"/>
              </a:rPr>
              <a:t>Get It Now</a:t>
            </a:r>
            <a:r>
              <a:rPr lang="en-US" sz="2400" b="1" dirty="0">
                <a:effectLst/>
                <a:latin typeface="Candara" pitchFamily="34" charset="0"/>
              </a:rPr>
              <a:t> Service as a </a:t>
            </a:r>
            <a:r>
              <a:rPr lang="en-US" sz="2400" b="1" dirty="0" smtClean="0">
                <a:effectLst/>
                <a:latin typeface="Candara" pitchFamily="34" charset="0"/>
              </a:rPr>
              <a:t/>
            </a:r>
            <a:br>
              <a:rPr lang="en-US" sz="2400" b="1" dirty="0" smtClean="0">
                <a:effectLst/>
                <a:latin typeface="Candara" pitchFamily="34" charset="0"/>
              </a:rPr>
            </a:br>
            <a:r>
              <a:rPr lang="en-US" sz="2400" b="1" dirty="0" smtClean="0">
                <a:effectLst/>
                <a:latin typeface="Candara" pitchFamily="34" charset="0"/>
              </a:rPr>
              <a:t>Collection </a:t>
            </a:r>
            <a:r>
              <a:rPr lang="en-US" sz="2400" b="1" dirty="0">
                <a:effectLst/>
                <a:latin typeface="Candara" pitchFamily="34" charset="0"/>
              </a:rPr>
              <a:t>Development </a:t>
            </a:r>
            <a:r>
              <a:rPr lang="en-US" sz="2400" b="1" dirty="0" smtClean="0">
                <a:effectLst/>
                <a:latin typeface="Candara" pitchFamily="34" charset="0"/>
              </a:rPr>
              <a:t>Strategy</a:t>
            </a:r>
            <a:r>
              <a:rPr lang="en-US" sz="2000" dirty="0" smtClean="0">
                <a:effectLst/>
                <a:latin typeface="Candara" pitchFamily="34" charset="0"/>
              </a:rPr>
              <a:t/>
            </a:r>
            <a:br>
              <a:rPr lang="en-US" sz="2000" dirty="0" smtClean="0">
                <a:effectLst/>
                <a:latin typeface="Candara" pitchFamily="34" charset="0"/>
              </a:rPr>
            </a:br>
            <a:r>
              <a:rPr lang="en-US" sz="2000" dirty="0" smtClean="0">
                <a:effectLst/>
                <a:latin typeface="Candara" pitchFamily="34" charset="0"/>
              </a:rPr>
              <a:t>    </a:t>
            </a:r>
            <a:r>
              <a:rPr lang="en-US" sz="1800" dirty="0" smtClean="0">
                <a:effectLst/>
                <a:latin typeface="Candara" pitchFamily="34" charset="0"/>
              </a:rPr>
              <a:t>Pat New and Kelly Smith</a:t>
            </a:r>
            <a:br>
              <a:rPr lang="en-US" sz="1800" dirty="0" smtClean="0">
                <a:effectLst/>
                <a:latin typeface="Candara" pitchFamily="34" charset="0"/>
              </a:rPr>
            </a:br>
            <a:r>
              <a:rPr lang="en-US" sz="1800" dirty="0" smtClean="0">
                <a:effectLst/>
                <a:latin typeface="Candara" pitchFamily="34" charset="0"/>
              </a:rPr>
              <a:t>     Eastern Kentucky University Libraries</a:t>
            </a:r>
            <a:br>
              <a:rPr lang="en-US" sz="1800" dirty="0" smtClean="0">
                <a:effectLst/>
                <a:latin typeface="Candara" pitchFamily="34" charset="0"/>
              </a:rPr>
            </a:br>
            <a:r>
              <a:rPr lang="en-US" sz="1800" dirty="0" smtClean="0">
                <a:effectLst/>
                <a:latin typeface="Candara" pitchFamily="34" charset="0"/>
              </a:rPr>
              <a:t>     KLA/KSMA Joint Conference</a:t>
            </a:r>
            <a:br>
              <a:rPr lang="en-US" sz="1800" dirty="0" smtClean="0">
                <a:effectLst/>
                <a:latin typeface="Candara" pitchFamily="34" charset="0"/>
              </a:rPr>
            </a:br>
            <a:r>
              <a:rPr lang="en-US" sz="1800" dirty="0" smtClean="0">
                <a:effectLst/>
                <a:latin typeface="Candara" pitchFamily="34" charset="0"/>
              </a:rPr>
              <a:t>     September 21, 2012</a:t>
            </a:r>
            <a:endParaRPr lang="en-US" sz="2000" dirty="0">
              <a:latin typeface="Candara"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457200"/>
            <a:ext cx="5486400" cy="3657600"/>
          </a:xfrm>
        </p:spPr>
      </p:pic>
      <p:sp>
        <p:nvSpPr>
          <p:cNvPr id="4" name="Rectangle 3"/>
          <p:cNvSpPr/>
          <p:nvPr/>
        </p:nvSpPr>
        <p:spPr>
          <a:xfrm>
            <a:off x="4800600" y="5638800"/>
            <a:ext cx="3733801" cy="70788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a:lstStyle>
          <a:p>
            <a:r>
              <a:rPr lang="en-US" sz="2000" b="1" dirty="0" smtClean="0"/>
              <a:t>Slides at: http://tinyurl.com/cccKLA12</a:t>
            </a:r>
            <a:endParaRPr lang="en-US" sz="2000" dirty="0"/>
          </a:p>
        </p:txBody>
      </p:sp>
    </p:spTree>
    <p:extLst>
      <p:ext uri="{BB962C8B-B14F-4D97-AF65-F5344CB8AC3E}">
        <p14:creationId xmlns:p14="http://schemas.microsoft.com/office/powerpoint/2010/main" val="3479876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715000" y="304800"/>
            <a:ext cx="3048000" cy="6324600"/>
          </a:xfrm>
        </p:spPr>
        <p:txBody>
          <a:bodyPr tIns="0" bIns="0" anchor="t">
            <a:normAutofit/>
          </a:bodyPr>
          <a:lstStyle/>
          <a:p>
            <a:endParaRPr lang="en-US" sz="1100" b="1" u="sng" dirty="0" smtClean="0">
              <a:effectLst/>
            </a:endParaRPr>
          </a:p>
          <a:p>
            <a:r>
              <a:rPr lang="en-US" sz="1100" smtClean="0">
                <a:effectLst/>
              </a:rPr>
              <a:t>AAAS </a:t>
            </a:r>
            <a:endParaRPr lang="en-US" sz="1100" dirty="0">
              <a:effectLst/>
            </a:endParaRPr>
          </a:p>
          <a:p>
            <a:r>
              <a:rPr lang="en-US" sz="1100" dirty="0">
                <a:effectLst/>
              </a:rPr>
              <a:t>American Diabetes </a:t>
            </a:r>
            <a:r>
              <a:rPr lang="en-US" sz="1100" dirty="0" smtClean="0">
                <a:effectLst/>
              </a:rPr>
              <a:t>Association </a:t>
            </a:r>
            <a:r>
              <a:rPr lang="en-US" sz="1100" dirty="0" smtClean="0">
                <a:solidFill>
                  <a:schemeClr val="accent4">
                    <a:lumMod val="60000"/>
                    <a:lumOff val="40000"/>
                  </a:schemeClr>
                </a:solidFill>
                <a:effectLst/>
              </a:rPr>
              <a:t>- </a:t>
            </a:r>
            <a:r>
              <a:rPr lang="en-US" sz="1100" b="1" dirty="0" smtClean="0">
                <a:solidFill>
                  <a:schemeClr val="accent4">
                    <a:lumMod val="60000"/>
                    <a:lumOff val="40000"/>
                  </a:schemeClr>
                </a:solidFill>
                <a:effectLst/>
              </a:rPr>
              <a:t>$22</a:t>
            </a:r>
            <a:endParaRPr lang="en-US" sz="1100" b="1" dirty="0">
              <a:solidFill>
                <a:schemeClr val="accent4">
                  <a:lumMod val="60000"/>
                  <a:lumOff val="40000"/>
                </a:schemeClr>
              </a:solidFill>
              <a:effectLst/>
            </a:endParaRPr>
          </a:p>
          <a:p>
            <a:r>
              <a:rPr lang="en-US" sz="1100" dirty="0">
                <a:effectLst/>
              </a:rPr>
              <a:t>American Occupational Therapy</a:t>
            </a:r>
          </a:p>
          <a:p>
            <a:r>
              <a:rPr lang="en-US" sz="1100" dirty="0">
                <a:effectLst/>
              </a:rPr>
              <a:t>American Society of Clinical Oncology (ASCO)</a:t>
            </a:r>
          </a:p>
          <a:p>
            <a:r>
              <a:rPr lang="en-US" sz="1100" dirty="0">
                <a:effectLst/>
              </a:rPr>
              <a:t>American Society for Microbiology</a:t>
            </a:r>
          </a:p>
          <a:p>
            <a:r>
              <a:rPr lang="en-US" sz="1100" dirty="0">
                <a:effectLst/>
              </a:rPr>
              <a:t>American Society for Nutrition (ASN)</a:t>
            </a:r>
          </a:p>
          <a:p>
            <a:r>
              <a:rPr lang="en-US" sz="1100" dirty="0" smtClean="0">
                <a:effectLst/>
              </a:rPr>
              <a:t>Am. </a:t>
            </a:r>
            <a:r>
              <a:rPr lang="en-US" sz="1100" dirty="0">
                <a:effectLst/>
              </a:rPr>
              <a:t>Speech-Language-Hearing Association</a:t>
            </a:r>
          </a:p>
          <a:p>
            <a:r>
              <a:rPr lang="en-US" sz="1100" dirty="0" err="1">
                <a:effectLst/>
              </a:rPr>
              <a:t>Ammons</a:t>
            </a:r>
            <a:r>
              <a:rPr lang="en-US" sz="1100" dirty="0">
                <a:effectLst/>
              </a:rPr>
              <a:t> Scientific</a:t>
            </a:r>
          </a:p>
          <a:p>
            <a:r>
              <a:rPr lang="en-US" sz="1100" dirty="0">
                <a:effectLst/>
              </a:rPr>
              <a:t>Bentham </a:t>
            </a:r>
            <a:r>
              <a:rPr lang="en-US" sz="1100" dirty="0" smtClean="0">
                <a:effectLst/>
              </a:rPr>
              <a:t>Science - </a:t>
            </a:r>
            <a:r>
              <a:rPr lang="en-US" sz="1100" b="1" dirty="0">
                <a:solidFill>
                  <a:schemeClr val="accent4">
                    <a:lumMod val="60000"/>
                    <a:lumOff val="40000"/>
                  </a:schemeClr>
                </a:solidFill>
                <a:effectLst/>
              </a:rPr>
              <a:t>$</a:t>
            </a:r>
            <a:r>
              <a:rPr lang="en-US" sz="1100" b="1" dirty="0" smtClean="0">
                <a:solidFill>
                  <a:schemeClr val="accent4">
                    <a:lumMod val="60000"/>
                    <a:lumOff val="40000"/>
                  </a:schemeClr>
                </a:solidFill>
                <a:effectLst/>
              </a:rPr>
              <a:t>34</a:t>
            </a:r>
            <a:endParaRPr lang="en-US" sz="1100" b="1" dirty="0">
              <a:solidFill>
                <a:schemeClr val="accent4">
                  <a:lumMod val="60000"/>
                  <a:lumOff val="40000"/>
                </a:schemeClr>
              </a:solidFill>
              <a:effectLst/>
            </a:endParaRPr>
          </a:p>
          <a:p>
            <a:r>
              <a:rPr lang="en-US" sz="1100" dirty="0" err="1" smtClean="0">
                <a:effectLst/>
              </a:rPr>
              <a:t>BioScientifica</a:t>
            </a:r>
            <a:endParaRPr lang="en-US" sz="1100" dirty="0">
              <a:effectLst/>
            </a:endParaRPr>
          </a:p>
          <a:p>
            <a:r>
              <a:rPr lang="en-US" sz="1100" dirty="0" smtClean="0">
                <a:effectLst/>
              </a:rPr>
              <a:t>Brill - </a:t>
            </a:r>
            <a:r>
              <a:rPr lang="en-US" sz="1100" b="1" dirty="0" smtClean="0">
                <a:solidFill>
                  <a:schemeClr val="accent4">
                    <a:lumMod val="60000"/>
                    <a:lumOff val="40000"/>
                  </a:schemeClr>
                </a:solidFill>
                <a:effectLst/>
              </a:rPr>
              <a:t>$39</a:t>
            </a:r>
            <a:endParaRPr lang="en-US" sz="1100" b="1" dirty="0">
              <a:solidFill>
                <a:schemeClr val="accent4">
                  <a:lumMod val="60000"/>
                  <a:lumOff val="40000"/>
                </a:schemeClr>
              </a:solidFill>
              <a:effectLst/>
            </a:endParaRPr>
          </a:p>
          <a:p>
            <a:r>
              <a:rPr lang="en-US" sz="1100" dirty="0">
                <a:effectLst/>
              </a:rPr>
              <a:t>British Medical </a:t>
            </a:r>
            <a:r>
              <a:rPr lang="en-US" sz="1100" dirty="0" smtClean="0">
                <a:effectLst/>
              </a:rPr>
              <a:t>Journal - </a:t>
            </a:r>
            <a:r>
              <a:rPr lang="en-US" sz="1100" b="1" dirty="0" smtClean="0">
                <a:solidFill>
                  <a:schemeClr val="accent4">
                    <a:lumMod val="60000"/>
                    <a:lumOff val="40000"/>
                  </a:schemeClr>
                </a:solidFill>
                <a:effectLst/>
              </a:rPr>
              <a:t>$30</a:t>
            </a:r>
            <a:endParaRPr lang="en-US" sz="1100" b="1" dirty="0">
              <a:solidFill>
                <a:schemeClr val="accent4">
                  <a:lumMod val="60000"/>
                  <a:lumOff val="40000"/>
                </a:schemeClr>
              </a:solidFill>
              <a:effectLst/>
            </a:endParaRPr>
          </a:p>
          <a:p>
            <a:r>
              <a:rPr lang="en-US" sz="1100" dirty="0">
                <a:effectLst/>
              </a:rPr>
              <a:t>Cambridge University </a:t>
            </a:r>
            <a:r>
              <a:rPr lang="en-US" sz="1100" dirty="0" smtClean="0">
                <a:effectLst/>
              </a:rPr>
              <a:t>Press - </a:t>
            </a:r>
            <a:r>
              <a:rPr lang="en-US" sz="1100" b="1" dirty="0" smtClean="0">
                <a:solidFill>
                  <a:schemeClr val="accent4">
                    <a:lumMod val="60000"/>
                    <a:lumOff val="40000"/>
                  </a:schemeClr>
                </a:solidFill>
                <a:effectLst/>
              </a:rPr>
              <a:t>$34</a:t>
            </a:r>
            <a:endParaRPr lang="en-US" sz="1100" b="1" dirty="0">
              <a:solidFill>
                <a:schemeClr val="accent4">
                  <a:lumMod val="60000"/>
                  <a:lumOff val="40000"/>
                </a:schemeClr>
              </a:solidFill>
              <a:effectLst/>
            </a:endParaRPr>
          </a:p>
          <a:p>
            <a:r>
              <a:rPr lang="en-US" sz="1100" dirty="0" smtClean="0">
                <a:effectLst/>
              </a:rPr>
              <a:t>The </a:t>
            </a:r>
            <a:r>
              <a:rPr lang="en-US" sz="1100" dirty="0">
                <a:effectLst/>
              </a:rPr>
              <a:t>Company of </a:t>
            </a:r>
            <a:r>
              <a:rPr lang="en-US" sz="1100" dirty="0" smtClean="0">
                <a:effectLst/>
              </a:rPr>
              <a:t>Biologists - </a:t>
            </a:r>
            <a:r>
              <a:rPr lang="en-US" sz="1100" b="1" dirty="0" smtClean="0">
                <a:solidFill>
                  <a:schemeClr val="accent4">
                    <a:lumMod val="60000"/>
                    <a:lumOff val="40000"/>
                  </a:schemeClr>
                </a:solidFill>
                <a:effectLst/>
              </a:rPr>
              <a:t>$39</a:t>
            </a:r>
            <a:endParaRPr lang="en-US" sz="1100" b="1" dirty="0">
              <a:solidFill>
                <a:schemeClr val="accent4">
                  <a:lumMod val="60000"/>
                  <a:lumOff val="40000"/>
                </a:schemeClr>
              </a:solidFill>
              <a:effectLst/>
            </a:endParaRPr>
          </a:p>
          <a:p>
            <a:r>
              <a:rPr lang="en-US" sz="1100" dirty="0" smtClean="0">
                <a:effectLst/>
              </a:rPr>
              <a:t>Elsevier - </a:t>
            </a:r>
            <a:r>
              <a:rPr lang="en-US" sz="1100" b="1" dirty="0" smtClean="0">
                <a:solidFill>
                  <a:schemeClr val="accent4">
                    <a:lumMod val="60000"/>
                    <a:lumOff val="40000"/>
                  </a:schemeClr>
                </a:solidFill>
                <a:effectLst/>
              </a:rPr>
              <a:t>$24</a:t>
            </a:r>
            <a:endParaRPr lang="en-US" sz="1100" b="1" dirty="0">
              <a:solidFill>
                <a:schemeClr val="accent4">
                  <a:lumMod val="60000"/>
                  <a:lumOff val="40000"/>
                </a:schemeClr>
              </a:solidFill>
              <a:effectLst/>
            </a:endParaRPr>
          </a:p>
          <a:p>
            <a:r>
              <a:rPr lang="en-US" sz="1100" dirty="0" smtClean="0">
                <a:effectLst/>
              </a:rPr>
              <a:t>Emerald - </a:t>
            </a:r>
            <a:r>
              <a:rPr lang="en-US" sz="1100" b="1" dirty="0">
                <a:solidFill>
                  <a:schemeClr val="accent4">
                    <a:lumMod val="60000"/>
                    <a:lumOff val="40000"/>
                  </a:schemeClr>
                </a:solidFill>
                <a:effectLst/>
              </a:rPr>
              <a:t>$24</a:t>
            </a:r>
          </a:p>
          <a:p>
            <a:r>
              <a:rPr lang="en-US" sz="1100" dirty="0" smtClean="0">
                <a:effectLst/>
              </a:rPr>
              <a:t>Expert Reviews -  </a:t>
            </a:r>
            <a:r>
              <a:rPr lang="en-US" sz="1100" b="1" dirty="0" smtClean="0">
                <a:solidFill>
                  <a:schemeClr val="accent4">
                    <a:lumMod val="60000"/>
                    <a:lumOff val="40000"/>
                  </a:schemeClr>
                </a:solidFill>
                <a:effectLst/>
              </a:rPr>
              <a:t>$35</a:t>
            </a:r>
            <a:endParaRPr lang="en-US" sz="1100" b="1" dirty="0">
              <a:solidFill>
                <a:schemeClr val="accent4">
                  <a:lumMod val="60000"/>
                  <a:lumOff val="40000"/>
                </a:schemeClr>
              </a:solidFill>
              <a:effectLst/>
            </a:endParaRPr>
          </a:p>
          <a:p>
            <a:r>
              <a:rPr lang="en-US" sz="1100" dirty="0">
                <a:effectLst/>
              </a:rPr>
              <a:t>Future </a:t>
            </a:r>
            <a:r>
              <a:rPr lang="en-US" sz="1100" dirty="0" smtClean="0">
                <a:effectLst/>
              </a:rPr>
              <a:t>Medicine - </a:t>
            </a:r>
            <a:r>
              <a:rPr lang="en-US" sz="1100" b="1" dirty="0" smtClean="0">
                <a:solidFill>
                  <a:schemeClr val="accent4">
                    <a:lumMod val="60000"/>
                    <a:lumOff val="40000"/>
                  </a:schemeClr>
                </a:solidFill>
                <a:effectLst/>
              </a:rPr>
              <a:t>$35</a:t>
            </a:r>
            <a:endParaRPr lang="en-US" sz="1100" b="1" dirty="0">
              <a:solidFill>
                <a:schemeClr val="accent4">
                  <a:lumMod val="60000"/>
                  <a:lumOff val="40000"/>
                </a:schemeClr>
              </a:solidFill>
              <a:effectLst/>
            </a:endParaRPr>
          </a:p>
          <a:p>
            <a:r>
              <a:rPr lang="en-US" sz="1100" dirty="0">
                <a:effectLst/>
              </a:rPr>
              <a:t>Future </a:t>
            </a:r>
            <a:r>
              <a:rPr lang="en-US" sz="1100" dirty="0" smtClean="0">
                <a:effectLst/>
              </a:rPr>
              <a:t>Science - </a:t>
            </a:r>
            <a:r>
              <a:rPr lang="en-US" sz="1100" b="1" dirty="0" smtClean="0">
                <a:solidFill>
                  <a:schemeClr val="accent4">
                    <a:lumMod val="60000"/>
                    <a:lumOff val="40000"/>
                  </a:schemeClr>
                </a:solidFill>
                <a:effectLst/>
              </a:rPr>
              <a:t>$35</a:t>
            </a:r>
            <a:endParaRPr lang="en-US" sz="1100" b="1" dirty="0">
              <a:solidFill>
                <a:schemeClr val="accent4">
                  <a:lumMod val="60000"/>
                  <a:lumOff val="40000"/>
                </a:schemeClr>
              </a:solidFill>
              <a:effectLst/>
            </a:endParaRPr>
          </a:p>
          <a:p>
            <a:r>
              <a:rPr lang="en-US" sz="1100" dirty="0" err="1">
                <a:effectLst/>
              </a:rPr>
              <a:t>Informa</a:t>
            </a:r>
            <a:r>
              <a:rPr lang="en-US" sz="1100" dirty="0">
                <a:effectLst/>
              </a:rPr>
              <a:t> Health </a:t>
            </a:r>
            <a:r>
              <a:rPr lang="en-US" sz="1100" dirty="0" smtClean="0">
                <a:effectLst/>
              </a:rPr>
              <a:t>Care - </a:t>
            </a:r>
            <a:r>
              <a:rPr lang="en-US" sz="1100" b="1" dirty="0">
                <a:solidFill>
                  <a:schemeClr val="accent4">
                    <a:lumMod val="60000"/>
                    <a:lumOff val="40000"/>
                  </a:schemeClr>
                </a:solidFill>
                <a:effectLst/>
              </a:rPr>
              <a:t>$</a:t>
            </a:r>
            <a:r>
              <a:rPr lang="en-US" sz="1100" b="1" dirty="0" smtClean="0">
                <a:solidFill>
                  <a:schemeClr val="accent4">
                    <a:lumMod val="60000"/>
                    <a:lumOff val="40000"/>
                  </a:schemeClr>
                </a:solidFill>
                <a:effectLst/>
              </a:rPr>
              <a:t>37</a:t>
            </a:r>
            <a:endParaRPr lang="en-US" sz="1100" b="1" dirty="0">
              <a:solidFill>
                <a:schemeClr val="accent4">
                  <a:lumMod val="60000"/>
                  <a:lumOff val="40000"/>
                </a:schemeClr>
              </a:solidFill>
              <a:effectLst/>
            </a:endParaRPr>
          </a:p>
          <a:p>
            <a:r>
              <a:rPr lang="en-US" sz="1100" dirty="0" smtClean="0">
                <a:effectLst/>
              </a:rPr>
              <a:t>Wiley - </a:t>
            </a:r>
            <a:r>
              <a:rPr lang="en-US" sz="1100" b="1" dirty="0" smtClean="0">
                <a:solidFill>
                  <a:schemeClr val="accent4">
                    <a:lumMod val="60000"/>
                    <a:lumOff val="40000"/>
                  </a:schemeClr>
                </a:solidFill>
                <a:effectLst/>
              </a:rPr>
              <a:t>$24</a:t>
            </a:r>
            <a:endParaRPr lang="en-US" sz="1100" b="1" dirty="0">
              <a:solidFill>
                <a:schemeClr val="accent4">
                  <a:lumMod val="60000"/>
                  <a:lumOff val="40000"/>
                </a:schemeClr>
              </a:solidFill>
              <a:effectLst/>
            </a:endParaRPr>
          </a:p>
          <a:p>
            <a:r>
              <a:rPr lang="en-US" sz="1100" dirty="0">
                <a:effectLst/>
              </a:rPr>
              <a:t>Massachusetts Medical </a:t>
            </a:r>
            <a:r>
              <a:rPr lang="en-US" sz="1100" dirty="0" smtClean="0">
                <a:effectLst/>
              </a:rPr>
              <a:t>Society - </a:t>
            </a:r>
            <a:r>
              <a:rPr lang="en-US" sz="1100" b="1" dirty="0" smtClean="0">
                <a:solidFill>
                  <a:schemeClr val="accent4">
                    <a:lumMod val="60000"/>
                    <a:lumOff val="40000"/>
                  </a:schemeClr>
                </a:solidFill>
                <a:effectLst/>
              </a:rPr>
              <a:t>$30</a:t>
            </a:r>
            <a:endParaRPr lang="en-US" sz="1100" b="1" dirty="0">
              <a:solidFill>
                <a:schemeClr val="accent4">
                  <a:lumMod val="60000"/>
                  <a:lumOff val="40000"/>
                </a:schemeClr>
              </a:solidFill>
              <a:effectLst/>
            </a:endParaRPr>
          </a:p>
          <a:p>
            <a:r>
              <a:rPr lang="en-US" sz="1100" dirty="0">
                <a:effectLst/>
              </a:rPr>
              <a:t>Nature Publishing </a:t>
            </a:r>
            <a:r>
              <a:rPr lang="en-US" sz="1100" dirty="0" smtClean="0">
                <a:effectLst/>
              </a:rPr>
              <a:t>Group </a:t>
            </a:r>
            <a:r>
              <a:rPr lang="en-US" sz="1100" b="1" dirty="0">
                <a:solidFill>
                  <a:schemeClr val="accent4">
                    <a:lumMod val="60000"/>
                    <a:lumOff val="40000"/>
                  </a:schemeClr>
                </a:solidFill>
                <a:effectLst/>
              </a:rPr>
              <a:t>$</a:t>
            </a:r>
            <a:r>
              <a:rPr lang="en-US" sz="1100" b="1" dirty="0" smtClean="0">
                <a:solidFill>
                  <a:schemeClr val="accent4">
                    <a:lumMod val="60000"/>
                    <a:lumOff val="40000"/>
                  </a:schemeClr>
                </a:solidFill>
                <a:effectLst/>
              </a:rPr>
              <a:t>25</a:t>
            </a:r>
            <a:endParaRPr lang="en-US" sz="1100" b="1" dirty="0">
              <a:solidFill>
                <a:schemeClr val="accent4">
                  <a:lumMod val="60000"/>
                  <a:lumOff val="40000"/>
                </a:schemeClr>
              </a:solidFill>
              <a:effectLst/>
            </a:endParaRPr>
          </a:p>
          <a:p>
            <a:r>
              <a:rPr lang="en-US" sz="1100" dirty="0" smtClean="0">
                <a:effectLst/>
              </a:rPr>
              <a:t>Physicians </a:t>
            </a:r>
            <a:r>
              <a:rPr lang="en-US" sz="1100" dirty="0">
                <a:effectLst/>
              </a:rPr>
              <a:t>Postgraduate </a:t>
            </a:r>
            <a:r>
              <a:rPr lang="en-US" sz="1100" dirty="0" smtClean="0">
                <a:effectLst/>
              </a:rPr>
              <a:t>Press - </a:t>
            </a:r>
            <a:r>
              <a:rPr lang="en-US" sz="1100" b="1" dirty="0" smtClean="0">
                <a:solidFill>
                  <a:schemeClr val="accent4">
                    <a:lumMod val="60000"/>
                    <a:lumOff val="40000"/>
                  </a:schemeClr>
                </a:solidFill>
                <a:effectLst/>
              </a:rPr>
              <a:t>$50</a:t>
            </a:r>
            <a:endParaRPr lang="en-US" sz="1100" b="1" dirty="0">
              <a:solidFill>
                <a:schemeClr val="accent4">
                  <a:lumMod val="60000"/>
                  <a:lumOff val="40000"/>
                </a:schemeClr>
              </a:solidFill>
              <a:effectLst/>
            </a:endParaRPr>
          </a:p>
          <a:p>
            <a:r>
              <a:rPr lang="en-US" sz="1100" dirty="0">
                <a:effectLst/>
              </a:rPr>
              <a:t>RCN Publishing Company</a:t>
            </a:r>
          </a:p>
          <a:p>
            <a:r>
              <a:rPr lang="en-US" sz="1100" dirty="0" smtClean="0">
                <a:effectLst/>
              </a:rPr>
              <a:t>Springer - </a:t>
            </a:r>
            <a:r>
              <a:rPr lang="en-US" sz="1100" b="1" dirty="0" smtClean="0">
                <a:solidFill>
                  <a:schemeClr val="accent4">
                    <a:lumMod val="60000"/>
                    <a:lumOff val="40000"/>
                  </a:schemeClr>
                </a:solidFill>
                <a:effectLst/>
              </a:rPr>
              <a:t>$29</a:t>
            </a:r>
            <a:endParaRPr lang="en-US" sz="1100" dirty="0">
              <a:effectLst/>
            </a:endParaRPr>
          </a:p>
          <a:p>
            <a:r>
              <a:rPr lang="en-US" sz="1100" dirty="0" err="1">
                <a:effectLst/>
              </a:rPr>
              <a:t>Wichtig</a:t>
            </a:r>
            <a:r>
              <a:rPr lang="en-US" sz="1100" dirty="0">
                <a:effectLst/>
              </a:rPr>
              <a:t> </a:t>
            </a:r>
            <a:r>
              <a:rPr lang="en-US" sz="1100" dirty="0" err="1">
                <a:effectLst/>
              </a:rPr>
              <a:t>Editore</a:t>
            </a:r>
            <a:endParaRPr lang="en-US" sz="1100" dirty="0">
              <a:effectLst/>
            </a:endParaRPr>
          </a:p>
          <a:p>
            <a:r>
              <a:rPr lang="en-US" sz="1100" dirty="0" err="1">
                <a:effectLst/>
              </a:rPr>
              <a:t>Wolters</a:t>
            </a:r>
            <a:r>
              <a:rPr lang="en-US" sz="1100" dirty="0">
                <a:effectLst/>
              </a:rPr>
              <a:t> Kluwer </a:t>
            </a:r>
            <a:r>
              <a:rPr lang="en-US" sz="1100" dirty="0" smtClean="0">
                <a:effectLst/>
              </a:rPr>
              <a:t>Health - </a:t>
            </a:r>
            <a:r>
              <a:rPr lang="en-US" sz="1100" b="1" dirty="0">
                <a:solidFill>
                  <a:schemeClr val="accent4">
                    <a:lumMod val="60000"/>
                    <a:lumOff val="40000"/>
                  </a:schemeClr>
                </a:solidFill>
                <a:effectLst/>
              </a:rPr>
              <a:t>$24</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4276725" cy="183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6"/>
          <p:cNvSpPr>
            <a:spLocks noGrp="1"/>
          </p:cNvSpPr>
          <p:nvPr>
            <p:ph type="title"/>
          </p:nvPr>
        </p:nvSpPr>
        <p:spPr>
          <a:xfrm>
            <a:off x="533401" y="4343400"/>
            <a:ext cx="4657724" cy="1828799"/>
          </a:xfrm>
        </p:spPr>
        <p:txBody>
          <a:bodyPr/>
          <a:lstStyle/>
          <a:p>
            <a:r>
              <a:rPr lang="en-US" sz="3200" dirty="0">
                <a:latin typeface="Candara" pitchFamily="34" charset="0"/>
              </a:rPr>
              <a:t>Current CCC Publishers/Prices </a:t>
            </a:r>
            <a:r>
              <a:rPr lang="en-US" sz="3200" dirty="0" smtClean="0">
                <a:latin typeface="Candara" pitchFamily="34" charset="0"/>
              </a:rPr>
              <a:t> </a:t>
            </a:r>
            <a:br>
              <a:rPr lang="en-US" sz="3200" dirty="0" smtClean="0">
                <a:latin typeface="Candara" pitchFamily="34" charset="0"/>
              </a:rPr>
            </a:br>
            <a:r>
              <a:rPr lang="en-US" sz="3200" dirty="0" smtClean="0">
                <a:latin typeface="Candara" pitchFamily="34" charset="0"/>
              </a:rPr>
              <a:t>(</a:t>
            </a:r>
            <a:r>
              <a:rPr lang="en-US" sz="3200" dirty="0">
                <a:latin typeface="Candara" pitchFamily="34" charset="0"/>
              </a:rPr>
              <a:t>Sept. 2012)</a:t>
            </a:r>
          </a:p>
        </p:txBody>
      </p:sp>
    </p:spTree>
    <p:extLst>
      <p:ext uri="{BB962C8B-B14F-4D97-AF65-F5344CB8AC3E}">
        <p14:creationId xmlns:p14="http://schemas.microsoft.com/office/powerpoint/2010/main" val="226056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943600" y="947190"/>
            <a:ext cx="2743200" cy="3429000"/>
          </a:xfrm>
        </p:spPr>
        <p:txBody>
          <a:bodyPr/>
          <a:lstStyle/>
          <a:p>
            <a:endParaRPr lang="en-US" sz="2000" b="1" dirty="0">
              <a:solidFill>
                <a:schemeClr val="accent4">
                  <a:lumMod val="60000"/>
                  <a:lumOff val="40000"/>
                </a:schemeClr>
              </a:solidFill>
              <a:latin typeface="Candara" pitchFamily="34" charset="0"/>
            </a:endParaRPr>
          </a:p>
          <a:p>
            <a:pPr marL="342900" indent="-342900">
              <a:spcAft>
                <a:spcPts val="600"/>
              </a:spcAft>
              <a:buFont typeface="Wingdings" pitchFamily="2" charset="2"/>
              <a:buChar char="q"/>
            </a:pPr>
            <a:r>
              <a:rPr lang="en-US" sz="2000" dirty="0">
                <a:solidFill>
                  <a:schemeClr val="accent4">
                    <a:lumMod val="60000"/>
                    <a:lumOff val="40000"/>
                  </a:schemeClr>
                </a:solidFill>
                <a:latin typeface="Candara" pitchFamily="34" charset="0"/>
              </a:rPr>
              <a:t>Duplicates </a:t>
            </a:r>
            <a:endParaRPr lang="en-US" sz="2000" dirty="0" smtClean="0">
              <a:solidFill>
                <a:schemeClr val="accent4">
                  <a:lumMod val="60000"/>
                  <a:lumOff val="40000"/>
                </a:schemeClr>
              </a:solidFill>
              <a:latin typeface="Candara" pitchFamily="34" charset="0"/>
            </a:endParaRPr>
          </a:p>
          <a:p>
            <a:pPr marL="342900" indent="-342900">
              <a:spcAft>
                <a:spcPts val="600"/>
              </a:spcAft>
              <a:buFont typeface="Wingdings" pitchFamily="2" charset="2"/>
              <a:buChar char="q"/>
            </a:pPr>
            <a:r>
              <a:rPr lang="en-US" sz="2000" dirty="0" smtClean="0">
                <a:solidFill>
                  <a:schemeClr val="accent4">
                    <a:lumMod val="60000"/>
                    <a:lumOff val="40000"/>
                  </a:schemeClr>
                </a:solidFill>
                <a:latin typeface="Candara" pitchFamily="34" charset="0"/>
              </a:rPr>
              <a:t>Invoicing </a:t>
            </a:r>
            <a:endParaRPr lang="en-US" sz="2000" dirty="0">
              <a:solidFill>
                <a:schemeClr val="accent4">
                  <a:lumMod val="60000"/>
                  <a:lumOff val="40000"/>
                </a:schemeClr>
              </a:solidFill>
              <a:latin typeface="Candara" pitchFamily="34" charset="0"/>
            </a:endParaRPr>
          </a:p>
          <a:p>
            <a:pPr marL="342900" indent="-342900">
              <a:spcAft>
                <a:spcPts val="600"/>
              </a:spcAft>
              <a:buFont typeface="Wingdings" pitchFamily="2" charset="2"/>
              <a:buChar char="q"/>
            </a:pPr>
            <a:r>
              <a:rPr lang="en-US" sz="2000" dirty="0" smtClean="0">
                <a:solidFill>
                  <a:schemeClr val="accent4">
                    <a:lumMod val="60000"/>
                    <a:lumOff val="40000"/>
                  </a:schemeClr>
                </a:solidFill>
                <a:latin typeface="Candara" pitchFamily="34" charset="0"/>
              </a:rPr>
              <a:t>Pre-pub vs. Post-pub</a:t>
            </a:r>
            <a:endParaRPr lang="en-US" sz="2000" dirty="0">
              <a:solidFill>
                <a:schemeClr val="accent4">
                  <a:lumMod val="60000"/>
                  <a:lumOff val="40000"/>
                </a:schemeClr>
              </a:solidFill>
              <a:latin typeface="Candara" pitchFamily="34" charset="0"/>
            </a:endParaRPr>
          </a:p>
          <a:p>
            <a:pPr marL="342900" indent="-342900">
              <a:spcAft>
                <a:spcPts val="600"/>
              </a:spcAft>
              <a:buFont typeface="Wingdings" pitchFamily="2" charset="2"/>
              <a:buChar char="q"/>
            </a:pPr>
            <a:r>
              <a:rPr lang="en-US" sz="2000" dirty="0" smtClean="0">
                <a:solidFill>
                  <a:schemeClr val="accent4">
                    <a:lumMod val="60000"/>
                    <a:lumOff val="40000"/>
                  </a:schemeClr>
                </a:solidFill>
                <a:latin typeface="Candara" pitchFamily="34" charset="0"/>
              </a:rPr>
              <a:t>ISSN</a:t>
            </a:r>
          </a:p>
          <a:p>
            <a:pPr marL="342900" indent="-342900">
              <a:spcAft>
                <a:spcPts val="600"/>
              </a:spcAft>
              <a:buFont typeface="Wingdings" pitchFamily="2" charset="2"/>
              <a:buChar char="q"/>
            </a:pPr>
            <a:r>
              <a:rPr lang="en-US" sz="2000" dirty="0" smtClean="0">
                <a:solidFill>
                  <a:schemeClr val="accent4">
                    <a:lumMod val="60000"/>
                    <a:lumOff val="40000"/>
                  </a:schemeClr>
                </a:solidFill>
                <a:latin typeface="Candara" pitchFamily="34" charset="0"/>
              </a:rPr>
              <a:t>One contact email</a:t>
            </a:r>
          </a:p>
          <a:p>
            <a:pPr marL="342900" indent="-342900">
              <a:spcAft>
                <a:spcPts val="600"/>
              </a:spcAft>
              <a:buFont typeface="Wingdings" pitchFamily="2" charset="2"/>
              <a:buChar char="q"/>
            </a:pPr>
            <a:r>
              <a:rPr lang="en-US" sz="2000" dirty="0" smtClean="0">
                <a:solidFill>
                  <a:schemeClr val="accent4">
                    <a:lumMod val="60000"/>
                    <a:lumOff val="40000"/>
                  </a:schemeClr>
                </a:solidFill>
                <a:latin typeface="Candara" pitchFamily="34" charset="0"/>
              </a:rPr>
              <a:t>Feedback</a:t>
            </a:r>
            <a:endParaRPr lang="en-US" sz="2000" dirty="0">
              <a:solidFill>
                <a:schemeClr val="accent4">
                  <a:lumMod val="60000"/>
                  <a:lumOff val="40000"/>
                </a:schemeClr>
              </a:solidFill>
              <a:latin typeface="Candara" pitchFamily="34" charset="0"/>
            </a:endParaRPr>
          </a:p>
          <a:p>
            <a:pPr marL="285750" indent="-285750">
              <a:buFont typeface="Arial" pitchFamily="34" charset="0"/>
              <a:buChar char="•"/>
            </a:pPr>
            <a:endParaRPr lang="en-US" dirty="0"/>
          </a:p>
          <a:p>
            <a:endParaRPr lang="en-US" dirty="0"/>
          </a:p>
          <a:p>
            <a:endParaRPr lang="en-US" dirty="0"/>
          </a:p>
        </p:txBody>
      </p:sp>
      <p:sp>
        <p:nvSpPr>
          <p:cNvPr id="2" name="Title 1"/>
          <p:cNvSpPr>
            <a:spLocks noGrp="1"/>
          </p:cNvSpPr>
          <p:nvPr>
            <p:ph type="title"/>
          </p:nvPr>
        </p:nvSpPr>
        <p:spPr>
          <a:xfrm>
            <a:off x="609600" y="5181600"/>
            <a:ext cx="7543800" cy="914400"/>
          </a:xfrm>
        </p:spPr>
        <p:txBody>
          <a:bodyPr>
            <a:normAutofit/>
          </a:bodyPr>
          <a:lstStyle/>
          <a:p>
            <a:r>
              <a:rPr lang="en-US" sz="3200" b="0" dirty="0" smtClean="0">
                <a:latin typeface="Candara" pitchFamily="34" charset="0"/>
              </a:rPr>
              <a:t>Implementation ~ Lessons Learned</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5" y="838200"/>
            <a:ext cx="4876799" cy="301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66345" y="3964495"/>
            <a:ext cx="4267200" cy="369332"/>
          </a:xfrm>
          <a:prstGeom prst="rect">
            <a:avLst/>
          </a:prstGeom>
        </p:spPr>
        <p:txBody>
          <a:bodyPr wrap="square">
            <a:spAutoFit/>
          </a:bodyPr>
          <a:lstStyle/>
          <a:p>
            <a:r>
              <a:rPr lang="en-US" b="1" dirty="0">
                <a:hlinkClick r:id="rId4"/>
              </a:rPr>
              <a:t>http://</a:t>
            </a:r>
            <a:r>
              <a:rPr lang="en-US" b="1" dirty="0" smtClean="0">
                <a:hlinkClick r:id="rId4"/>
              </a:rPr>
              <a:t>tinyurl.com/implementationjpg</a:t>
            </a:r>
            <a:r>
              <a:rPr lang="en-US" b="1" dirty="0" smtClean="0"/>
              <a:t> </a:t>
            </a:r>
            <a:endParaRPr lang="en-US" dirty="0"/>
          </a:p>
        </p:txBody>
      </p:sp>
    </p:spTree>
    <p:extLst>
      <p:ext uri="{BB962C8B-B14F-4D97-AF65-F5344CB8AC3E}">
        <p14:creationId xmlns:p14="http://schemas.microsoft.com/office/powerpoint/2010/main" val="2082134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715000" y="685801"/>
            <a:ext cx="2819400" cy="3429000"/>
          </a:xfrm>
        </p:spPr>
        <p:txBody>
          <a:bodyPr/>
          <a:lstStyle/>
          <a:p>
            <a:endParaRPr lang="en-US" sz="2000" b="1" dirty="0">
              <a:latin typeface="Candara" pitchFamily="34" charset="0"/>
            </a:endParaRPr>
          </a:p>
          <a:p>
            <a:pPr marL="457200" indent="-457200">
              <a:buFont typeface="Wingdings" pitchFamily="2" charset="2"/>
              <a:buChar char="q"/>
            </a:pPr>
            <a:r>
              <a:rPr lang="en-US" sz="2000" dirty="0" smtClean="0">
                <a:solidFill>
                  <a:schemeClr val="accent4">
                    <a:lumMod val="60000"/>
                    <a:lumOff val="40000"/>
                  </a:schemeClr>
                </a:solidFill>
                <a:latin typeface="Candara" pitchFamily="34" charset="0"/>
              </a:rPr>
              <a:t>Unfulfilled requests</a:t>
            </a:r>
            <a:endParaRPr lang="en-US" sz="2000" dirty="0">
              <a:solidFill>
                <a:schemeClr val="accent4">
                  <a:lumMod val="60000"/>
                  <a:lumOff val="40000"/>
                </a:schemeClr>
              </a:solidFill>
              <a:latin typeface="Candara" pitchFamily="34" charset="0"/>
            </a:endParaRPr>
          </a:p>
          <a:p>
            <a:pPr marL="285750" indent="-285750">
              <a:buFont typeface="Arial" pitchFamily="34" charset="0"/>
              <a:buChar char="•"/>
            </a:pPr>
            <a:endParaRPr lang="en-US" dirty="0"/>
          </a:p>
          <a:p>
            <a:endParaRPr lang="en-US" dirty="0"/>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4551947" cy="511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609600" y="5486400"/>
            <a:ext cx="7543800" cy="914400"/>
          </a:xfrm>
        </p:spPr>
        <p:txBody>
          <a:bodyPr>
            <a:normAutofit/>
          </a:bodyPr>
          <a:lstStyle/>
          <a:p>
            <a:r>
              <a:rPr lang="en-US" sz="3200" b="0" dirty="0" smtClean="0">
                <a:latin typeface="Candara" pitchFamily="34" charset="0"/>
              </a:rPr>
              <a:t>Implementation ~ Lessons Learned</a:t>
            </a:r>
            <a:endParaRPr lang="en-US" dirty="0"/>
          </a:p>
        </p:txBody>
      </p:sp>
    </p:spTree>
    <p:extLst>
      <p:ext uri="{BB962C8B-B14F-4D97-AF65-F5344CB8AC3E}">
        <p14:creationId xmlns:p14="http://schemas.microsoft.com/office/powerpoint/2010/main" val="2090435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5578475"/>
            <a:ext cx="7620000" cy="762000"/>
          </a:xfrm>
        </p:spPr>
        <p:txBody>
          <a:bodyPr>
            <a:normAutofit/>
          </a:bodyPr>
          <a:lstStyle/>
          <a:p>
            <a:r>
              <a:rPr lang="en-US" sz="3200" dirty="0">
                <a:latin typeface="Candara" pitchFamily="34" charset="0"/>
              </a:rPr>
              <a:t>Overview of the Illiad Fulfillment </a:t>
            </a:r>
            <a:r>
              <a:rPr lang="en-US" sz="3200" dirty="0" smtClean="0">
                <a:latin typeface="Candara" pitchFamily="34" charset="0"/>
              </a:rPr>
              <a:t>Workflow </a:t>
            </a:r>
            <a:endParaRPr lang="en-US" sz="3200" i="1" dirty="0">
              <a:latin typeface="Candara" pitchFamily="34" charset="0"/>
            </a:endParaRPr>
          </a:p>
        </p:txBody>
      </p:sp>
      <p:pic>
        <p:nvPicPr>
          <p:cNvPr id="1028" name="Picture 4" descr="C:\Users\smithkel\Pictures\GIN Presentation\workfl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584440" cy="4740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0" y="376533"/>
            <a:ext cx="6593840" cy="461665"/>
          </a:xfrm>
          <a:prstGeom prst="rect">
            <a:avLst/>
          </a:prstGeom>
        </p:spPr>
        <p:txBody>
          <a:bodyPr wrap="square">
            <a:spAutoFit/>
          </a:bodyPr>
          <a:lstStyle/>
          <a:p>
            <a:r>
              <a:rPr lang="en-US" sz="2400" i="1" dirty="0">
                <a:solidFill>
                  <a:schemeClr val="accent4">
                    <a:lumMod val="60000"/>
                    <a:lumOff val="40000"/>
                  </a:schemeClr>
                </a:solidFill>
                <a:latin typeface="Candara" pitchFamily="34" charset="0"/>
              </a:rPr>
              <a:t>D</a:t>
            </a:r>
            <a:r>
              <a:rPr lang="en-US" sz="2400" i="1" dirty="0" smtClean="0">
                <a:solidFill>
                  <a:schemeClr val="accent4">
                    <a:lumMod val="60000"/>
                    <a:lumOff val="40000"/>
                  </a:schemeClr>
                </a:solidFill>
                <a:latin typeface="Candara" pitchFamily="34" charset="0"/>
              </a:rPr>
              <a:t>etail </a:t>
            </a:r>
            <a:r>
              <a:rPr lang="en-US" sz="2400" i="1" dirty="0">
                <a:solidFill>
                  <a:schemeClr val="accent4">
                    <a:lumMod val="60000"/>
                    <a:lumOff val="40000"/>
                  </a:schemeClr>
                </a:solidFill>
                <a:latin typeface="Candara" pitchFamily="34" charset="0"/>
              </a:rPr>
              <a:t>Record Showing “Get It Now” Search Add-on</a:t>
            </a:r>
            <a:endParaRPr lang="en-US" sz="2400" dirty="0">
              <a:solidFill>
                <a:schemeClr val="accent4">
                  <a:lumMod val="60000"/>
                  <a:lumOff val="40000"/>
                </a:schemeClr>
              </a:solidFill>
            </a:endParaRPr>
          </a:p>
        </p:txBody>
      </p:sp>
    </p:spTree>
    <p:extLst>
      <p:ext uri="{BB962C8B-B14F-4D97-AF65-F5344CB8AC3E}">
        <p14:creationId xmlns:p14="http://schemas.microsoft.com/office/powerpoint/2010/main" val="201768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46276" y="228600"/>
            <a:ext cx="4303143" cy="533400"/>
          </a:xfrm>
        </p:spPr>
        <p:txBody>
          <a:bodyPr>
            <a:normAutofit/>
          </a:bodyPr>
          <a:lstStyle/>
          <a:p>
            <a:r>
              <a:rPr lang="en-US" sz="2400" i="1" dirty="0">
                <a:solidFill>
                  <a:schemeClr val="accent4">
                    <a:lumMod val="60000"/>
                    <a:lumOff val="40000"/>
                  </a:schemeClr>
                </a:solidFill>
                <a:latin typeface="Candara" pitchFamily="34" charset="0"/>
              </a:rPr>
              <a:t>Search OCLC to </a:t>
            </a:r>
            <a:r>
              <a:rPr lang="en-US" sz="2400" i="1" dirty="0" smtClean="0">
                <a:solidFill>
                  <a:schemeClr val="accent4">
                    <a:lumMod val="60000"/>
                    <a:lumOff val="40000"/>
                  </a:schemeClr>
                </a:solidFill>
                <a:latin typeface="Candara" pitchFamily="34" charset="0"/>
              </a:rPr>
              <a:t>Verify Ownership</a:t>
            </a:r>
            <a:endParaRPr lang="en-US" sz="2400" i="1" dirty="0">
              <a:solidFill>
                <a:schemeClr val="accent4">
                  <a:lumMod val="60000"/>
                  <a:lumOff val="40000"/>
                </a:schemeClr>
              </a:solidFill>
              <a:latin typeface="Candara" pitchFamily="34" charset="0"/>
            </a:endParaRPr>
          </a:p>
        </p:txBody>
      </p:sp>
      <p:pic>
        <p:nvPicPr>
          <p:cNvPr id="2050" name="Picture 2" descr="C:\Users\smithkel\Pictures\GIN Presentation\workflow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153400" cy="50958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6"/>
          <p:cNvSpPr txBox="1">
            <a:spLocks/>
          </p:cNvSpPr>
          <p:nvPr/>
        </p:nvSpPr>
        <p:spPr>
          <a:xfrm>
            <a:off x="724619" y="5791200"/>
            <a:ext cx="79248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atin typeface="Candara" pitchFamily="34" charset="0"/>
              </a:rPr>
              <a:t>Overview of the Illiad Fulfillment Workflow </a:t>
            </a:r>
            <a:endParaRPr lang="en-US" sz="3200" i="1" dirty="0">
              <a:latin typeface="Candara" pitchFamily="34" charset="0"/>
            </a:endParaRPr>
          </a:p>
        </p:txBody>
      </p:sp>
    </p:spTree>
    <p:extLst>
      <p:ext uri="{BB962C8B-B14F-4D97-AF65-F5344CB8AC3E}">
        <p14:creationId xmlns:p14="http://schemas.microsoft.com/office/powerpoint/2010/main" val="4034197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15000" y="1009981"/>
            <a:ext cx="2590800" cy="3429000"/>
          </a:xfrm>
        </p:spPr>
        <p:txBody>
          <a:bodyPr>
            <a:normAutofit/>
          </a:bodyPr>
          <a:lstStyle/>
          <a:p>
            <a:pPr marL="285750" indent="-285750">
              <a:spcAft>
                <a:spcPts val="600"/>
              </a:spcAft>
              <a:buFont typeface="Wingdings" pitchFamily="2" charset="2"/>
              <a:buChar char="q"/>
            </a:pPr>
            <a:r>
              <a:rPr lang="en-US" sz="2000" dirty="0">
                <a:solidFill>
                  <a:schemeClr val="accent4">
                    <a:lumMod val="60000"/>
                    <a:lumOff val="40000"/>
                  </a:schemeClr>
                </a:solidFill>
                <a:latin typeface="Candara" pitchFamily="34" charset="0"/>
              </a:rPr>
              <a:t>C</a:t>
            </a:r>
            <a:r>
              <a:rPr lang="en-US" sz="2000" dirty="0" smtClean="0">
                <a:solidFill>
                  <a:schemeClr val="accent4">
                    <a:lumMod val="60000"/>
                    <a:lumOff val="40000"/>
                  </a:schemeClr>
                </a:solidFill>
                <a:latin typeface="Candara" pitchFamily="34" charset="0"/>
              </a:rPr>
              <a:t>lick </a:t>
            </a:r>
            <a:r>
              <a:rPr lang="en-US" sz="2000" dirty="0">
                <a:solidFill>
                  <a:schemeClr val="accent4">
                    <a:lumMod val="60000"/>
                    <a:lumOff val="40000"/>
                  </a:schemeClr>
                </a:solidFill>
                <a:latin typeface="Candara" pitchFamily="34" charset="0"/>
              </a:rPr>
              <a:t>on GIN search tab to view order screen with pricing. </a:t>
            </a:r>
            <a:endParaRPr lang="en-US" sz="2000" dirty="0" smtClean="0">
              <a:solidFill>
                <a:schemeClr val="accent4">
                  <a:lumMod val="60000"/>
                  <a:lumOff val="40000"/>
                </a:schemeClr>
              </a:solidFill>
              <a:latin typeface="Candara" pitchFamily="34" charset="0"/>
            </a:endParaRPr>
          </a:p>
          <a:p>
            <a:pPr marL="285750" indent="-285750">
              <a:spcAft>
                <a:spcPts val="600"/>
              </a:spcAft>
              <a:buFont typeface="Wingdings" pitchFamily="2" charset="2"/>
              <a:buChar char="q"/>
            </a:pPr>
            <a:r>
              <a:rPr lang="en-US" sz="2000" dirty="0" smtClean="0">
                <a:solidFill>
                  <a:schemeClr val="accent4">
                    <a:lumMod val="60000"/>
                    <a:lumOff val="40000"/>
                  </a:schemeClr>
                </a:solidFill>
                <a:latin typeface="Candara" pitchFamily="34" charset="0"/>
              </a:rPr>
              <a:t>To </a:t>
            </a:r>
            <a:r>
              <a:rPr lang="en-US" sz="2000" dirty="0">
                <a:solidFill>
                  <a:schemeClr val="accent4">
                    <a:lumMod val="60000"/>
                    <a:lumOff val="40000"/>
                  </a:schemeClr>
                </a:solidFill>
                <a:latin typeface="Candara" pitchFamily="34" charset="0"/>
              </a:rPr>
              <a:t>proceed, click on Accept button at the bottom. </a:t>
            </a:r>
            <a:endParaRPr lang="en-US" sz="2000" dirty="0" smtClean="0">
              <a:solidFill>
                <a:schemeClr val="accent4">
                  <a:lumMod val="60000"/>
                  <a:lumOff val="40000"/>
                </a:schemeClr>
              </a:solidFill>
              <a:latin typeface="Candara" pitchFamily="34" charset="0"/>
            </a:endParaRPr>
          </a:p>
          <a:p>
            <a:pPr marL="285750" indent="-285750">
              <a:spcAft>
                <a:spcPts val="600"/>
              </a:spcAft>
              <a:buFont typeface="Wingdings" pitchFamily="2" charset="2"/>
              <a:buChar char="q"/>
            </a:pPr>
            <a:r>
              <a:rPr lang="en-US" sz="2000" dirty="0" smtClean="0">
                <a:solidFill>
                  <a:schemeClr val="accent4">
                    <a:lumMod val="60000"/>
                    <a:lumOff val="40000"/>
                  </a:schemeClr>
                </a:solidFill>
                <a:latin typeface="Candara" pitchFamily="34" charset="0"/>
              </a:rPr>
              <a:t>An </a:t>
            </a:r>
            <a:r>
              <a:rPr lang="en-US" sz="2000" dirty="0">
                <a:solidFill>
                  <a:schemeClr val="accent4">
                    <a:lumMod val="60000"/>
                    <a:lumOff val="40000"/>
                  </a:schemeClr>
                </a:solidFill>
                <a:latin typeface="Candara" pitchFamily="34" charset="0"/>
              </a:rPr>
              <a:t>order screen will briefly appear before returning to Detail Record</a:t>
            </a:r>
          </a:p>
        </p:txBody>
      </p:sp>
      <p:sp>
        <p:nvSpPr>
          <p:cNvPr id="2" name="Title 1"/>
          <p:cNvSpPr>
            <a:spLocks noGrp="1"/>
          </p:cNvSpPr>
          <p:nvPr>
            <p:ph type="title"/>
          </p:nvPr>
        </p:nvSpPr>
        <p:spPr>
          <a:xfrm>
            <a:off x="5638800" y="304800"/>
            <a:ext cx="2221616" cy="381000"/>
          </a:xfrm>
        </p:spPr>
        <p:txBody>
          <a:bodyPr anchor="ctr" anchorCtr="0">
            <a:normAutofit fontScale="90000"/>
          </a:bodyPr>
          <a:lstStyle/>
          <a:p>
            <a:pPr algn="ctr"/>
            <a:r>
              <a:rPr lang="en-US" sz="3200" b="0" dirty="0" smtClean="0">
                <a:solidFill>
                  <a:schemeClr val="accent4">
                    <a:lumMod val="60000"/>
                    <a:lumOff val="40000"/>
                  </a:schemeClr>
                </a:solidFill>
                <a:latin typeface="Candara" pitchFamily="34" charset="0"/>
              </a:rPr>
              <a:t>Not Owned</a:t>
            </a:r>
            <a:endParaRPr lang="en-US" sz="3200" b="0" dirty="0">
              <a:solidFill>
                <a:schemeClr val="accent4">
                  <a:lumMod val="60000"/>
                  <a:lumOff val="40000"/>
                </a:schemeClr>
              </a:solidFill>
              <a:latin typeface="Candar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4953000" cy="596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6"/>
          <p:cNvSpPr txBox="1">
            <a:spLocks/>
          </p:cNvSpPr>
          <p:nvPr/>
        </p:nvSpPr>
        <p:spPr>
          <a:xfrm>
            <a:off x="724619" y="5943600"/>
            <a:ext cx="79248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atin typeface="Candara" pitchFamily="34" charset="0"/>
              </a:rPr>
              <a:t>Overview of the Illiad Fulfillment Workflow </a:t>
            </a:r>
            <a:endParaRPr lang="en-US" sz="3200" i="1" dirty="0">
              <a:latin typeface="Candara" pitchFamily="34" charset="0"/>
            </a:endParaRPr>
          </a:p>
        </p:txBody>
      </p:sp>
      <p:sp>
        <p:nvSpPr>
          <p:cNvPr id="7" name="Right Arrow 6"/>
          <p:cNvSpPr/>
          <p:nvPr/>
        </p:nvSpPr>
        <p:spPr>
          <a:xfrm rot="2870601">
            <a:off x="3593447" y="922773"/>
            <a:ext cx="319920" cy="17441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870601">
            <a:off x="1307448" y="5423903"/>
            <a:ext cx="319920" cy="17441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598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28800" y="4312906"/>
            <a:ext cx="5867400" cy="1219200"/>
          </a:xfrm>
        </p:spPr>
        <p:txBody>
          <a:bodyPr>
            <a:normAutofit/>
          </a:bodyPr>
          <a:lstStyle/>
          <a:p>
            <a:pPr marL="342900" lvl="0" indent="-342900">
              <a:buFont typeface="Wingdings" pitchFamily="2" charset="2"/>
              <a:buChar char="q"/>
            </a:pPr>
            <a:r>
              <a:rPr lang="en-US" sz="2000" dirty="0">
                <a:solidFill>
                  <a:schemeClr val="accent4">
                    <a:lumMod val="60000"/>
                    <a:lumOff val="40000"/>
                  </a:schemeClr>
                </a:solidFill>
                <a:latin typeface="Candara" pitchFamily="34" charset="0"/>
              </a:rPr>
              <a:t>Order Information &amp; Price </a:t>
            </a:r>
            <a:r>
              <a:rPr lang="en-US" sz="2000" dirty="0" smtClean="0">
                <a:solidFill>
                  <a:schemeClr val="accent4">
                    <a:lumMod val="60000"/>
                    <a:lumOff val="40000"/>
                  </a:schemeClr>
                </a:solidFill>
                <a:latin typeface="Candara" pitchFamily="34" charset="0"/>
              </a:rPr>
              <a:t>Displayed</a:t>
            </a:r>
          </a:p>
          <a:p>
            <a:pPr marL="342900" lvl="0" indent="-342900">
              <a:buFont typeface="Wingdings" pitchFamily="2" charset="2"/>
              <a:buChar char="q"/>
            </a:pPr>
            <a:r>
              <a:rPr lang="en-US" sz="2000" dirty="0" smtClean="0">
                <a:solidFill>
                  <a:schemeClr val="accent4">
                    <a:lumMod val="60000"/>
                    <a:lumOff val="40000"/>
                  </a:schemeClr>
                </a:solidFill>
                <a:latin typeface="Candara" pitchFamily="34" charset="0"/>
              </a:rPr>
              <a:t>Record </a:t>
            </a:r>
            <a:r>
              <a:rPr lang="en-US" sz="2000" dirty="0">
                <a:solidFill>
                  <a:schemeClr val="accent4">
                    <a:lumMod val="60000"/>
                    <a:lumOff val="40000"/>
                  </a:schemeClr>
                </a:solidFill>
                <a:latin typeface="Candara" pitchFamily="34" charset="0"/>
              </a:rPr>
              <a:t>will be marked Copyright Already Paid</a:t>
            </a:r>
            <a:r>
              <a:rPr lang="en-US" sz="2000" dirty="0" smtClean="0">
                <a:solidFill>
                  <a:schemeClr val="accent4">
                    <a:lumMod val="60000"/>
                    <a:lumOff val="40000"/>
                  </a:schemeClr>
                </a:solidFill>
                <a:latin typeface="Candara" pitchFamily="34" charset="0"/>
              </a:rPr>
              <a:t>.</a:t>
            </a:r>
          </a:p>
          <a:p>
            <a:pPr marL="342900" lvl="0" indent="-342900">
              <a:buFont typeface="Wingdings" pitchFamily="2" charset="2"/>
              <a:buChar char="q"/>
            </a:pPr>
            <a:r>
              <a:rPr lang="en-US" sz="2000" dirty="0" smtClean="0">
                <a:solidFill>
                  <a:schemeClr val="accent4">
                    <a:lumMod val="60000"/>
                    <a:lumOff val="40000"/>
                  </a:schemeClr>
                </a:solidFill>
                <a:latin typeface="Candara" pitchFamily="34" charset="0"/>
              </a:rPr>
              <a:t>At </a:t>
            </a:r>
            <a:r>
              <a:rPr lang="en-US" sz="2000" dirty="0">
                <a:solidFill>
                  <a:schemeClr val="accent4">
                    <a:lumMod val="60000"/>
                    <a:lumOff val="40000"/>
                  </a:schemeClr>
                </a:solidFill>
                <a:latin typeface="Candara" pitchFamily="34" charset="0"/>
              </a:rPr>
              <a:t>this point, click to save the information. </a:t>
            </a:r>
            <a:endParaRPr lang="en-US" dirty="0">
              <a:solidFill>
                <a:schemeClr val="accent4">
                  <a:lumMod val="60000"/>
                  <a:lumOff val="40000"/>
                </a:schemeClr>
              </a:solidFill>
            </a:endParaRPr>
          </a:p>
        </p:txBody>
      </p:sp>
      <p:pic>
        <p:nvPicPr>
          <p:cNvPr id="4098" name="Picture 2" descr="C:\Users\smithkel\Pictures\GIN Presentation\workflow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4781"/>
            <a:ext cx="6477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txBox="1">
            <a:spLocks/>
          </p:cNvSpPr>
          <p:nvPr/>
        </p:nvSpPr>
        <p:spPr>
          <a:xfrm>
            <a:off x="705928" y="5605732"/>
            <a:ext cx="79248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atin typeface="Candara" pitchFamily="34" charset="0"/>
              </a:rPr>
              <a:t>Overview of the Illiad Fulfillment Workflow </a:t>
            </a:r>
            <a:endParaRPr lang="en-US" sz="3200" i="1" dirty="0">
              <a:latin typeface="Candara" pitchFamily="34" charset="0"/>
            </a:endParaRPr>
          </a:p>
        </p:txBody>
      </p:sp>
      <p:sp>
        <p:nvSpPr>
          <p:cNvPr id="11" name="Right Arrow 10"/>
          <p:cNvSpPr/>
          <p:nvPr/>
        </p:nvSpPr>
        <p:spPr>
          <a:xfrm rot="2870601">
            <a:off x="7017151" y="2343040"/>
            <a:ext cx="319920" cy="17441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2870601">
            <a:off x="5163975" y="1842501"/>
            <a:ext cx="319920" cy="17441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870601">
            <a:off x="6646957" y="873349"/>
            <a:ext cx="319920" cy="174417"/>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937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19200" y="5181600"/>
            <a:ext cx="7162800" cy="685800"/>
          </a:xfrm>
          <a:noFill/>
        </p:spPr>
        <p:txBody>
          <a:bodyPr>
            <a:normAutofit fontScale="85000" lnSpcReduction="10000"/>
          </a:bodyPr>
          <a:lstStyle/>
          <a:p>
            <a:pPr marL="342900" lvl="0" indent="-342900">
              <a:buFont typeface="Wingdings" pitchFamily="2" charset="2"/>
              <a:buChar char="q"/>
            </a:pPr>
            <a:r>
              <a:rPr lang="en-US" sz="2400" dirty="0">
                <a:solidFill>
                  <a:schemeClr val="accent4">
                    <a:lumMod val="60000"/>
                    <a:lumOff val="40000"/>
                  </a:schemeClr>
                </a:solidFill>
                <a:latin typeface="Candara" pitchFamily="34" charset="0"/>
              </a:rPr>
              <a:t>Select </a:t>
            </a:r>
            <a:r>
              <a:rPr lang="en-US" sz="2400" dirty="0" err="1">
                <a:solidFill>
                  <a:schemeClr val="accent4">
                    <a:lumMod val="60000"/>
                    <a:lumOff val="40000"/>
                  </a:schemeClr>
                </a:solidFill>
                <a:latin typeface="Candara" pitchFamily="34" charset="0"/>
              </a:rPr>
              <a:t>CCCGetItNow</a:t>
            </a:r>
            <a:r>
              <a:rPr lang="en-US" sz="2400" dirty="0">
                <a:solidFill>
                  <a:schemeClr val="accent4">
                    <a:lumMod val="60000"/>
                    <a:lumOff val="40000"/>
                  </a:schemeClr>
                </a:solidFill>
                <a:latin typeface="Candara" pitchFamily="34" charset="0"/>
              </a:rPr>
              <a:t> as the </a:t>
            </a:r>
            <a:r>
              <a:rPr lang="en-US" sz="2400" dirty="0" smtClean="0">
                <a:solidFill>
                  <a:schemeClr val="accent4">
                    <a:lumMod val="60000"/>
                    <a:lumOff val="40000"/>
                  </a:schemeClr>
                </a:solidFill>
                <a:latin typeface="Candara" pitchFamily="34" charset="0"/>
              </a:rPr>
              <a:t>Supplier </a:t>
            </a:r>
            <a:r>
              <a:rPr lang="en-US" sz="2400" i="1" dirty="0" smtClean="0">
                <a:solidFill>
                  <a:schemeClr val="accent4">
                    <a:lumMod val="60000"/>
                    <a:lumOff val="40000"/>
                  </a:schemeClr>
                </a:solidFill>
                <a:latin typeface="Candara" pitchFamily="34" charset="0"/>
              </a:rPr>
              <a:t> (You </a:t>
            </a:r>
            <a:r>
              <a:rPr lang="en-US" sz="2400" i="1" dirty="0">
                <a:solidFill>
                  <a:schemeClr val="accent4">
                    <a:lumMod val="60000"/>
                    <a:lumOff val="40000"/>
                  </a:schemeClr>
                </a:solidFill>
                <a:latin typeface="Candara" pitchFamily="34" charset="0"/>
              </a:rPr>
              <a:t>will </a:t>
            </a:r>
            <a:r>
              <a:rPr lang="en-US" sz="2400" i="1" dirty="0" smtClean="0">
                <a:solidFill>
                  <a:schemeClr val="accent4">
                    <a:lumMod val="60000"/>
                    <a:lumOff val="40000"/>
                  </a:schemeClr>
                </a:solidFill>
                <a:latin typeface="Candara" pitchFamily="34" charset="0"/>
              </a:rPr>
              <a:t>have already set </a:t>
            </a:r>
            <a:r>
              <a:rPr lang="en-US" sz="2400" i="1" dirty="0">
                <a:solidFill>
                  <a:schemeClr val="accent4">
                    <a:lumMod val="60000"/>
                    <a:lumOff val="40000"/>
                  </a:schemeClr>
                </a:solidFill>
                <a:latin typeface="Candara" pitchFamily="34" charset="0"/>
              </a:rPr>
              <a:t>up the </a:t>
            </a:r>
            <a:r>
              <a:rPr lang="en-US" sz="2400" i="1" dirty="0" smtClean="0">
                <a:solidFill>
                  <a:schemeClr val="accent4">
                    <a:lumMod val="60000"/>
                    <a:lumOff val="40000"/>
                  </a:schemeClr>
                </a:solidFill>
                <a:latin typeface="Candara" pitchFamily="34" charset="0"/>
              </a:rPr>
              <a:t>supplier record  </a:t>
            </a:r>
            <a:r>
              <a:rPr lang="en-US" sz="2400" i="1" u="sng" dirty="0" smtClean="0">
                <a:solidFill>
                  <a:schemeClr val="accent4">
                    <a:lumMod val="60000"/>
                    <a:lumOff val="40000"/>
                  </a:schemeClr>
                </a:solidFill>
                <a:latin typeface="Candara" pitchFamily="34" charset="0"/>
              </a:rPr>
              <a:t>before</a:t>
            </a:r>
            <a:r>
              <a:rPr lang="en-US" sz="2400" i="1" dirty="0" smtClean="0">
                <a:solidFill>
                  <a:schemeClr val="accent4">
                    <a:lumMod val="60000"/>
                    <a:lumOff val="40000"/>
                  </a:schemeClr>
                </a:solidFill>
                <a:latin typeface="Candara" pitchFamily="34" charset="0"/>
              </a:rPr>
              <a:t> </a:t>
            </a:r>
            <a:r>
              <a:rPr lang="en-US" sz="2400" i="1" dirty="0">
                <a:solidFill>
                  <a:schemeClr val="accent4">
                    <a:lumMod val="60000"/>
                    <a:lumOff val="40000"/>
                  </a:schemeClr>
                </a:solidFill>
                <a:latin typeface="Candara" pitchFamily="34" charset="0"/>
              </a:rPr>
              <a:t>processing GIN orders</a:t>
            </a:r>
            <a:r>
              <a:rPr lang="en-US" sz="2400" i="1" dirty="0" smtClean="0">
                <a:solidFill>
                  <a:schemeClr val="accent4">
                    <a:lumMod val="60000"/>
                    <a:lumOff val="40000"/>
                  </a:schemeClr>
                </a:solidFill>
                <a:latin typeface="Candara" pitchFamily="34" charset="0"/>
              </a:rPr>
              <a:t>.</a:t>
            </a:r>
            <a:r>
              <a:rPr lang="en-US" sz="2400" i="1" dirty="0">
                <a:solidFill>
                  <a:schemeClr val="accent4">
                    <a:lumMod val="60000"/>
                    <a:lumOff val="40000"/>
                  </a:schemeClr>
                </a:solidFill>
                <a:latin typeface="Candara" pitchFamily="34" charset="0"/>
              </a:rPr>
              <a:t>)</a:t>
            </a:r>
          </a:p>
          <a:p>
            <a:endParaRPr lang="en-US" dirty="0"/>
          </a:p>
        </p:txBody>
      </p:sp>
      <p:pic>
        <p:nvPicPr>
          <p:cNvPr id="5122" name="Picture 2" descr="C:\Users\smithkel\Pictures\GIN Presentation\workflow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7543800" cy="47148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p:cNvSpPr txBox="1">
            <a:spLocks/>
          </p:cNvSpPr>
          <p:nvPr/>
        </p:nvSpPr>
        <p:spPr>
          <a:xfrm>
            <a:off x="705928" y="5791200"/>
            <a:ext cx="79248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atin typeface="Candara" pitchFamily="34" charset="0"/>
              </a:rPr>
              <a:t>Overview of the Illiad Fulfillment Workflow </a:t>
            </a:r>
            <a:endParaRPr lang="en-US" sz="3200" i="1" dirty="0">
              <a:latin typeface="Candara" pitchFamily="34" charset="0"/>
            </a:endParaRPr>
          </a:p>
        </p:txBody>
      </p:sp>
    </p:spTree>
    <p:extLst>
      <p:ext uri="{BB962C8B-B14F-4D97-AF65-F5344CB8AC3E}">
        <p14:creationId xmlns:p14="http://schemas.microsoft.com/office/powerpoint/2010/main" val="4156162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638800" y="1143000"/>
            <a:ext cx="2590800" cy="3276601"/>
          </a:xfrm>
        </p:spPr>
        <p:txBody>
          <a:bodyPr>
            <a:normAutofit/>
          </a:bodyPr>
          <a:lstStyle/>
          <a:p>
            <a:pPr marL="285750" indent="-285750">
              <a:spcAft>
                <a:spcPts val="600"/>
              </a:spcAft>
              <a:buFont typeface="Wingdings" pitchFamily="2" charset="2"/>
              <a:buChar char="q"/>
            </a:pPr>
            <a:r>
              <a:rPr lang="en-US" sz="2000" dirty="0" smtClean="0">
                <a:solidFill>
                  <a:schemeClr val="accent4">
                    <a:lumMod val="60000"/>
                    <a:lumOff val="40000"/>
                  </a:schemeClr>
                </a:solidFill>
                <a:latin typeface="Candara" pitchFamily="34" charset="0"/>
              </a:rPr>
              <a:t>If </a:t>
            </a:r>
            <a:r>
              <a:rPr lang="en-US" sz="2000" dirty="0">
                <a:solidFill>
                  <a:schemeClr val="accent4">
                    <a:lumMod val="60000"/>
                    <a:lumOff val="40000"/>
                  </a:schemeClr>
                </a:solidFill>
                <a:latin typeface="Candara" pitchFamily="34" charset="0"/>
              </a:rPr>
              <a:t>articles are to be delivered to patron Odyssey accounts, change status to Request Sent. </a:t>
            </a:r>
            <a:endParaRPr lang="en-US" sz="2000" dirty="0" smtClean="0">
              <a:solidFill>
                <a:schemeClr val="accent4">
                  <a:lumMod val="60000"/>
                  <a:lumOff val="40000"/>
                </a:schemeClr>
              </a:solidFill>
              <a:latin typeface="Candara" pitchFamily="34" charset="0"/>
            </a:endParaRPr>
          </a:p>
          <a:p>
            <a:pPr marL="285750" indent="-285750">
              <a:spcAft>
                <a:spcPts val="600"/>
              </a:spcAft>
              <a:buFont typeface="Wingdings" pitchFamily="2" charset="2"/>
              <a:buChar char="q"/>
            </a:pPr>
            <a:r>
              <a:rPr lang="en-US" sz="2000" dirty="0" smtClean="0">
                <a:solidFill>
                  <a:schemeClr val="accent4">
                    <a:lumMod val="60000"/>
                    <a:lumOff val="40000"/>
                  </a:schemeClr>
                </a:solidFill>
                <a:latin typeface="Candara" pitchFamily="34" charset="0"/>
              </a:rPr>
              <a:t>If </a:t>
            </a:r>
            <a:r>
              <a:rPr lang="en-US" sz="2000" dirty="0">
                <a:solidFill>
                  <a:schemeClr val="accent4">
                    <a:lumMod val="60000"/>
                    <a:lumOff val="40000"/>
                  </a:schemeClr>
                </a:solidFill>
                <a:latin typeface="Candara" pitchFamily="34" charset="0"/>
              </a:rPr>
              <a:t>articles are to be delivered via email, change status to Request Finished. </a:t>
            </a:r>
          </a:p>
        </p:txBody>
      </p:sp>
      <p:sp>
        <p:nvSpPr>
          <p:cNvPr id="2" name="Title 1"/>
          <p:cNvSpPr>
            <a:spLocks noGrp="1"/>
          </p:cNvSpPr>
          <p:nvPr>
            <p:ph type="title"/>
          </p:nvPr>
        </p:nvSpPr>
        <p:spPr>
          <a:xfrm>
            <a:off x="5407468" y="762000"/>
            <a:ext cx="3185160" cy="504823"/>
          </a:xfrm>
        </p:spPr>
        <p:txBody>
          <a:bodyPr anchor="ctr" anchorCtr="0">
            <a:normAutofit fontScale="90000"/>
          </a:bodyPr>
          <a:lstStyle/>
          <a:p>
            <a:pPr algn="ctr"/>
            <a:r>
              <a:rPr lang="en-US" sz="3200" b="0" dirty="0" smtClean="0">
                <a:solidFill>
                  <a:schemeClr val="accent4">
                    <a:lumMod val="60000"/>
                    <a:lumOff val="40000"/>
                  </a:schemeClr>
                </a:solidFill>
                <a:latin typeface="Candara" pitchFamily="34" charset="0"/>
              </a:rPr>
              <a:t>Deliver Article</a:t>
            </a:r>
            <a:endParaRPr lang="en-US" sz="3200" b="0" dirty="0">
              <a:solidFill>
                <a:schemeClr val="accent4">
                  <a:lumMod val="60000"/>
                  <a:lumOff val="40000"/>
                </a:schemeClr>
              </a:solidFill>
              <a:latin typeface="Candara"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3810000" cy="485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6"/>
          <p:cNvSpPr txBox="1">
            <a:spLocks/>
          </p:cNvSpPr>
          <p:nvPr/>
        </p:nvSpPr>
        <p:spPr>
          <a:xfrm>
            <a:off x="705928" y="5605732"/>
            <a:ext cx="79248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atin typeface="Candara" pitchFamily="34" charset="0"/>
              </a:rPr>
              <a:t>Overview of the Illiad Fulfillment Workflow </a:t>
            </a:r>
            <a:endParaRPr lang="en-US" sz="3200" i="1" dirty="0">
              <a:latin typeface="Candara" pitchFamily="34" charset="0"/>
            </a:endParaRPr>
          </a:p>
        </p:txBody>
      </p:sp>
    </p:spTree>
    <p:extLst>
      <p:ext uri="{BB962C8B-B14F-4D97-AF65-F5344CB8AC3E}">
        <p14:creationId xmlns:p14="http://schemas.microsoft.com/office/powerpoint/2010/main" val="243673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6019799" cy="4924425"/>
          </a:xfrm>
          <a:prstGeom prst="rect">
            <a:avLst/>
          </a:prstGeom>
        </p:spPr>
        <p:txBody>
          <a:bodyPr wrap="square">
            <a:spAutoFit/>
          </a:bodyPr>
          <a:lstStyle/>
          <a:p>
            <a:r>
              <a:rPr lang="en-US" sz="2400" b="1" dirty="0" smtClean="0">
                <a:solidFill>
                  <a:srgbClr val="66FF33"/>
                </a:solidFill>
                <a:latin typeface="Candara" pitchFamily="34" charset="0"/>
              </a:rPr>
              <a:t>Benefits</a:t>
            </a:r>
          </a:p>
          <a:p>
            <a:endParaRPr lang="en-US" sz="1000" b="1" dirty="0" smtClean="0">
              <a:solidFill>
                <a:srgbClr val="66FF33"/>
              </a:solidFill>
              <a:latin typeface="Candara" pitchFamily="34" charset="0"/>
            </a:endParaRPr>
          </a:p>
          <a:p>
            <a:pPr marL="285750" indent="-285750">
              <a:buFont typeface="Arial" pitchFamily="34" charset="0"/>
              <a:buChar char="•"/>
            </a:pPr>
            <a:r>
              <a:rPr lang="en-US" sz="2000" dirty="0" smtClean="0">
                <a:solidFill>
                  <a:srgbClr val="66FF33"/>
                </a:solidFill>
                <a:latin typeface="Candara" pitchFamily="34" charset="0"/>
              </a:rPr>
              <a:t>Seamless integration with Illiad, Odyssey, and SFX</a:t>
            </a:r>
          </a:p>
          <a:p>
            <a:pPr marL="285750" indent="-285750">
              <a:buFont typeface="Arial" pitchFamily="34" charset="0"/>
              <a:buChar char="•"/>
            </a:pPr>
            <a:r>
              <a:rPr lang="en-US" sz="2000" dirty="0">
                <a:solidFill>
                  <a:srgbClr val="66FF33"/>
                </a:solidFill>
                <a:latin typeface="Candara" pitchFamily="34" charset="0"/>
              </a:rPr>
              <a:t>Workflow – one place for ordering</a:t>
            </a:r>
          </a:p>
          <a:p>
            <a:pPr marL="285750" indent="-285750">
              <a:buFont typeface="Arial" pitchFamily="34" charset="0"/>
              <a:buChar char="•"/>
            </a:pPr>
            <a:r>
              <a:rPr lang="en-US" sz="2000" dirty="0" smtClean="0">
                <a:solidFill>
                  <a:srgbClr val="66FF33"/>
                </a:solidFill>
                <a:latin typeface="Candara" pitchFamily="34" charset="0"/>
              </a:rPr>
              <a:t>Financial flexibility for providing journal access </a:t>
            </a:r>
          </a:p>
          <a:p>
            <a:pPr marL="285750" indent="-285750">
              <a:buFont typeface="Arial" pitchFamily="34" charset="0"/>
              <a:buChar char="•"/>
            </a:pPr>
            <a:r>
              <a:rPr lang="en-US" sz="2000" dirty="0" smtClean="0">
                <a:solidFill>
                  <a:srgbClr val="66FF33"/>
                </a:solidFill>
                <a:latin typeface="Candara" pitchFamily="34" charset="0"/>
              </a:rPr>
              <a:t>Enables article-level patron-driven purchasing</a:t>
            </a:r>
          </a:p>
          <a:p>
            <a:pPr marL="285750" indent="-285750">
              <a:buFont typeface="Arial" pitchFamily="34" charset="0"/>
              <a:buChar char="•"/>
            </a:pPr>
            <a:r>
              <a:rPr lang="en-US" sz="2000" dirty="0" smtClean="0">
                <a:solidFill>
                  <a:srgbClr val="66FF33"/>
                </a:solidFill>
                <a:latin typeface="Candara" pitchFamily="34" charset="0"/>
              </a:rPr>
              <a:t>Helps with collection development decisions</a:t>
            </a:r>
          </a:p>
          <a:p>
            <a:pPr marL="285750" indent="-285750">
              <a:buFont typeface="Arial" pitchFamily="34" charset="0"/>
              <a:buChar char="•"/>
            </a:pPr>
            <a:r>
              <a:rPr lang="en-US" sz="2000" dirty="0" smtClean="0">
                <a:solidFill>
                  <a:srgbClr val="66FF33"/>
                </a:solidFill>
                <a:latin typeface="Candara" pitchFamily="34" charset="0"/>
              </a:rPr>
              <a:t>Responsive customer service</a:t>
            </a:r>
          </a:p>
          <a:p>
            <a:pPr marL="285750" indent="-285750">
              <a:buFont typeface="Arial" pitchFamily="34" charset="0"/>
              <a:buChar char="•"/>
            </a:pPr>
            <a:r>
              <a:rPr lang="en-US" sz="2000" dirty="0" smtClean="0">
                <a:solidFill>
                  <a:srgbClr val="66FF33"/>
                </a:solidFill>
                <a:latin typeface="Candara" pitchFamily="34" charset="0"/>
              </a:rPr>
              <a:t>Flexible </a:t>
            </a:r>
            <a:endParaRPr lang="en-US" sz="2000" dirty="0">
              <a:solidFill>
                <a:srgbClr val="66FF33"/>
              </a:solidFill>
              <a:latin typeface="Candara" pitchFamily="34" charset="0"/>
            </a:endParaRPr>
          </a:p>
          <a:p>
            <a:pPr marL="742950" lvl="1" indent="-285750">
              <a:buFont typeface="Arial" pitchFamily="34" charset="0"/>
              <a:buChar char="•"/>
            </a:pPr>
            <a:r>
              <a:rPr lang="en-US" sz="2000" i="1" dirty="0" smtClean="0">
                <a:solidFill>
                  <a:srgbClr val="A7FF8B"/>
                </a:solidFill>
                <a:latin typeface="Candara" pitchFamily="34" charset="0"/>
              </a:rPr>
              <a:t>Can limit to </a:t>
            </a:r>
            <a:r>
              <a:rPr lang="en-US" sz="2000" i="1" dirty="0">
                <a:solidFill>
                  <a:srgbClr val="A7FF8B"/>
                </a:solidFill>
                <a:latin typeface="Candara" pitchFamily="34" charset="0"/>
              </a:rPr>
              <a:t>specific publishers</a:t>
            </a:r>
          </a:p>
          <a:p>
            <a:pPr marL="742950" lvl="1" indent="-285750">
              <a:buFont typeface="Arial" pitchFamily="34" charset="0"/>
              <a:buChar char="•"/>
            </a:pPr>
            <a:r>
              <a:rPr lang="en-US" sz="2000" i="1" dirty="0" smtClean="0">
                <a:solidFill>
                  <a:srgbClr val="A7FF8B"/>
                </a:solidFill>
                <a:latin typeface="Candara" pitchFamily="34" charset="0"/>
              </a:rPr>
              <a:t>Can set </a:t>
            </a:r>
            <a:r>
              <a:rPr lang="en-US" sz="2000" i="1" dirty="0">
                <a:solidFill>
                  <a:srgbClr val="A7FF8B"/>
                </a:solidFill>
                <a:latin typeface="Candara" pitchFamily="34" charset="0"/>
              </a:rPr>
              <a:t>caps</a:t>
            </a:r>
          </a:p>
          <a:p>
            <a:pPr marL="742950" lvl="1" indent="-285750">
              <a:buFont typeface="Arial" pitchFamily="34" charset="0"/>
              <a:buChar char="•"/>
            </a:pPr>
            <a:r>
              <a:rPr lang="en-US" sz="2000" i="1" dirty="0">
                <a:solidFill>
                  <a:srgbClr val="A7FF8B"/>
                </a:solidFill>
                <a:latin typeface="Candara" pitchFamily="34" charset="0"/>
              </a:rPr>
              <a:t>Mediated or unmediated</a:t>
            </a:r>
          </a:p>
          <a:p>
            <a:pPr marL="742950" lvl="1" indent="-285750">
              <a:buFont typeface="Arial" pitchFamily="34" charset="0"/>
              <a:buChar char="•"/>
            </a:pPr>
            <a:r>
              <a:rPr lang="en-US" sz="2000" i="1" dirty="0">
                <a:solidFill>
                  <a:srgbClr val="A7FF8B"/>
                </a:solidFill>
                <a:latin typeface="Candara" pitchFamily="34" charset="0"/>
              </a:rPr>
              <a:t>Can limit by user type </a:t>
            </a:r>
            <a:endParaRPr lang="en-US" sz="2000" i="1" dirty="0" smtClean="0">
              <a:solidFill>
                <a:srgbClr val="A7FF8B"/>
              </a:solidFill>
              <a:latin typeface="Candara" pitchFamily="34" charset="0"/>
            </a:endParaRPr>
          </a:p>
          <a:p>
            <a:pPr lvl="1"/>
            <a:r>
              <a:rPr lang="en-US" sz="2000" i="1" dirty="0">
                <a:solidFill>
                  <a:srgbClr val="A7FF8B"/>
                </a:solidFill>
                <a:latin typeface="Candara" pitchFamily="34" charset="0"/>
              </a:rPr>
              <a:t> </a:t>
            </a:r>
            <a:r>
              <a:rPr lang="en-US" sz="2000" i="1" dirty="0" smtClean="0">
                <a:solidFill>
                  <a:srgbClr val="A7FF8B"/>
                </a:solidFill>
                <a:latin typeface="Candara" pitchFamily="34" charset="0"/>
              </a:rPr>
              <a:t>    (</a:t>
            </a:r>
            <a:r>
              <a:rPr lang="en-US" sz="2000" i="1" dirty="0" err="1">
                <a:solidFill>
                  <a:srgbClr val="A7FF8B"/>
                </a:solidFill>
                <a:latin typeface="Candara" pitchFamily="34" charset="0"/>
              </a:rPr>
              <a:t>fac</a:t>
            </a:r>
            <a:r>
              <a:rPr lang="en-US" sz="2000" i="1" dirty="0">
                <a:solidFill>
                  <a:srgbClr val="A7FF8B"/>
                </a:solidFill>
                <a:latin typeface="Candara" pitchFamily="34" charset="0"/>
              </a:rPr>
              <a:t>, grad, etc.)</a:t>
            </a:r>
          </a:p>
          <a:p>
            <a:pPr marL="742950" lvl="1" indent="-285750">
              <a:buFont typeface="Arial" pitchFamily="34" charset="0"/>
              <a:buChar char="•"/>
            </a:pPr>
            <a:r>
              <a:rPr lang="en-US" sz="2000" i="1" dirty="0">
                <a:solidFill>
                  <a:srgbClr val="A7FF8B"/>
                </a:solidFill>
                <a:latin typeface="Candara" pitchFamily="34" charset="0"/>
              </a:rPr>
              <a:t>Managed via Illiad or </a:t>
            </a:r>
            <a:endParaRPr lang="en-US" sz="2000" i="1" dirty="0" smtClean="0">
              <a:solidFill>
                <a:srgbClr val="A7FF8B"/>
              </a:solidFill>
              <a:latin typeface="Candara" pitchFamily="34" charset="0"/>
            </a:endParaRPr>
          </a:p>
          <a:p>
            <a:pPr lvl="1"/>
            <a:r>
              <a:rPr lang="en-US" sz="2000" i="1" dirty="0">
                <a:solidFill>
                  <a:srgbClr val="A7FF8B"/>
                </a:solidFill>
                <a:latin typeface="Candara" pitchFamily="34" charset="0"/>
              </a:rPr>
              <a:t> </a:t>
            </a:r>
            <a:r>
              <a:rPr lang="en-US" sz="2000" i="1" dirty="0" smtClean="0">
                <a:solidFill>
                  <a:srgbClr val="A7FF8B"/>
                </a:solidFill>
                <a:latin typeface="Candara" pitchFamily="34" charset="0"/>
              </a:rPr>
              <a:t>    OpenURL </a:t>
            </a:r>
            <a:r>
              <a:rPr lang="en-US" sz="2000" i="1" dirty="0">
                <a:solidFill>
                  <a:srgbClr val="A7FF8B"/>
                </a:solidFill>
                <a:latin typeface="Candara" pitchFamily="34" charset="0"/>
              </a:rPr>
              <a:t>link </a:t>
            </a:r>
            <a:r>
              <a:rPr lang="en-US" sz="2000" i="1" dirty="0" smtClean="0">
                <a:solidFill>
                  <a:srgbClr val="A7FF8B"/>
                </a:solidFill>
                <a:latin typeface="Candara" pitchFamily="34" charset="0"/>
              </a:rPr>
              <a:t>resolver</a:t>
            </a:r>
            <a:endParaRPr lang="en-US" i="1" dirty="0" smtClean="0">
              <a:solidFill>
                <a:srgbClr val="A7FF8B"/>
              </a:solidFill>
            </a:endParaRPr>
          </a:p>
        </p:txBody>
      </p:sp>
      <p:sp>
        <p:nvSpPr>
          <p:cNvPr id="3" name="Rectangle 2"/>
          <p:cNvSpPr/>
          <p:nvPr/>
        </p:nvSpPr>
        <p:spPr>
          <a:xfrm>
            <a:off x="4973128" y="2667000"/>
            <a:ext cx="3657600" cy="2769989"/>
          </a:xfrm>
          <a:prstGeom prst="rect">
            <a:avLst/>
          </a:prstGeom>
        </p:spPr>
        <p:txBody>
          <a:bodyPr wrap="square">
            <a:spAutoFit/>
          </a:bodyPr>
          <a:lstStyle/>
          <a:p>
            <a:r>
              <a:rPr lang="en-US" sz="2400" b="1" dirty="0" smtClean="0">
                <a:solidFill>
                  <a:srgbClr val="FFDB93"/>
                </a:solidFill>
                <a:latin typeface="Candara" pitchFamily="34" charset="0"/>
              </a:rPr>
              <a:t>Limitations</a:t>
            </a:r>
          </a:p>
          <a:p>
            <a:endParaRPr lang="en-US" sz="1000" b="1" dirty="0" smtClean="0">
              <a:solidFill>
                <a:srgbClr val="FFDB93"/>
              </a:solidFill>
              <a:latin typeface="Candara" pitchFamily="34" charset="0"/>
            </a:endParaRPr>
          </a:p>
          <a:p>
            <a:pPr marL="285750" indent="-285750">
              <a:buFont typeface="Arial" pitchFamily="34" charset="0"/>
              <a:buChar char="•"/>
            </a:pPr>
            <a:r>
              <a:rPr lang="en-US" sz="2000" dirty="0" smtClean="0">
                <a:solidFill>
                  <a:srgbClr val="FFDB93"/>
                </a:solidFill>
                <a:latin typeface="Candara" pitchFamily="34" charset="0"/>
              </a:rPr>
              <a:t>Little documentation</a:t>
            </a:r>
          </a:p>
          <a:p>
            <a:pPr marL="285750" indent="-285750">
              <a:buFont typeface="Arial" pitchFamily="34" charset="0"/>
              <a:buChar char="•"/>
            </a:pPr>
            <a:r>
              <a:rPr lang="en-US" sz="2000" dirty="0" smtClean="0">
                <a:solidFill>
                  <a:srgbClr val="FFDB93"/>
                </a:solidFill>
                <a:latin typeface="Candara" pitchFamily="34" charset="0"/>
              </a:rPr>
              <a:t>Only available for non-profit institutions</a:t>
            </a:r>
          </a:p>
          <a:p>
            <a:pPr marL="285750" indent="-285750">
              <a:buFont typeface="Arial" pitchFamily="34" charset="0"/>
              <a:buChar char="•"/>
            </a:pPr>
            <a:r>
              <a:rPr lang="en-US" sz="2000" dirty="0" smtClean="0">
                <a:solidFill>
                  <a:srgbClr val="FFDB93"/>
                </a:solidFill>
                <a:latin typeface="Candara" pitchFamily="34" charset="0"/>
              </a:rPr>
              <a:t>Can be hard to predict expenditures </a:t>
            </a:r>
          </a:p>
          <a:p>
            <a:pPr marL="285750" indent="-285750">
              <a:buFont typeface="Arial" pitchFamily="34" charset="0"/>
              <a:buChar char="•"/>
            </a:pPr>
            <a:r>
              <a:rPr lang="en-US" sz="2000" dirty="0" smtClean="0">
                <a:solidFill>
                  <a:srgbClr val="FFDB93"/>
                </a:solidFill>
                <a:latin typeface="Candara" pitchFamily="34" charset="0"/>
              </a:rPr>
              <a:t>One individual staff email for all notifications is frustrating</a:t>
            </a:r>
          </a:p>
        </p:txBody>
      </p:sp>
      <p:sp>
        <p:nvSpPr>
          <p:cNvPr id="6" name="Title 6"/>
          <p:cNvSpPr txBox="1">
            <a:spLocks/>
          </p:cNvSpPr>
          <p:nvPr/>
        </p:nvSpPr>
        <p:spPr>
          <a:xfrm>
            <a:off x="705928" y="5605732"/>
            <a:ext cx="7924800" cy="762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latin typeface="Candara" pitchFamily="34" charset="0"/>
              </a:rPr>
              <a:t>Conclusions</a:t>
            </a:r>
            <a:endParaRPr lang="en-US" sz="3200" i="1" dirty="0">
              <a:latin typeface="Candara" pitchFamily="34" charset="0"/>
            </a:endParaRPr>
          </a:p>
        </p:txBody>
      </p:sp>
    </p:spTree>
    <p:extLst>
      <p:ext uri="{BB962C8B-B14F-4D97-AF65-F5344CB8AC3E}">
        <p14:creationId xmlns:p14="http://schemas.microsoft.com/office/powerpoint/2010/main" val="619196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
            <a:ext cx="5315298" cy="419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6"/>
          <p:cNvSpPr>
            <a:spLocks noGrp="1"/>
          </p:cNvSpPr>
          <p:nvPr>
            <p:ph type="title"/>
          </p:nvPr>
        </p:nvSpPr>
        <p:spPr>
          <a:xfrm>
            <a:off x="777240" y="5164216"/>
            <a:ext cx="3489960" cy="626983"/>
          </a:xfrm>
        </p:spPr>
        <p:txBody>
          <a:bodyPr/>
          <a:lstStyle/>
          <a:p>
            <a:r>
              <a:rPr lang="en-US" sz="3200" dirty="0" smtClean="0">
                <a:latin typeface="Candara" pitchFamily="34" charset="0"/>
              </a:rPr>
              <a:t>Why </a:t>
            </a:r>
            <a:r>
              <a:rPr lang="en-US" sz="3200" i="1" dirty="0" smtClean="0">
                <a:latin typeface="Candara" pitchFamily="34" charset="0"/>
              </a:rPr>
              <a:t>Get it Now</a:t>
            </a:r>
            <a:r>
              <a:rPr lang="en-US" sz="3200" dirty="0" smtClean="0">
                <a:latin typeface="Candara" pitchFamily="34" charset="0"/>
              </a:rPr>
              <a:t>?</a:t>
            </a:r>
            <a:endParaRPr lang="en-US" sz="3200" dirty="0">
              <a:latin typeface="Candara" pitchFamily="34" charset="0"/>
            </a:endParaRPr>
          </a:p>
        </p:txBody>
      </p:sp>
    </p:spTree>
    <p:extLst>
      <p:ext uri="{BB962C8B-B14F-4D97-AF65-F5344CB8AC3E}">
        <p14:creationId xmlns:p14="http://schemas.microsoft.com/office/powerpoint/2010/main" val="2686597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4114800" cy="1600200"/>
          </a:xfrm>
        </p:spPr>
        <p:txBody>
          <a:bodyPr/>
          <a:lstStyle/>
          <a:p>
            <a:r>
              <a:rPr lang="en-US" sz="2000" b="1" dirty="0">
                <a:effectLst/>
                <a:latin typeface="Candara" pitchFamily="34" charset="0"/>
              </a:rPr>
              <a:t/>
            </a:r>
            <a:br>
              <a:rPr lang="en-US" sz="2000" b="1" dirty="0">
                <a:effectLst/>
                <a:latin typeface="Candara" pitchFamily="34" charset="0"/>
              </a:rPr>
            </a:br>
            <a:r>
              <a:rPr lang="en-US" sz="2000" b="1" dirty="0" smtClean="0">
                <a:effectLst/>
                <a:latin typeface="Candara" pitchFamily="34" charset="0"/>
              </a:rPr>
              <a:t/>
            </a:r>
            <a:br>
              <a:rPr lang="en-US" sz="2000" b="1" dirty="0" smtClean="0">
                <a:effectLst/>
                <a:latin typeface="Candara" pitchFamily="34" charset="0"/>
              </a:rPr>
            </a:br>
            <a:r>
              <a:rPr lang="en-US" sz="2000" b="1" dirty="0">
                <a:effectLst/>
                <a:latin typeface="Candara" pitchFamily="34" charset="0"/>
              </a:rPr>
              <a:t/>
            </a:r>
            <a:br>
              <a:rPr lang="en-US" sz="2000" b="1" dirty="0">
                <a:effectLst/>
                <a:latin typeface="Candara" pitchFamily="34" charset="0"/>
              </a:rPr>
            </a:br>
            <a:r>
              <a:rPr lang="en-US" sz="2000" b="1" dirty="0" smtClean="0">
                <a:effectLst/>
                <a:latin typeface="Candara" pitchFamily="34" charset="0"/>
              </a:rPr>
              <a:t>Pat New</a:t>
            </a:r>
            <a:r>
              <a:rPr lang="en-US" sz="1800" dirty="0" smtClean="0">
                <a:effectLst/>
                <a:latin typeface="Candara" pitchFamily="34" charset="0"/>
              </a:rPr>
              <a:t/>
            </a:r>
            <a:br>
              <a:rPr lang="en-US" sz="1800" dirty="0" smtClean="0">
                <a:effectLst/>
                <a:latin typeface="Candara" pitchFamily="34" charset="0"/>
              </a:rPr>
            </a:br>
            <a:r>
              <a:rPr lang="en-US" sz="1800" dirty="0" smtClean="0">
                <a:effectLst/>
                <a:latin typeface="Candara" pitchFamily="34" charset="0"/>
              </a:rPr>
              <a:t>Interlibrary Loan Team Leader</a:t>
            </a:r>
            <a:r>
              <a:rPr lang="en-US" sz="1800" dirty="0">
                <a:effectLst/>
                <a:latin typeface="Candara" pitchFamily="34" charset="0"/>
              </a:rPr>
              <a:t/>
            </a:r>
            <a:br>
              <a:rPr lang="en-US" sz="1800" dirty="0">
                <a:effectLst/>
                <a:latin typeface="Candara" pitchFamily="34" charset="0"/>
              </a:rPr>
            </a:br>
            <a:r>
              <a:rPr lang="en-US" sz="1800" dirty="0" smtClean="0">
                <a:effectLst/>
                <a:latin typeface="Candara" pitchFamily="34" charset="0"/>
              </a:rPr>
              <a:t>Eastern Kentucky University Libraries</a:t>
            </a:r>
            <a:br>
              <a:rPr lang="en-US" sz="1800" dirty="0" smtClean="0">
                <a:effectLst/>
                <a:latin typeface="Candara" pitchFamily="34" charset="0"/>
              </a:rPr>
            </a:br>
            <a:r>
              <a:rPr lang="en-US" sz="1800" dirty="0" smtClean="0">
                <a:effectLst/>
                <a:latin typeface="Candara" pitchFamily="34" charset="0"/>
                <a:hlinkClick r:id="rId2"/>
              </a:rPr>
              <a:t>pat.new@eku.edu</a:t>
            </a:r>
            <a:r>
              <a:rPr lang="en-US" sz="1800" dirty="0" smtClean="0">
                <a:effectLst/>
                <a:latin typeface="Candara" pitchFamily="34" charset="0"/>
              </a:rPr>
              <a:t> </a:t>
            </a:r>
            <a:r>
              <a:rPr lang="en-US" sz="1800" dirty="0">
                <a:effectLst/>
                <a:latin typeface="Candara" pitchFamily="34" charset="0"/>
              </a:rPr>
              <a:t/>
            </a:r>
            <a:br>
              <a:rPr lang="en-US" sz="1800" dirty="0">
                <a:effectLst/>
                <a:latin typeface="Candara" pitchFamily="34" charset="0"/>
              </a:rPr>
            </a:br>
            <a:endParaRPr lang="en-US" sz="2000" dirty="0">
              <a:latin typeface="Candara"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5407346" cy="326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3795933"/>
            <a:ext cx="5378302" cy="338554"/>
          </a:xfrm>
          <a:prstGeom prst="rect">
            <a:avLst/>
          </a:prstGeom>
        </p:spPr>
        <p:txBody>
          <a:bodyPr wrap="square">
            <a:spAutoFit/>
          </a:bodyPr>
          <a:lstStyle/>
          <a:p>
            <a:r>
              <a:rPr lang="en-US" sz="1400" dirty="0">
                <a:solidFill>
                  <a:schemeClr val="accent4">
                    <a:lumMod val="40000"/>
                    <a:lumOff val="60000"/>
                  </a:schemeClr>
                </a:solidFill>
                <a:latin typeface="Candara" pitchFamily="34" charset="0"/>
                <a:hlinkClick r:id="rId4"/>
              </a:rPr>
              <a:t>http://www.flickr.com/photos/23679420@N00/545653437</a:t>
            </a:r>
            <a:r>
              <a:rPr lang="en-US" sz="1600" dirty="0" smtClean="0">
                <a:solidFill>
                  <a:schemeClr val="accent4">
                    <a:lumMod val="40000"/>
                    <a:lumOff val="60000"/>
                  </a:schemeClr>
                </a:solidFill>
                <a:latin typeface="Candara" pitchFamily="34" charset="0"/>
                <a:hlinkClick r:id="rId4"/>
              </a:rPr>
              <a:t>/</a:t>
            </a:r>
            <a:r>
              <a:rPr lang="en-US" sz="1600" dirty="0" smtClean="0">
                <a:solidFill>
                  <a:schemeClr val="accent4">
                    <a:lumMod val="40000"/>
                    <a:lumOff val="60000"/>
                  </a:schemeClr>
                </a:solidFill>
                <a:latin typeface="Candara" pitchFamily="34" charset="0"/>
              </a:rPr>
              <a:t> </a:t>
            </a:r>
            <a:endParaRPr lang="en-US" sz="1600" dirty="0">
              <a:solidFill>
                <a:schemeClr val="accent4">
                  <a:lumMod val="40000"/>
                  <a:lumOff val="60000"/>
                </a:schemeClr>
              </a:solidFill>
              <a:latin typeface="Candara" pitchFamily="34" charset="0"/>
            </a:endParaRPr>
          </a:p>
        </p:txBody>
      </p:sp>
      <p:sp>
        <p:nvSpPr>
          <p:cNvPr id="7" name="Title 1"/>
          <p:cNvSpPr txBox="1">
            <a:spLocks/>
          </p:cNvSpPr>
          <p:nvPr/>
        </p:nvSpPr>
        <p:spPr>
          <a:xfrm>
            <a:off x="4724400" y="4572000"/>
            <a:ext cx="4114800" cy="1600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smtClean="0">
                <a:effectLst/>
                <a:latin typeface="Candara" pitchFamily="34" charset="0"/>
              </a:rPr>
              <a:t>   </a:t>
            </a:r>
            <a:br>
              <a:rPr lang="en-US" sz="2000" b="1" dirty="0" smtClean="0">
                <a:effectLst/>
                <a:latin typeface="Candara" pitchFamily="34" charset="0"/>
              </a:rPr>
            </a:br>
            <a:r>
              <a:rPr lang="en-US" sz="2000" b="1" dirty="0" smtClean="0">
                <a:effectLst/>
                <a:latin typeface="Candara" pitchFamily="34" charset="0"/>
              </a:rPr>
              <a:t/>
            </a:r>
            <a:br>
              <a:rPr lang="en-US" sz="2000" b="1" dirty="0" smtClean="0">
                <a:effectLst/>
                <a:latin typeface="Candara" pitchFamily="34" charset="0"/>
              </a:rPr>
            </a:br>
            <a:r>
              <a:rPr lang="en-US" sz="2000" b="1" dirty="0" smtClean="0">
                <a:effectLst/>
                <a:latin typeface="Candara" pitchFamily="34" charset="0"/>
              </a:rPr>
              <a:t/>
            </a:r>
            <a:br>
              <a:rPr lang="en-US" sz="2000" b="1" dirty="0" smtClean="0">
                <a:effectLst/>
                <a:latin typeface="Candara" pitchFamily="34" charset="0"/>
              </a:rPr>
            </a:br>
            <a:r>
              <a:rPr lang="en-US" sz="2000" b="1" dirty="0" smtClean="0">
                <a:effectLst/>
                <a:latin typeface="Candara" pitchFamily="34" charset="0"/>
              </a:rPr>
              <a:t>Kelly Smith</a:t>
            </a:r>
            <a:r>
              <a:rPr lang="en-US" sz="1800" dirty="0" smtClean="0">
                <a:effectLst/>
                <a:latin typeface="Candara" pitchFamily="34" charset="0"/>
              </a:rPr>
              <a:t/>
            </a:r>
            <a:br>
              <a:rPr lang="en-US" sz="1800" dirty="0" smtClean="0">
                <a:effectLst/>
                <a:latin typeface="Candara" pitchFamily="34" charset="0"/>
              </a:rPr>
            </a:br>
            <a:r>
              <a:rPr lang="en-US" sz="1800" dirty="0" smtClean="0">
                <a:effectLst/>
                <a:latin typeface="Candara" pitchFamily="34" charset="0"/>
              </a:rPr>
              <a:t>Coordinator of Collection Services</a:t>
            </a:r>
            <a:br>
              <a:rPr lang="en-US" sz="1800" dirty="0" smtClean="0">
                <a:effectLst/>
                <a:latin typeface="Candara" pitchFamily="34" charset="0"/>
              </a:rPr>
            </a:br>
            <a:r>
              <a:rPr lang="en-US" sz="1800" dirty="0" smtClean="0">
                <a:effectLst/>
                <a:latin typeface="Candara" pitchFamily="34" charset="0"/>
              </a:rPr>
              <a:t>Eastern Kentucky University Libraries</a:t>
            </a:r>
            <a:br>
              <a:rPr lang="en-US" sz="1800" dirty="0" smtClean="0">
                <a:effectLst/>
                <a:latin typeface="Candara" pitchFamily="34" charset="0"/>
              </a:rPr>
            </a:br>
            <a:r>
              <a:rPr lang="en-US" sz="1800" dirty="0" smtClean="0">
                <a:effectLst/>
                <a:latin typeface="Candara" pitchFamily="34" charset="0"/>
                <a:hlinkClick r:id="rId5"/>
              </a:rPr>
              <a:t>kelly.smith2@eku.edu</a:t>
            </a:r>
            <a:r>
              <a:rPr lang="en-US" sz="1800" dirty="0" smtClean="0">
                <a:effectLst/>
                <a:latin typeface="Candara" pitchFamily="34" charset="0"/>
              </a:rPr>
              <a:t> </a:t>
            </a:r>
            <a:br>
              <a:rPr lang="en-US" sz="1800" dirty="0" smtClean="0">
                <a:effectLst/>
                <a:latin typeface="Candara" pitchFamily="34" charset="0"/>
              </a:rPr>
            </a:br>
            <a:endParaRPr lang="en-US" sz="2000" dirty="0">
              <a:latin typeface="Candara" pitchFamily="34" charset="0"/>
            </a:endParaRPr>
          </a:p>
        </p:txBody>
      </p:sp>
    </p:spTree>
    <p:extLst>
      <p:ext uri="{BB962C8B-B14F-4D97-AF65-F5344CB8AC3E}">
        <p14:creationId xmlns:p14="http://schemas.microsoft.com/office/powerpoint/2010/main" val="133649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7240" y="5164216"/>
            <a:ext cx="3489960" cy="626983"/>
          </a:xfrm>
        </p:spPr>
        <p:txBody>
          <a:bodyPr/>
          <a:lstStyle/>
          <a:p>
            <a:r>
              <a:rPr lang="en-US" sz="3200" dirty="0" smtClean="0">
                <a:latin typeface="Candara" pitchFamily="34" charset="0"/>
              </a:rPr>
              <a:t>Why </a:t>
            </a:r>
            <a:r>
              <a:rPr lang="en-US" sz="3200" i="1" dirty="0" smtClean="0">
                <a:latin typeface="Candara" pitchFamily="34" charset="0"/>
              </a:rPr>
              <a:t>Get it Now</a:t>
            </a:r>
            <a:r>
              <a:rPr lang="en-US" sz="3200" dirty="0" smtClean="0">
                <a:latin typeface="Candara" pitchFamily="34" charset="0"/>
              </a:rPr>
              <a:t>?</a:t>
            </a:r>
            <a:endParaRPr lang="en-US" sz="3200" dirty="0">
              <a:latin typeface="Candar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14351" y="508960"/>
            <a:ext cx="3706974" cy="433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92369"/>
            <a:ext cx="3748087" cy="434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154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685800" y="5334000"/>
            <a:ext cx="3489960" cy="626983"/>
          </a:xfrm>
        </p:spPr>
        <p:txBody>
          <a:bodyPr/>
          <a:lstStyle/>
          <a:p>
            <a:r>
              <a:rPr lang="en-US" sz="3200" dirty="0" smtClean="0">
                <a:latin typeface="Candara" pitchFamily="34" charset="0"/>
              </a:rPr>
              <a:t>Why </a:t>
            </a:r>
            <a:r>
              <a:rPr lang="en-US" sz="3200" i="1" dirty="0" smtClean="0">
                <a:latin typeface="Candara" pitchFamily="34" charset="0"/>
              </a:rPr>
              <a:t>Get it Now</a:t>
            </a:r>
            <a:r>
              <a:rPr lang="en-US" sz="3200" dirty="0" smtClean="0">
                <a:latin typeface="Candara" pitchFamily="34" charset="0"/>
              </a:rPr>
              <a:t>?</a:t>
            </a:r>
            <a:endParaRPr lang="en-US" sz="3200" dirty="0">
              <a:latin typeface="Candara"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010" y="304800"/>
            <a:ext cx="6572250" cy="483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639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title"/>
          </p:nvPr>
        </p:nvSpPr>
        <p:spPr>
          <a:xfrm>
            <a:off x="830075" y="5638800"/>
            <a:ext cx="4099560" cy="685800"/>
          </a:xfrm>
        </p:spPr>
        <p:txBody>
          <a:bodyPr/>
          <a:lstStyle/>
          <a:p>
            <a:r>
              <a:rPr lang="en-US" sz="3200" dirty="0" smtClean="0">
                <a:latin typeface="Candara" pitchFamily="34" charset="0"/>
              </a:rPr>
              <a:t>Why </a:t>
            </a:r>
            <a:r>
              <a:rPr lang="en-US" sz="3200" i="1" dirty="0" smtClean="0">
                <a:latin typeface="Candara" pitchFamily="34" charset="0"/>
              </a:rPr>
              <a:t>Get it Now</a:t>
            </a:r>
            <a:r>
              <a:rPr lang="en-US" sz="3200" dirty="0" smtClean="0">
                <a:latin typeface="Candara" pitchFamily="34" charset="0"/>
              </a:rPr>
              <a:t>?</a:t>
            </a:r>
            <a:endParaRPr lang="en-US" sz="3200" dirty="0">
              <a:latin typeface="Candara"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6225"/>
            <a:ext cx="4388111"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379777"/>
            <a:ext cx="50768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61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title"/>
          </p:nvPr>
        </p:nvSpPr>
        <p:spPr>
          <a:xfrm>
            <a:off x="762000" y="5562600"/>
            <a:ext cx="3489960" cy="626983"/>
          </a:xfrm>
        </p:spPr>
        <p:txBody>
          <a:bodyPr/>
          <a:lstStyle/>
          <a:p>
            <a:r>
              <a:rPr lang="en-US" sz="3200" dirty="0" smtClean="0">
                <a:latin typeface="Candara" pitchFamily="34" charset="0"/>
              </a:rPr>
              <a:t>Why </a:t>
            </a:r>
            <a:r>
              <a:rPr lang="en-US" sz="3200" i="1" dirty="0" smtClean="0">
                <a:latin typeface="Candara" pitchFamily="34" charset="0"/>
              </a:rPr>
              <a:t>Get it Now</a:t>
            </a:r>
            <a:r>
              <a:rPr lang="en-US" sz="3200" dirty="0" smtClean="0">
                <a:latin typeface="Candara" pitchFamily="34" charset="0"/>
              </a:rPr>
              <a:t>?</a:t>
            </a:r>
            <a:endParaRPr lang="en-US" sz="3200" dirty="0">
              <a:latin typeface="Candara"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5563291" cy="451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827" y="1295400"/>
            <a:ext cx="5896928" cy="4100513"/>
          </a:xfrm>
          <a:prstGeom prst="rect">
            <a:avLst/>
          </a:prstGeom>
          <a:noFill/>
          <a:ln w="9525">
            <a:solidFill>
              <a:schemeClr val="tx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459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777240" y="5164216"/>
            <a:ext cx="3489960" cy="626983"/>
          </a:xfrm>
        </p:spPr>
        <p:txBody>
          <a:bodyPr/>
          <a:lstStyle/>
          <a:p>
            <a:r>
              <a:rPr lang="en-US" sz="3200" dirty="0" smtClean="0">
                <a:latin typeface="Candara" pitchFamily="34" charset="0"/>
              </a:rPr>
              <a:t>Why </a:t>
            </a:r>
            <a:r>
              <a:rPr lang="en-US" sz="3200" i="1" dirty="0" smtClean="0">
                <a:latin typeface="Candara" pitchFamily="34" charset="0"/>
              </a:rPr>
              <a:t>Get it Now</a:t>
            </a:r>
            <a:r>
              <a:rPr lang="en-US" sz="3200" dirty="0" smtClean="0">
                <a:latin typeface="Candara" pitchFamily="34" charset="0"/>
              </a:rPr>
              <a:t>?</a:t>
            </a:r>
            <a:endParaRPr lang="en-US" sz="3200" dirty="0">
              <a:latin typeface="Candara"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33400"/>
            <a:ext cx="578167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786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777240" y="5164216"/>
            <a:ext cx="3489960" cy="626983"/>
          </a:xfrm>
        </p:spPr>
        <p:txBody>
          <a:bodyPr/>
          <a:lstStyle/>
          <a:p>
            <a:r>
              <a:rPr lang="en-US" sz="3200" dirty="0" smtClean="0">
                <a:latin typeface="Candara" pitchFamily="34" charset="0"/>
              </a:rPr>
              <a:t>Why </a:t>
            </a:r>
            <a:r>
              <a:rPr lang="en-US" sz="3200" i="1" dirty="0" smtClean="0">
                <a:latin typeface="Candara" pitchFamily="34" charset="0"/>
              </a:rPr>
              <a:t>Get it Now</a:t>
            </a:r>
            <a:r>
              <a:rPr lang="en-US" sz="3200" dirty="0" smtClean="0">
                <a:latin typeface="Candara" pitchFamily="34" charset="0"/>
              </a:rPr>
              <a:t>?</a:t>
            </a:r>
            <a:endParaRPr lang="en-US" sz="3200" dirty="0">
              <a:latin typeface="Candara"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21838"/>
            <a:ext cx="5267326" cy="431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44598"/>
            <a:ext cx="2319337" cy="166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678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a:xfrm>
            <a:off x="777240" y="5164216"/>
            <a:ext cx="3489960" cy="626983"/>
          </a:xfrm>
        </p:spPr>
        <p:txBody>
          <a:bodyPr/>
          <a:lstStyle/>
          <a:p>
            <a:r>
              <a:rPr lang="en-US" sz="3200" dirty="0" smtClean="0">
                <a:latin typeface="Candara" pitchFamily="34" charset="0"/>
              </a:rPr>
              <a:t>Why </a:t>
            </a:r>
            <a:r>
              <a:rPr lang="en-US" sz="3200" i="1" dirty="0" smtClean="0">
                <a:latin typeface="Candara" pitchFamily="34" charset="0"/>
              </a:rPr>
              <a:t>Get it Now</a:t>
            </a:r>
            <a:r>
              <a:rPr lang="en-US" sz="3200" dirty="0" smtClean="0">
                <a:latin typeface="Candara" pitchFamily="34" charset="0"/>
              </a:rPr>
              <a:t>?</a:t>
            </a:r>
            <a:endParaRPr lang="en-US" sz="3200" dirty="0">
              <a:latin typeface="Candar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533400"/>
            <a:ext cx="771455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02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649</TotalTime>
  <Words>1138</Words>
  <Application>Microsoft Office PowerPoint</Application>
  <PresentationFormat>On-screen Show (4:3)</PresentationFormat>
  <Paragraphs>127</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Elemental</vt:lpstr>
      <vt:lpstr>   CCC’s Get It Now Service as a  Collection Development Strategy     Pat New and Kelly Smith      Eastern Kentucky University Libraries      KLA/KSMA Joint Conference      September 21, 2012</vt:lpstr>
      <vt:lpstr>Why Get it Now?</vt:lpstr>
      <vt:lpstr>Why Get it Now?</vt:lpstr>
      <vt:lpstr>Why Get it Now?</vt:lpstr>
      <vt:lpstr>Why Get it Now?</vt:lpstr>
      <vt:lpstr>Why Get it Now?</vt:lpstr>
      <vt:lpstr>Why Get it Now?</vt:lpstr>
      <vt:lpstr>Why Get it Now?</vt:lpstr>
      <vt:lpstr>Why Get it Now?</vt:lpstr>
      <vt:lpstr>Current CCC Publishers/Prices   (Sept. 2012)</vt:lpstr>
      <vt:lpstr>Implementation ~ Lessons Learned</vt:lpstr>
      <vt:lpstr>Implementation ~ Lessons Learned</vt:lpstr>
      <vt:lpstr>Overview of the Illiad Fulfillment Workflow </vt:lpstr>
      <vt:lpstr>Search OCLC to Verify Ownership</vt:lpstr>
      <vt:lpstr>Not Owned</vt:lpstr>
      <vt:lpstr>PowerPoint Presentation</vt:lpstr>
      <vt:lpstr>PowerPoint Presentation</vt:lpstr>
      <vt:lpstr>Deliver Article</vt:lpstr>
      <vt:lpstr>PowerPoint Presentation</vt:lpstr>
      <vt:lpstr>   Pat New Interlibrary Loan Team Leader Eastern Kentucky University Libraries pat.new@eku.edu  </vt:lpstr>
    </vt:vector>
  </TitlesOfParts>
  <Company>Eastern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smithkel</dc:creator>
  <cp:lastModifiedBy>smithkel</cp:lastModifiedBy>
  <cp:revision>77</cp:revision>
  <dcterms:created xsi:type="dcterms:W3CDTF">2012-09-11T14:05:42Z</dcterms:created>
  <dcterms:modified xsi:type="dcterms:W3CDTF">2013-01-31T21:48:22Z</dcterms:modified>
</cp:coreProperties>
</file>