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5715000" type="screen16x10"/>
  <p:notesSz cx="92710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9" autoAdjust="0"/>
  </p:normalViewPr>
  <p:slideViewPr>
    <p:cSldViewPr>
      <p:cViewPr>
        <p:scale>
          <a:sx n="75" d="100"/>
          <a:sy n="75" d="100"/>
        </p:scale>
        <p:origin x="-1140" y="-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74259-DBD5-40F1-BE74-87A098872EB7}" type="doc">
      <dgm:prSet loTypeId="urn:microsoft.com/office/officeart/2005/8/layout/cycle6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3E7B5EC-E734-4453-8B5B-B0B9C4B494D7}">
      <dgm:prSet phldrT="[Text]"/>
      <dgm:spPr/>
      <dgm:t>
        <a:bodyPr/>
        <a:lstStyle/>
        <a:p>
          <a:r>
            <a:rPr lang="en-US" dirty="0" smtClean="0"/>
            <a:t>ILL</a:t>
          </a:r>
          <a:endParaRPr lang="en-US" dirty="0"/>
        </a:p>
      </dgm:t>
    </dgm:pt>
    <dgm:pt modelId="{8359983D-FAE4-4927-BD39-AE0E263E6C5A}" type="parTrans" cxnId="{EB300BFC-349B-4943-8614-5A7CBF3FB70F}">
      <dgm:prSet/>
      <dgm:spPr/>
      <dgm:t>
        <a:bodyPr/>
        <a:lstStyle/>
        <a:p>
          <a:endParaRPr lang="en-US"/>
        </a:p>
      </dgm:t>
    </dgm:pt>
    <dgm:pt modelId="{E6BF04E5-6BC8-496A-9DE3-4EA0EF87B777}" type="sibTrans" cxnId="{EB300BFC-349B-4943-8614-5A7CBF3FB70F}">
      <dgm:prSet/>
      <dgm:spPr/>
      <dgm:t>
        <a:bodyPr/>
        <a:lstStyle/>
        <a:p>
          <a:endParaRPr lang="en-US"/>
        </a:p>
      </dgm:t>
    </dgm:pt>
    <dgm:pt modelId="{ADF472D8-2028-4A49-B55A-8982C7C28195}">
      <dgm:prSet phldrT="[Text]"/>
      <dgm:spPr/>
      <dgm:t>
        <a:bodyPr/>
        <a:lstStyle/>
        <a:p>
          <a:r>
            <a:rPr lang="en-US" dirty="0" smtClean="0"/>
            <a:t>Collection Development</a:t>
          </a:r>
          <a:endParaRPr lang="en-US" dirty="0"/>
        </a:p>
      </dgm:t>
    </dgm:pt>
    <dgm:pt modelId="{0F7B2B73-E051-43AC-9EDF-E341A2C5C848}" type="parTrans" cxnId="{4A8D11ED-67F6-4926-A075-7E6462255CB5}">
      <dgm:prSet/>
      <dgm:spPr/>
      <dgm:t>
        <a:bodyPr/>
        <a:lstStyle/>
        <a:p>
          <a:endParaRPr lang="en-US"/>
        </a:p>
      </dgm:t>
    </dgm:pt>
    <dgm:pt modelId="{896B25CB-3462-4D2B-808C-4EDCE2EF1BAB}" type="sibTrans" cxnId="{4A8D11ED-67F6-4926-A075-7E6462255CB5}">
      <dgm:prSet/>
      <dgm:spPr/>
      <dgm:t>
        <a:bodyPr/>
        <a:lstStyle/>
        <a:p>
          <a:endParaRPr lang="en-US"/>
        </a:p>
      </dgm:t>
    </dgm:pt>
    <dgm:pt modelId="{31312480-49A0-460D-9191-B406BA29AECE}">
      <dgm:prSet phldrT="[Text]"/>
      <dgm:spPr/>
      <dgm:t>
        <a:bodyPr/>
        <a:lstStyle/>
        <a:p>
          <a:r>
            <a:rPr lang="en-US" dirty="0" smtClean="0"/>
            <a:t>Acquisitions</a:t>
          </a:r>
          <a:endParaRPr lang="en-US" dirty="0"/>
        </a:p>
      </dgm:t>
    </dgm:pt>
    <dgm:pt modelId="{BBACF2DA-0DF3-466F-BEDA-24E69420014F}" type="parTrans" cxnId="{9F6494D0-CECF-4329-84B6-14E3A5B79608}">
      <dgm:prSet/>
      <dgm:spPr/>
      <dgm:t>
        <a:bodyPr/>
        <a:lstStyle/>
        <a:p>
          <a:endParaRPr lang="en-US"/>
        </a:p>
      </dgm:t>
    </dgm:pt>
    <dgm:pt modelId="{C36B3B40-25D3-48CE-8A48-FB2D1440C9D2}" type="sibTrans" cxnId="{9F6494D0-CECF-4329-84B6-14E3A5B79608}">
      <dgm:prSet/>
      <dgm:spPr/>
      <dgm:t>
        <a:bodyPr/>
        <a:lstStyle/>
        <a:p>
          <a:endParaRPr lang="en-US"/>
        </a:p>
      </dgm:t>
    </dgm:pt>
    <dgm:pt modelId="{5C6A7699-FBD0-47B7-A39C-C12380C6278D}" type="pres">
      <dgm:prSet presAssocID="{1E574259-DBD5-40F1-BE74-87A098872EB7}" presName="cycle" presStyleCnt="0">
        <dgm:presLayoutVars>
          <dgm:dir/>
          <dgm:resizeHandles val="exact"/>
        </dgm:presLayoutVars>
      </dgm:prSet>
      <dgm:spPr/>
    </dgm:pt>
    <dgm:pt modelId="{1FA1B353-F618-4115-8568-189CB998BB8A}" type="pres">
      <dgm:prSet presAssocID="{53E7B5EC-E734-4453-8B5B-B0B9C4B494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F8DBB-B955-40DD-9E3F-FE689E264FCE}" type="pres">
      <dgm:prSet presAssocID="{53E7B5EC-E734-4453-8B5B-B0B9C4B494D7}" presName="spNode" presStyleCnt="0"/>
      <dgm:spPr/>
    </dgm:pt>
    <dgm:pt modelId="{B59FB0C2-2A1C-47E9-873E-3346323BF6E2}" type="pres">
      <dgm:prSet presAssocID="{E6BF04E5-6BC8-496A-9DE3-4EA0EF87B777}" presName="sibTrans" presStyleLbl="sibTrans1D1" presStyleIdx="0" presStyleCnt="3"/>
      <dgm:spPr/>
    </dgm:pt>
    <dgm:pt modelId="{7A3EEEBC-9830-467C-B176-1E397969BEE6}" type="pres">
      <dgm:prSet presAssocID="{ADF472D8-2028-4A49-B55A-8982C7C28195}" presName="node" presStyleLbl="node1" presStyleIdx="1" presStyleCnt="3">
        <dgm:presLayoutVars>
          <dgm:bulletEnabled val="1"/>
        </dgm:presLayoutVars>
      </dgm:prSet>
      <dgm:spPr/>
    </dgm:pt>
    <dgm:pt modelId="{E1EFD5EB-B8C7-4CFA-B841-139B1BA3585F}" type="pres">
      <dgm:prSet presAssocID="{ADF472D8-2028-4A49-B55A-8982C7C28195}" presName="spNode" presStyleCnt="0"/>
      <dgm:spPr/>
    </dgm:pt>
    <dgm:pt modelId="{CBEAFF33-BD2E-41A2-AAE4-5C82A0CFC3C5}" type="pres">
      <dgm:prSet presAssocID="{896B25CB-3462-4D2B-808C-4EDCE2EF1BAB}" presName="sibTrans" presStyleLbl="sibTrans1D1" presStyleIdx="1" presStyleCnt="3"/>
      <dgm:spPr/>
    </dgm:pt>
    <dgm:pt modelId="{4C41E144-62D7-4219-809E-519976E72F95}" type="pres">
      <dgm:prSet presAssocID="{31312480-49A0-460D-9191-B406BA29AECE}" presName="node" presStyleLbl="node1" presStyleIdx="2" presStyleCnt="3">
        <dgm:presLayoutVars>
          <dgm:bulletEnabled val="1"/>
        </dgm:presLayoutVars>
      </dgm:prSet>
      <dgm:spPr/>
    </dgm:pt>
    <dgm:pt modelId="{0B88FA9A-C927-4806-AFC1-8149286270C2}" type="pres">
      <dgm:prSet presAssocID="{31312480-49A0-460D-9191-B406BA29AECE}" presName="spNode" presStyleCnt="0"/>
      <dgm:spPr/>
    </dgm:pt>
    <dgm:pt modelId="{7C6B94EE-1EE6-4548-B016-50AAFE1E2B55}" type="pres">
      <dgm:prSet presAssocID="{C36B3B40-25D3-48CE-8A48-FB2D1440C9D2}" presName="sibTrans" presStyleLbl="sibTrans1D1" presStyleIdx="2" presStyleCnt="3"/>
      <dgm:spPr/>
    </dgm:pt>
  </dgm:ptLst>
  <dgm:cxnLst>
    <dgm:cxn modelId="{EB300BFC-349B-4943-8614-5A7CBF3FB70F}" srcId="{1E574259-DBD5-40F1-BE74-87A098872EB7}" destId="{53E7B5EC-E734-4453-8B5B-B0B9C4B494D7}" srcOrd="0" destOrd="0" parTransId="{8359983D-FAE4-4927-BD39-AE0E263E6C5A}" sibTransId="{E6BF04E5-6BC8-496A-9DE3-4EA0EF87B777}"/>
    <dgm:cxn modelId="{8E687188-2C06-41A9-A9BF-B138AEE0EFA0}" type="presOf" srcId="{1E574259-DBD5-40F1-BE74-87A098872EB7}" destId="{5C6A7699-FBD0-47B7-A39C-C12380C6278D}" srcOrd="0" destOrd="0" presId="urn:microsoft.com/office/officeart/2005/8/layout/cycle6"/>
    <dgm:cxn modelId="{9F6494D0-CECF-4329-84B6-14E3A5B79608}" srcId="{1E574259-DBD5-40F1-BE74-87A098872EB7}" destId="{31312480-49A0-460D-9191-B406BA29AECE}" srcOrd="2" destOrd="0" parTransId="{BBACF2DA-0DF3-466F-BEDA-24E69420014F}" sibTransId="{C36B3B40-25D3-48CE-8A48-FB2D1440C9D2}"/>
    <dgm:cxn modelId="{F770CB43-C625-4564-9381-8FA419CF2EA5}" type="presOf" srcId="{C36B3B40-25D3-48CE-8A48-FB2D1440C9D2}" destId="{7C6B94EE-1EE6-4548-B016-50AAFE1E2B55}" srcOrd="0" destOrd="0" presId="urn:microsoft.com/office/officeart/2005/8/layout/cycle6"/>
    <dgm:cxn modelId="{62324D57-B37E-4454-A29E-4100551E3D72}" type="presOf" srcId="{ADF472D8-2028-4A49-B55A-8982C7C28195}" destId="{7A3EEEBC-9830-467C-B176-1E397969BEE6}" srcOrd="0" destOrd="0" presId="urn:microsoft.com/office/officeart/2005/8/layout/cycle6"/>
    <dgm:cxn modelId="{D0EADD2C-CBF0-4A02-B07D-AD63C3928640}" type="presOf" srcId="{53E7B5EC-E734-4453-8B5B-B0B9C4B494D7}" destId="{1FA1B353-F618-4115-8568-189CB998BB8A}" srcOrd="0" destOrd="0" presId="urn:microsoft.com/office/officeart/2005/8/layout/cycle6"/>
    <dgm:cxn modelId="{4A8D11ED-67F6-4926-A075-7E6462255CB5}" srcId="{1E574259-DBD5-40F1-BE74-87A098872EB7}" destId="{ADF472D8-2028-4A49-B55A-8982C7C28195}" srcOrd="1" destOrd="0" parTransId="{0F7B2B73-E051-43AC-9EDF-E341A2C5C848}" sibTransId="{896B25CB-3462-4D2B-808C-4EDCE2EF1BAB}"/>
    <dgm:cxn modelId="{725CDFF5-809F-47D9-BD75-309639376A5C}" type="presOf" srcId="{896B25CB-3462-4D2B-808C-4EDCE2EF1BAB}" destId="{CBEAFF33-BD2E-41A2-AAE4-5C82A0CFC3C5}" srcOrd="0" destOrd="0" presId="urn:microsoft.com/office/officeart/2005/8/layout/cycle6"/>
    <dgm:cxn modelId="{5E15D326-7906-4B0D-8FEB-78A52B64D9E3}" type="presOf" srcId="{31312480-49A0-460D-9191-B406BA29AECE}" destId="{4C41E144-62D7-4219-809E-519976E72F95}" srcOrd="0" destOrd="0" presId="urn:microsoft.com/office/officeart/2005/8/layout/cycle6"/>
    <dgm:cxn modelId="{AE5FB0C5-9769-4BBF-8F84-E0D49C3BC332}" type="presOf" srcId="{E6BF04E5-6BC8-496A-9DE3-4EA0EF87B777}" destId="{B59FB0C2-2A1C-47E9-873E-3346323BF6E2}" srcOrd="0" destOrd="0" presId="urn:microsoft.com/office/officeart/2005/8/layout/cycle6"/>
    <dgm:cxn modelId="{B188F52E-5C9A-4919-B6E9-67B5D3322128}" type="presParOf" srcId="{5C6A7699-FBD0-47B7-A39C-C12380C6278D}" destId="{1FA1B353-F618-4115-8568-189CB998BB8A}" srcOrd="0" destOrd="0" presId="urn:microsoft.com/office/officeart/2005/8/layout/cycle6"/>
    <dgm:cxn modelId="{0E5026C5-8128-4489-A2E2-204AA1EBB230}" type="presParOf" srcId="{5C6A7699-FBD0-47B7-A39C-C12380C6278D}" destId="{168F8DBB-B955-40DD-9E3F-FE689E264FCE}" srcOrd="1" destOrd="0" presId="urn:microsoft.com/office/officeart/2005/8/layout/cycle6"/>
    <dgm:cxn modelId="{3D5E3807-BBBE-4672-83CE-11D7F8BF260A}" type="presParOf" srcId="{5C6A7699-FBD0-47B7-A39C-C12380C6278D}" destId="{B59FB0C2-2A1C-47E9-873E-3346323BF6E2}" srcOrd="2" destOrd="0" presId="urn:microsoft.com/office/officeart/2005/8/layout/cycle6"/>
    <dgm:cxn modelId="{80ED5431-1165-4FAE-812A-7188451191A1}" type="presParOf" srcId="{5C6A7699-FBD0-47B7-A39C-C12380C6278D}" destId="{7A3EEEBC-9830-467C-B176-1E397969BEE6}" srcOrd="3" destOrd="0" presId="urn:microsoft.com/office/officeart/2005/8/layout/cycle6"/>
    <dgm:cxn modelId="{7CEEC8D2-1EFC-4739-9E0B-87E27156DC9D}" type="presParOf" srcId="{5C6A7699-FBD0-47B7-A39C-C12380C6278D}" destId="{E1EFD5EB-B8C7-4CFA-B841-139B1BA3585F}" srcOrd="4" destOrd="0" presId="urn:microsoft.com/office/officeart/2005/8/layout/cycle6"/>
    <dgm:cxn modelId="{0423DA70-6EF0-4E31-8554-563721E2DF84}" type="presParOf" srcId="{5C6A7699-FBD0-47B7-A39C-C12380C6278D}" destId="{CBEAFF33-BD2E-41A2-AAE4-5C82A0CFC3C5}" srcOrd="5" destOrd="0" presId="urn:microsoft.com/office/officeart/2005/8/layout/cycle6"/>
    <dgm:cxn modelId="{022C7A40-CA59-4C4A-A355-765DE4E22865}" type="presParOf" srcId="{5C6A7699-FBD0-47B7-A39C-C12380C6278D}" destId="{4C41E144-62D7-4219-809E-519976E72F95}" srcOrd="6" destOrd="0" presId="urn:microsoft.com/office/officeart/2005/8/layout/cycle6"/>
    <dgm:cxn modelId="{1C107F75-1728-435C-9A7A-0F1BA9F954F1}" type="presParOf" srcId="{5C6A7699-FBD0-47B7-A39C-C12380C6278D}" destId="{0B88FA9A-C927-4806-AFC1-8149286270C2}" srcOrd="7" destOrd="0" presId="urn:microsoft.com/office/officeart/2005/8/layout/cycle6"/>
    <dgm:cxn modelId="{B7D7E800-0AE7-4A0C-A5D1-CBCD89DD4520}" type="presParOf" srcId="{5C6A7699-FBD0-47B7-A39C-C12380C6278D}" destId="{7C6B94EE-1EE6-4548-B016-50AAFE1E2B5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C6442-DFCE-4AA4-9727-2EEC30ACC27D}" type="doc">
      <dgm:prSet loTypeId="urn:microsoft.com/office/officeart/2005/8/layout/process1" loCatId="process" qsTypeId="urn:microsoft.com/office/officeart/2005/8/quickstyle/simple1" qsCatId="simple" csTypeId="urn:microsoft.com/office/officeart/2005/8/colors/accent6_3" csCatId="accent6" phldr="1"/>
      <dgm:spPr/>
    </dgm:pt>
    <dgm:pt modelId="{07431C3C-9FD7-41E3-BD33-CC5E6C6C8140}">
      <dgm:prSet phldrT="[Text]"/>
      <dgm:spPr/>
      <dgm:t>
        <a:bodyPr/>
        <a:lstStyle/>
        <a:p>
          <a:r>
            <a:rPr lang="en-US" dirty="0" smtClean="0"/>
            <a:t>ILL</a:t>
          </a:r>
          <a:endParaRPr lang="en-US" dirty="0"/>
        </a:p>
      </dgm:t>
    </dgm:pt>
    <dgm:pt modelId="{6CFC175E-15EA-402F-9804-658B2C9FC626}" type="parTrans" cxnId="{252663DB-5A8D-4FE3-9E43-558A2833E5C1}">
      <dgm:prSet/>
      <dgm:spPr/>
      <dgm:t>
        <a:bodyPr/>
        <a:lstStyle/>
        <a:p>
          <a:endParaRPr lang="en-US"/>
        </a:p>
      </dgm:t>
    </dgm:pt>
    <dgm:pt modelId="{54CCB8C7-A881-4ECC-9002-29362C50983A}" type="sibTrans" cxnId="{252663DB-5A8D-4FE3-9E43-558A2833E5C1}">
      <dgm:prSet/>
      <dgm:spPr/>
      <dgm:t>
        <a:bodyPr/>
        <a:lstStyle/>
        <a:p>
          <a:endParaRPr lang="en-US" dirty="0"/>
        </a:p>
      </dgm:t>
    </dgm:pt>
    <dgm:pt modelId="{9DCBF6A1-97F5-42F9-9823-4826B74735FA}">
      <dgm:prSet phldrT="[Text]"/>
      <dgm:spPr/>
      <dgm:t>
        <a:bodyPr/>
        <a:lstStyle/>
        <a:p>
          <a:r>
            <a:rPr lang="en-US" dirty="0" smtClean="0"/>
            <a:t>Collection Development</a:t>
          </a:r>
          <a:endParaRPr lang="en-US" dirty="0"/>
        </a:p>
      </dgm:t>
    </dgm:pt>
    <dgm:pt modelId="{6F5B3EE3-41C6-4BC5-B9A6-70B5375E0D64}" type="parTrans" cxnId="{7682D718-15D4-4F3C-9D1B-8E1BE592A53E}">
      <dgm:prSet/>
      <dgm:spPr/>
      <dgm:t>
        <a:bodyPr/>
        <a:lstStyle/>
        <a:p>
          <a:endParaRPr lang="en-US"/>
        </a:p>
      </dgm:t>
    </dgm:pt>
    <dgm:pt modelId="{64514562-002D-4DC0-88CC-CB1E755386CE}" type="sibTrans" cxnId="{7682D718-15D4-4F3C-9D1B-8E1BE592A53E}">
      <dgm:prSet/>
      <dgm:spPr/>
      <dgm:t>
        <a:bodyPr/>
        <a:lstStyle/>
        <a:p>
          <a:endParaRPr lang="en-US" dirty="0"/>
        </a:p>
      </dgm:t>
    </dgm:pt>
    <dgm:pt modelId="{B12C16F1-8BF7-4887-BC2C-FC852955278D}">
      <dgm:prSet phldrT="[Text]"/>
      <dgm:spPr/>
      <dgm:t>
        <a:bodyPr/>
        <a:lstStyle/>
        <a:p>
          <a:r>
            <a:rPr lang="en-US" dirty="0" smtClean="0"/>
            <a:t>Acquisitions</a:t>
          </a:r>
          <a:endParaRPr lang="en-US" dirty="0"/>
        </a:p>
      </dgm:t>
    </dgm:pt>
    <dgm:pt modelId="{36B329D8-A6F0-4995-B845-48BB4497B186}" type="parTrans" cxnId="{96266E1A-CDE7-4717-B2A0-844D9A016E0B}">
      <dgm:prSet/>
      <dgm:spPr/>
      <dgm:t>
        <a:bodyPr/>
        <a:lstStyle/>
        <a:p>
          <a:endParaRPr lang="en-US"/>
        </a:p>
      </dgm:t>
    </dgm:pt>
    <dgm:pt modelId="{A5F8C819-5A2E-4631-B9FF-DAC3452F0AAD}" type="sibTrans" cxnId="{96266E1A-CDE7-4717-B2A0-844D9A016E0B}">
      <dgm:prSet/>
      <dgm:spPr/>
      <dgm:t>
        <a:bodyPr/>
        <a:lstStyle/>
        <a:p>
          <a:endParaRPr lang="en-US"/>
        </a:p>
      </dgm:t>
    </dgm:pt>
    <dgm:pt modelId="{8D4589FF-34BF-40C7-8C3A-3679CCC75BAC}" type="pres">
      <dgm:prSet presAssocID="{170C6442-DFCE-4AA4-9727-2EEC30ACC27D}" presName="Name0" presStyleCnt="0">
        <dgm:presLayoutVars>
          <dgm:dir/>
          <dgm:resizeHandles val="exact"/>
        </dgm:presLayoutVars>
      </dgm:prSet>
      <dgm:spPr/>
    </dgm:pt>
    <dgm:pt modelId="{7E5547E7-806B-4EA2-BF8F-52FD8E37A0D9}" type="pres">
      <dgm:prSet presAssocID="{07431C3C-9FD7-41E3-BD33-CC5E6C6C8140}" presName="node" presStyleLbl="node1" presStyleIdx="0" presStyleCnt="3" custLinFactNeighborY="15794">
        <dgm:presLayoutVars>
          <dgm:bulletEnabled val="1"/>
        </dgm:presLayoutVars>
      </dgm:prSet>
      <dgm:spPr/>
    </dgm:pt>
    <dgm:pt modelId="{3E24606C-61F4-42A1-92D1-07574084496B}" type="pres">
      <dgm:prSet presAssocID="{54CCB8C7-A881-4ECC-9002-29362C50983A}" presName="sibTrans" presStyleLbl="sibTrans2D1" presStyleIdx="0" presStyleCnt="2"/>
      <dgm:spPr/>
    </dgm:pt>
    <dgm:pt modelId="{70C93052-5424-4BBD-9AF9-B3E950740A5E}" type="pres">
      <dgm:prSet presAssocID="{54CCB8C7-A881-4ECC-9002-29362C50983A}" presName="connectorText" presStyleLbl="sibTrans2D1" presStyleIdx="0" presStyleCnt="2"/>
      <dgm:spPr/>
    </dgm:pt>
    <dgm:pt modelId="{0AA9BB4C-C2D0-413E-80BE-FE15D38714A3}" type="pres">
      <dgm:prSet presAssocID="{9DCBF6A1-97F5-42F9-9823-4826B74735FA}" presName="node" presStyleLbl="node1" presStyleIdx="1" presStyleCnt="3">
        <dgm:presLayoutVars>
          <dgm:bulletEnabled val="1"/>
        </dgm:presLayoutVars>
      </dgm:prSet>
      <dgm:spPr/>
    </dgm:pt>
    <dgm:pt modelId="{0222215D-A533-40AF-881A-775E00E7ED05}" type="pres">
      <dgm:prSet presAssocID="{64514562-002D-4DC0-88CC-CB1E755386CE}" presName="sibTrans" presStyleLbl="sibTrans2D1" presStyleIdx="1" presStyleCnt="2"/>
      <dgm:spPr/>
    </dgm:pt>
    <dgm:pt modelId="{75B99410-FFA6-4C49-ABCE-FE2FF14CDA57}" type="pres">
      <dgm:prSet presAssocID="{64514562-002D-4DC0-88CC-CB1E755386CE}" presName="connectorText" presStyleLbl="sibTrans2D1" presStyleIdx="1" presStyleCnt="2"/>
      <dgm:spPr/>
    </dgm:pt>
    <dgm:pt modelId="{A3FC6437-2F29-4779-BEDD-0A5CB9DD3E2C}" type="pres">
      <dgm:prSet presAssocID="{B12C16F1-8BF7-4887-BC2C-FC852955278D}" presName="node" presStyleLbl="node1" presStyleIdx="2" presStyleCnt="3">
        <dgm:presLayoutVars>
          <dgm:bulletEnabled val="1"/>
        </dgm:presLayoutVars>
      </dgm:prSet>
      <dgm:spPr/>
    </dgm:pt>
  </dgm:ptLst>
  <dgm:cxnLst>
    <dgm:cxn modelId="{7E3EF0AF-405C-42B4-991E-6802559998C9}" type="presOf" srcId="{170C6442-DFCE-4AA4-9727-2EEC30ACC27D}" destId="{8D4589FF-34BF-40C7-8C3A-3679CCC75BAC}" srcOrd="0" destOrd="0" presId="urn:microsoft.com/office/officeart/2005/8/layout/process1"/>
    <dgm:cxn modelId="{4AA5C380-6D27-4CDC-BB3B-071907037D0D}" type="presOf" srcId="{9DCBF6A1-97F5-42F9-9823-4826B74735FA}" destId="{0AA9BB4C-C2D0-413E-80BE-FE15D38714A3}" srcOrd="0" destOrd="0" presId="urn:microsoft.com/office/officeart/2005/8/layout/process1"/>
    <dgm:cxn modelId="{96266E1A-CDE7-4717-B2A0-844D9A016E0B}" srcId="{170C6442-DFCE-4AA4-9727-2EEC30ACC27D}" destId="{B12C16F1-8BF7-4887-BC2C-FC852955278D}" srcOrd="2" destOrd="0" parTransId="{36B329D8-A6F0-4995-B845-48BB4497B186}" sibTransId="{A5F8C819-5A2E-4631-B9FF-DAC3452F0AAD}"/>
    <dgm:cxn modelId="{7682D718-15D4-4F3C-9D1B-8E1BE592A53E}" srcId="{170C6442-DFCE-4AA4-9727-2EEC30ACC27D}" destId="{9DCBF6A1-97F5-42F9-9823-4826B74735FA}" srcOrd="1" destOrd="0" parTransId="{6F5B3EE3-41C6-4BC5-B9A6-70B5375E0D64}" sibTransId="{64514562-002D-4DC0-88CC-CB1E755386CE}"/>
    <dgm:cxn modelId="{7F80F92B-A89F-448F-878A-FF87826962EA}" type="presOf" srcId="{07431C3C-9FD7-41E3-BD33-CC5E6C6C8140}" destId="{7E5547E7-806B-4EA2-BF8F-52FD8E37A0D9}" srcOrd="0" destOrd="0" presId="urn:microsoft.com/office/officeart/2005/8/layout/process1"/>
    <dgm:cxn modelId="{34FB4609-80B5-4F11-A2A7-0E8316674454}" type="presOf" srcId="{54CCB8C7-A881-4ECC-9002-29362C50983A}" destId="{3E24606C-61F4-42A1-92D1-07574084496B}" srcOrd="0" destOrd="0" presId="urn:microsoft.com/office/officeart/2005/8/layout/process1"/>
    <dgm:cxn modelId="{1E926E00-40BD-4E97-912D-49B9C777E173}" type="presOf" srcId="{54CCB8C7-A881-4ECC-9002-29362C50983A}" destId="{70C93052-5424-4BBD-9AF9-B3E950740A5E}" srcOrd="1" destOrd="0" presId="urn:microsoft.com/office/officeart/2005/8/layout/process1"/>
    <dgm:cxn modelId="{252663DB-5A8D-4FE3-9E43-558A2833E5C1}" srcId="{170C6442-DFCE-4AA4-9727-2EEC30ACC27D}" destId="{07431C3C-9FD7-41E3-BD33-CC5E6C6C8140}" srcOrd="0" destOrd="0" parTransId="{6CFC175E-15EA-402F-9804-658B2C9FC626}" sibTransId="{54CCB8C7-A881-4ECC-9002-29362C50983A}"/>
    <dgm:cxn modelId="{2B9CBDD3-0C50-4A5B-AED6-C9944217AFD4}" type="presOf" srcId="{B12C16F1-8BF7-4887-BC2C-FC852955278D}" destId="{A3FC6437-2F29-4779-BEDD-0A5CB9DD3E2C}" srcOrd="0" destOrd="0" presId="urn:microsoft.com/office/officeart/2005/8/layout/process1"/>
    <dgm:cxn modelId="{A479768B-6104-4A0F-9CD2-2BEC03B111EC}" type="presOf" srcId="{64514562-002D-4DC0-88CC-CB1E755386CE}" destId="{0222215D-A533-40AF-881A-775E00E7ED05}" srcOrd="0" destOrd="0" presId="urn:microsoft.com/office/officeart/2005/8/layout/process1"/>
    <dgm:cxn modelId="{9699D1DC-4495-419A-8AF0-5798CF716660}" type="presOf" srcId="{64514562-002D-4DC0-88CC-CB1E755386CE}" destId="{75B99410-FFA6-4C49-ABCE-FE2FF14CDA57}" srcOrd="1" destOrd="0" presId="urn:microsoft.com/office/officeart/2005/8/layout/process1"/>
    <dgm:cxn modelId="{44DBC36C-5B79-48DE-A698-E7CCC28E9362}" type="presParOf" srcId="{8D4589FF-34BF-40C7-8C3A-3679CCC75BAC}" destId="{7E5547E7-806B-4EA2-BF8F-52FD8E37A0D9}" srcOrd="0" destOrd="0" presId="urn:microsoft.com/office/officeart/2005/8/layout/process1"/>
    <dgm:cxn modelId="{F6A7CD9A-DF18-4943-B85E-1F8B598D1C29}" type="presParOf" srcId="{8D4589FF-34BF-40C7-8C3A-3679CCC75BAC}" destId="{3E24606C-61F4-42A1-92D1-07574084496B}" srcOrd="1" destOrd="0" presId="urn:microsoft.com/office/officeart/2005/8/layout/process1"/>
    <dgm:cxn modelId="{91C64A97-DD6C-4962-A3FA-70CC237D49DB}" type="presParOf" srcId="{3E24606C-61F4-42A1-92D1-07574084496B}" destId="{70C93052-5424-4BBD-9AF9-B3E950740A5E}" srcOrd="0" destOrd="0" presId="urn:microsoft.com/office/officeart/2005/8/layout/process1"/>
    <dgm:cxn modelId="{57AC4B8B-07F0-44BE-80E0-8F6C458182F0}" type="presParOf" srcId="{8D4589FF-34BF-40C7-8C3A-3679CCC75BAC}" destId="{0AA9BB4C-C2D0-413E-80BE-FE15D38714A3}" srcOrd="2" destOrd="0" presId="urn:microsoft.com/office/officeart/2005/8/layout/process1"/>
    <dgm:cxn modelId="{BE4EF607-0CB8-459E-AADA-FF820593B2B6}" type="presParOf" srcId="{8D4589FF-34BF-40C7-8C3A-3679CCC75BAC}" destId="{0222215D-A533-40AF-881A-775E00E7ED05}" srcOrd="3" destOrd="0" presId="urn:microsoft.com/office/officeart/2005/8/layout/process1"/>
    <dgm:cxn modelId="{653950DD-ED76-49FA-B772-AE27A2B8B608}" type="presParOf" srcId="{0222215D-A533-40AF-881A-775E00E7ED05}" destId="{75B99410-FFA6-4C49-ABCE-FE2FF14CDA57}" srcOrd="0" destOrd="0" presId="urn:microsoft.com/office/officeart/2005/8/layout/process1"/>
    <dgm:cxn modelId="{CC434A42-2B79-401D-9E14-40A88E6C7F52}" type="presParOf" srcId="{8D4589FF-34BF-40C7-8C3A-3679CCC75BAC}" destId="{A3FC6437-2F29-4779-BEDD-0A5CB9DD3E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1B353-F618-4115-8568-189CB998BB8A}">
      <dsp:nvSpPr>
        <dsp:cNvPr id="0" name=""/>
        <dsp:cNvSpPr/>
      </dsp:nvSpPr>
      <dsp:spPr>
        <a:xfrm>
          <a:off x="1722871" y="1566"/>
          <a:ext cx="1126256" cy="732066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ILL</a:t>
          </a:r>
          <a:endParaRPr lang="en-US" sz="1200" kern="1200" dirty="0"/>
        </a:p>
      </dsp:txBody>
      <dsp:txXfrm>
        <a:off x="1758608" y="37303"/>
        <a:ext cx="1054782" cy="660592"/>
      </dsp:txXfrm>
    </dsp:sp>
    <dsp:sp modelId="{B59FB0C2-2A1C-47E9-873E-3346323BF6E2}">
      <dsp:nvSpPr>
        <dsp:cNvPr id="0" name=""/>
        <dsp:cNvSpPr/>
      </dsp:nvSpPr>
      <dsp:spPr>
        <a:xfrm>
          <a:off x="1310492" y="367600"/>
          <a:ext cx="1951015" cy="1951015"/>
        </a:xfrm>
        <a:custGeom>
          <a:avLst/>
          <a:gdLst/>
          <a:ahLst/>
          <a:cxnLst/>
          <a:rect l="0" t="0" r="0" b="0"/>
          <a:pathLst>
            <a:path>
              <a:moveTo>
                <a:pt x="1546800" y="184786"/>
              </a:moveTo>
              <a:arcTo wR="975507" hR="975507" stAng="18350878" swAng="3643828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EEEBC-9830-467C-B176-1E397969BEE6}">
      <dsp:nvSpPr>
        <dsp:cNvPr id="0" name=""/>
        <dsp:cNvSpPr/>
      </dsp:nvSpPr>
      <dsp:spPr>
        <a:xfrm>
          <a:off x="2567685" y="1464828"/>
          <a:ext cx="1126256" cy="732066"/>
        </a:xfrm>
        <a:prstGeom prst="roundRect">
          <a:avLst/>
        </a:prstGeom>
        <a:solidFill>
          <a:schemeClr val="accent6">
            <a:shade val="80000"/>
            <a:hueOff val="105298"/>
            <a:satOff val="-11631"/>
            <a:lumOff val="1641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Collection Development</a:t>
          </a:r>
          <a:endParaRPr lang="en-US" sz="1200" kern="1200" dirty="0"/>
        </a:p>
      </dsp:txBody>
      <dsp:txXfrm>
        <a:off x="2603422" y="1500565"/>
        <a:ext cx="1054782" cy="660592"/>
      </dsp:txXfrm>
    </dsp:sp>
    <dsp:sp modelId="{CBEAFF33-BD2E-41A2-AAE4-5C82A0CFC3C5}">
      <dsp:nvSpPr>
        <dsp:cNvPr id="0" name=""/>
        <dsp:cNvSpPr/>
      </dsp:nvSpPr>
      <dsp:spPr>
        <a:xfrm>
          <a:off x="1310492" y="367600"/>
          <a:ext cx="1951015" cy="1951015"/>
        </a:xfrm>
        <a:custGeom>
          <a:avLst/>
          <a:gdLst/>
          <a:ahLst/>
          <a:cxnLst/>
          <a:rect l="0" t="0" r="0" b="0"/>
          <a:pathLst>
            <a:path>
              <a:moveTo>
                <a:pt x="1439096" y="1833819"/>
              </a:moveTo>
              <a:arcTo wR="975507" hR="975507" stAng="3697545" swAng="3404910"/>
            </a:path>
          </a:pathLst>
        </a:custGeom>
        <a:noFill/>
        <a:ln w="9525" cap="flat" cmpd="sng" algn="ctr">
          <a:solidFill>
            <a:schemeClr val="accent6">
              <a:shade val="90000"/>
              <a:hueOff val="105315"/>
              <a:satOff val="-11488"/>
              <a:lumOff val="154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1E144-62D7-4219-809E-519976E72F95}">
      <dsp:nvSpPr>
        <dsp:cNvPr id="0" name=""/>
        <dsp:cNvSpPr/>
      </dsp:nvSpPr>
      <dsp:spPr>
        <a:xfrm>
          <a:off x="878057" y="1464828"/>
          <a:ext cx="1126256" cy="732066"/>
        </a:xfrm>
        <a:prstGeom prst="roundRect">
          <a:avLst/>
        </a:prstGeom>
        <a:solidFill>
          <a:schemeClr val="accent6">
            <a:shade val="80000"/>
            <a:hueOff val="210597"/>
            <a:satOff val="-23262"/>
            <a:lumOff val="3283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Acquisitions</a:t>
          </a:r>
          <a:endParaRPr lang="en-US" sz="1200" kern="1200" dirty="0"/>
        </a:p>
      </dsp:txBody>
      <dsp:txXfrm>
        <a:off x="913794" y="1500565"/>
        <a:ext cx="1054782" cy="660592"/>
      </dsp:txXfrm>
    </dsp:sp>
    <dsp:sp modelId="{7C6B94EE-1EE6-4548-B016-50AAFE1E2B55}">
      <dsp:nvSpPr>
        <dsp:cNvPr id="0" name=""/>
        <dsp:cNvSpPr/>
      </dsp:nvSpPr>
      <dsp:spPr>
        <a:xfrm>
          <a:off x="1310492" y="367600"/>
          <a:ext cx="1951015" cy="1951015"/>
        </a:xfrm>
        <a:custGeom>
          <a:avLst/>
          <a:gdLst/>
          <a:ahLst/>
          <a:cxnLst/>
          <a:rect l="0" t="0" r="0" b="0"/>
          <a:pathLst>
            <a:path>
              <a:moveTo>
                <a:pt x="6422" y="1087264"/>
              </a:moveTo>
              <a:arcTo wR="975507" hR="975507" stAng="10405294" swAng="3643828"/>
            </a:path>
          </a:pathLst>
        </a:custGeom>
        <a:noFill/>
        <a:ln w="9525" cap="flat" cmpd="sng" algn="ctr">
          <a:solidFill>
            <a:schemeClr val="accent6">
              <a:shade val="90000"/>
              <a:hueOff val="210630"/>
              <a:satOff val="-22975"/>
              <a:lumOff val="309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547E7-806B-4EA2-BF8F-52FD8E37A0D9}">
      <dsp:nvSpPr>
        <dsp:cNvPr id="0" name=""/>
        <dsp:cNvSpPr/>
      </dsp:nvSpPr>
      <dsp:spPr>
        <a:xfrm>
          <a:off x="3951" y="71431"/>
          <a:ext cx="1181025" cy="70861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ILL</a:t>
          </a:r>
          <a:endParaRPr lang="en-US" sz="1300" kern="1200" dirty="0"/>
        </a:p>
      </dsp:txBody>
      <dsp:txXfrm>
        <a:off x="24706" y="92186"/>
        <a:ext cx="1139515" cy="667105"/>
      </dsp:txXfrm>
    </dsp:sp>
    <dsp:sp modelId="{3E24606C-61F4-42A1-92D1-07574084496B}">
      <dsp:nvSpPr>
        <dsp:cNvPr id="0" name=""/>
        <dsp:cNvSpPr/>
      </dsp:nvSpPr>
      <dsp:spPr>
        <a:xfrm rot="21525753">
          <a:off x="1303050" y="261281"/>
          <a:ext cx="250435" cy="292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303059" y="320671"/>
        <a:ext cx="175305" cy="175736"/>
      </dsp:txXfrm>
    </dsp:sp>
    <dsp:sp modelId="{0AA9BB4C-C2D0-413E-80BE-FE15D38714A3}">
      <dsp:nvSpPr>
        <dsp:cNvPr id="0" name=""/>
        <dsp:cNvSpPr/>
      </dsp:nvSpPr>
      <dsp:spPr>
        <a:xfrm>
          <a:off x="1657387" y="35715"/>
          <a:ext cx="1181025" cy="70861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5298"/>
            <a:satOff val="-11631"/>
            <a:lumOff val="1641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Collection Development</a:t>
          </a:r>
          <a:endParaRPr lang="en-US" sz="1300" kern="1200" dirty="0"/>
        </a:p>
      </dsp:txBody>
      <dsp:txXfrm>
        <a:off x="1678142" y="56470"/>
        <a:ext cx="1139515" cy="667105"/>
      </dsp:txXfrm>
    </dsp:sp>
    <dsp:sp modelId="{0222215D-A533-40AF-881A-775E00E7ED05}">
      <dsp:nvSpPr>
        <dsp:cNvPr id="0" name=""/>
        <dsp:cNvSpPr/>
      </dsp:nvSpPr>
      <dsp:spPr>
        <a:xfrm>
          <a:off x="2956515" y="243576"/>
          <a:ext cx="250377" cy="292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10630"/>
            <a:satOff val="-22975"/>
            <a:lumOff val="309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956515" y="302155"/>
        <a:ext cx="175264" cy="175736"/>
      </dsp:txXfrm>
    </dsp:sp>
    <dsp:sp modelId="{A3FC6437-2F29-4779-BEDD-0A5CB9DD3E2C}">
      <dsp:nvSpPr>
        <dsp:cNvPr id="0" name=""/>
        <dsp:cNvSpPr/>
      </dsp:nvSpPr>
      <dsp:spPr>
        <a:xfrm>
          <a:off x="3310823" y="35715"/>
          <a:ext cx="1181025" cy="70861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0597"/>
            <a:satOff val="-23262"/>
            <a:lumOff val="3283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Acquisitions</a:t>
          </a:r>
          <a:endParaRPr lang="en-US" sz="1300" kern="1200" dirty="0"/>
        </a:p>
      </dsp:txBody>
      <dsp:txXfrm>
        <a:off x="3331578" y="56470"/>
        <a:ext cx="1139515" cy="667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958" y="0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FC989DB0-B310-4A74-8755-14FA2F4D7211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0" y="523875"/>
            <a:ext cx="41910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958" y="6634134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A5FCCB0-6018-4AB1-9A46-88581172A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0" y="523875"/>
            <a:ext cx="419100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CCB0-6018-4AB1-9A46-88581172A1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1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1"/>
            <a:ext cx="7772400" cy="1833562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1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1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1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9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808756-ED3C-4034-A810-C53D6B8770A3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33D2A5-10CD-4D83-A8E9-20D5681210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lideshare.net/gettingitsystemtoolkit/gist-for-illiad-webpage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lideshare.net/gettingitsystemtoolkit/gist-for-illiad-webpage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lideshare.net/gettingitsystemtoolkit/gist-for-illiad-webpage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lideshare.net/gettingitsystemtoolkit/gist-acquisitions-manager-preview-2011-illiad-conferenc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lideshare.net/gettingitsystemtoolkit/gist-acquisitions-manager-preview-2011-illiad-conferenc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lideshare.net/gettingitsystemtoolkit/gist-acquisitions-manager-preview-2011-illiad-conferenc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lideshare.net/gettingitsystemtoolkit/gist-acquisitions-manager-preview-2011-illiad-conferenc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lideshare.net/gettingitsystemtoolkit/gist-acquisitions-manager-preview-2011-illiad-conferenc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lideshare.net/gettingitsystemtoolkit/gist-acquisitions-manager-preview-2011-illiad-conferenc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lideshare.net/gettingitsystemtoolkit/gist-acquisitions-manager-preview-2011-illiad-conferenc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lideshare.net/gettingitsystemtoolkit/gist-acquisitions-manager-preview-2011-illiad-conferenc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tlibrary.org/" TargetMode="External"/><Relationship Id="rId2" Type="http://schemas.openxmlformats.org/officeDocument/2006/relationships/hyperlink" Target="mailto:kelly.smith2@eku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tlibrary.org/wp-content/uploads/2011/09/GIST-Project1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ettingitsystemtoolkit/gist-for-illiad-webpag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ettingitsystemtoolkit/gist-for-illiad-webpag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ettingitsystemtoolkit/gist-for-illiad-webpage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ettingitsystemtoolkit/gist-for-illiad-webpag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lideshare.net/gettingitsystemtoolkit/gist-for-illiad-webpage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lideshare.net/gettingitsystemtoolkit/gist-for-illiad-webpag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04909671"/>
              </p:ext>
            </p:extLst>
          </p:nvPr>
        </p:nvGraphicFramePr>
        <p:xfrm>
          <a:off x="3733800" y="2349500"/>
          <a:ext cx="4572000" cy="245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/>
          <p:cNvSpPr/>
          <p:nvPr/>
        </p:nvSpPr>
        <p:spPr>
          <a:xfrm>
            <a:off x="5257800" y="2984500"/>
            <a:ext cx="1447800" cy="1143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200" dirty="0" smtClean="0"/>
              <a:t>      </a:t>
            </a:r>
            <a:r>
              <a:rPr lang="en-US" sz="1200" i="1" dirty="0"/>
              <a:t> </a:t>
            </a:r>
            <a:r>
              <a:rPr lang="en-US" sz="1600" b="1" i="1" dirty="0" smtClean="0">
                <a:solidFill>
                  <a:schemeClr val="tx1"/>
                </a:solidFill>
              </a:rPr>
              <a:t>GIST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19100"/>
            <a:ext cx="2667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GIST</a:t>
            </a:r>
            <a:r>
              <a:rPr lang="en-US" sz="1400" dirty="0" smtClean="0">
                <a:latin typeface="Arial Rounded MT Bold" pitchFamily="34" charset="0"/>
              </a:rPr>
              <a:t/>
            </a:r>
            <a:br>
              <a:rPr lang="en-US" sz="1400" dirty="0" smtClean="0">
                <a:latin typeface="Arial Rounded MT Bold" pitchFamily="34" charset="0"/>
              </a:rPr>
            </a:br>
            <a:r>
              <a:rPr lang="en-US" sz="1600" dirty="0" smtClean="0">
                <a:latin typeface="Arial Rounded MT Bold" pitchFamily="34" charset="0"/>
              </a:rPr>
              <a:t>Joining </a:t>
            </a:r>
            <a:r>
              <a:rPr lang="en-US" sz="1600" dirty="0">
                <a:latin typeface="Arial Rounded MT Bold" pitchFamily="34" charset="0"/>
              </a:rPr>
              <a:t>ILL, Acquisitions, </a:t>
            </a:r>
            <a:r>
              <a:rPr lang="en-US" sz="1600" dirty="0" smtClean="0">
                <a:latin typeface="Arial Rounded MT Bold" pitchFamily="34" charset="0"/>
              </a:rPr>
              <a:t>&amp; Collection Development         </a:t>
            </a:r>
            <a:r>
              <a:rPr lang="en-US" sz="1200" dirty="0" smtClean="0">
                <a:latin typeface="Arial Rounded MT Bold" pitchFamily="34" charset="0"/>
              </a:rPr>
              <a:t>at  Eastern Kentucky University</a:t>
            </a:r>
            <a:endParaRPr lang="en-US" sz="1400" dirty="0">
              <a:latin typeface="Arial Rounded MT Bold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601456"/>
              </p:ext>
            </p:extLst>
          </p:nvPr>
        </p:nvGraphicFramePr>
        <p:xfrm>
          <a:off x="4343400" y="1086853"/>
          <a:ext cx="4495800" cy="78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98703" y="1714500"/>
            <a:ext cx="2368297" cy="37846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What is GIST?</a:t>
            </a:r>
          </a:p>
          <a:p>
            <a:pPr marL="55563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“Getting It System Toolkit” is an ILLIAD add-on that supports patron driven acquisitions by streamlining ILL/ACQ/CD workflows</a:t>
            </a:r>
          </a:p>
          <a:p>
            <a:pPr marL="55563"/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Why GIST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?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Collection Development policies at EKU </a:t>
            </a:r>
            <a:r>
              <a:rPr 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are transitioning 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to PDA for both print and electronic </a:t>
            </a:r>
            <a:r>
              <a:rPr 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resources. Transferring ILL requests into purchases (when appropriate) aligns with this new philosophy. 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Currently we are using inefficient paper processes when passing requests from ILL to Acquisitions, and also canceling a lot of requests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GIST automates tedious processes, allowing patrons to receive materials faster and staff to focus on tasks requiring human intervention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GIST provides opportunities for new avenues for collection development and assessment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105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17475" indent="-117475">
              <a:buFont typeface="Arial" pitchFamily="34" charset="0"/>
              <a:buChar char="•"/>
            </a:pP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sz="105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25565" y="3428999"/>
            <a:ext cx="762000" cy="485942"/>
          </a:xfrm>
          <a:prstGeom prst="ellipse">
            <a:avLst/>
          </a:prstGeom>
          <a:solidFill>
            <a:srgbClr val="69696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Patron Request</a:t>
            </a:r>
            <a:endParaRPr lang="en-US" sz="1100" dirty="0"/>
          </a:p>
        </p:txBody>
      </p:sp>
      <p:sp>
        <p:nvSpPr>
          <p:cNvPr id="12" name="Oval 11"/>
          <p:cNvSpPr/>
          <p:nvPr/>
        </p:nvSpPr>
        <p:spPr>
          <a:xfrm>
            <a:off x="2971800" y="1104900"/>
            <a:ext cx="1066800" cy="76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/>
              <a:t>Patron Request</a:t>
            </a:r>
            <a:endParaRPr lang="en-US" sz="1200" b="1" dirty="0"/>
          </a:p>
        </p:txBody>
      </p:sp>
      <p:sp>
        <p:nvSpPr>
          <p:cNvPr id="13" name="Right Arrow 12"/>
          <p:cNvSpPr/>
          <p:nvPr/>
        </p:nvSpPr>
        <p:spPr>
          <a:xfrm>
            <a:off x="4003710" y="1371600"/>
            <a:ext cx="23501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19600" y="787400"/>
            <a:ext cx="1066800" cy="317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ILLIAD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1700" y="647700"/>
            <a:ext cx="1257299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Amazon, YBP, OCLC, etc</a:t>
            </a:r>
            <a:r>
              <a:rPr lang="en-US" sz="1400" i="1" dirty="0" smtClean="0">
                <a:solidFill>
                  <a:schemeClr val="tx1"/>
                </a:solidFill>
              </a:rPr>
              <a:t>.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96200" y="787400"/>
            <a:ext cx="1066800" cy="317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Voyager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9219" y="4555958"/>
            <a:ext cx="1135781" cy="317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Voyager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9639" y="534769"/>
            <a:ext cx="120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Arial Rounded MT Bold" pitchFamily="34" charset="0"/>
              </a:rPr>
              <a:t>Current 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  <a:latin typeface="Arial Rounded MT Bold" pitchFamily="34" charset="0"/>
              </a:rPr>
              <a:t>Model</a:t>
            </a:r>
            <a:endParaRPr lang="en-US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3054" y="2603501"/>
            <a:ext cx="120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Arial Rounded MT Bold" pitchFamily="34" charset="0"/>
              </a:rPr>
              <a:t>New 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  <a:latin typeface="Arial Rounded MT Bold" pitchFamily="34" charset="0"/>
              </a:rPr>
              <a:t>Model</a:t>
            </a:r>
            <a:endParaRPr lang="en-US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83" y="1"/>
            <a:ext cx="2057400" cy="26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908834" y="542826"/>
            <a:ext cx="6006566" cy="1545251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200400" y="2211875"/>
            <a:ext cx="5029200" cy="305862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2381" y="520700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1266" name="Picture 2" descr="http://image.slidesharecdn.com/gist-nw-ill-presentation-101208122901-phpapp02/95/slide-16-728.jpg?1292353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15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2381" y="520700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2290" name="Picture 2" descr="http://image.slidesharecdn.com/gist-nw-ill-presentation-101208122901-phpapp02/95/slide-17-728.jpg?1292353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15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2381" y="520700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3314" name="Picture 2" descr="http://image.slidesharecdn.com/gist-nw-ill-presentation-101208122901-phpapp02/95/slide-25-728.jpg?1292353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45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264" y="5056833"/>
            <a:ext cx="727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http://www.slideshare.net/gettingitsystemtoolkit/gist-acquisitions-manager-preview-2011-illiad-conference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7412" name="Picture 4" descr="http://image.slidesharecdn.com/2011illiadconference-gistremixforslideshare-110328124857-phpapp01/95/slide-38-728.jpg?130133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4" y="4445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264" y="5056833"/>
            <a:ext cx="727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http://www.slideshare.net/gettingitsystemtoolkit/gist-acquisitions-manager-preview-2011-illiad-conference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8434" name="Picture 2" descr="http://image.slidesharecdn.com/2011illiadconference-gistremixforslideshare-110328124857-phpapp01/95/slide-39-728.jpg?130133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5" y="540084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264" y="5056833"/>
            <a:ext cx="727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http://www.slideshare.net/gettingitsystemtoolkit/gist-acquisitions-manager-preview-2011-illiad-conference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9458" name="Picture 2" descr="http://image.slidesharecdn.com/2011illiadconference-gistremixforslideshare-110328124857-phpapp01/95/slide-40-728.jpg?130133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5" y="5080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264" y="5056833"/>
            <a:ext cx="727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http://www.slideshare.net/gettingitsystemtoolkit/gist-acquisitions-manager-preview-2011-illiad-conference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482" name="Picture 2" descr="http://image.slidesharecdn.com/2011illiadconference-gistremixforslideshare-110328124857-phpapp01/95/slide-42-728.jpg?130133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5" y="3810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264" y="5056833"/>
            <a:ext cx="727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http://www.slideshare.net/gettingitsystemtoolkit/gist-acquisitions-manager-preview-2011-illiad-conference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1506" name="Picture 2" descr="http://image.slidesharecdn.com/2011illiadconference-gistremixforslideshare-110328124857-phpapp01/95/slide-43-728.jpg?130133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4" y="5080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264" y="5056833"/>
            <a:ext cx="727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http://www.slideshare.net/gettingitsystemtoolkit/gist-acquisitions-manager-preview-2011-illiad-conference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2530" name="Picture 2" descr="http://image.slidesharecdn.com/2011illiadconference-gistremixforslideshare-110328124857-phpapp01/95/slide-44-728.jpg?130133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264" y="5056833"/>
            <a:ext cx="727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http://www.slideshare.net/gettingitsystemtoolkit/gist-acquisitions-manager-preview-2011-illiad-conference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3554" name="Picture 2" descr="http://image.slidesharecdn.com/2011illiadconference-gistremixforslideshare-110328124857-phpapp01/95/slide-45-728.jpg?130133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3" y="5080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54" y="367926"/>
            <a:ext cx="5562600" cy="298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444500"/>
            <a:ext cx="2590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Technical Implementation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Add Gist tables to the database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4 </a:t>
            </a:r>
            <a:r>
              <a:rPr lang="en-US" sz="1050" dirty="0" err="1" smtClean="0">
                <a:solidFill>
                  <a:srgbClr val="696969"/>
                </a:solidFill>
              </a:rPr>
              <a:t>addons</a:t>
            </a:r>
            <a:r>
              <a:rPr lang="en-US" sz="1050" dirty="0" smtClean="0">
                <a:solidFill>
                  <a:srgbClr val="696969"/>
                </a:solidFill>
              </a:rPr>
              <a:t> – </a:t>
            </a:r>
            <a:r>
              <a:rPr lang="en-US" sz="1050" dirty="0" err="1" smtClean="0">
                <a:solidFill>
                  <a:srgbClr val="696969"/>
                </a:solidFill>
              </a:rPr>
              <a:t>Connexion</a:t>
            </a:r>
            <a:r>
              <a:rPr lang="en-US" sz="1050" dirty="0" smtClean="0">
                <a:solidFill>
                  <a:srgbClr val="696969"/>
                </a:solidFill>
              </a:rPr>
              <a:t>, Acquisitions, Gist for Web, Amazon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Obtain API Keys from OCLC &amp; Amazon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Register </a:t>
            </a:r>
            <a:r>
              <a:rPr lang="en-US" sz="1050" dirty="0" err="1" smtClean="0">
                <a:solidFill>
                  <a:srgbClr val="696969"/>
                </a:solidFill>
              </a:rPr>
              <a:t>Procard</a:t>
            </a:r>
            <a:r>
              <a:rPr lang="en-US" sz="1050" dirty="0" smtClean="0">
                <a:solidFill>
                  <a:srgbClr val="696969"/>
                </a:solidFill>
              </a:rPr>
              <a:t> for Amazon </a:t>
            </a:r>
            <a:r>
              <a:rPr lang="en-US" sz="1050" dirty="0" err="1" smtClean="0">
                <a:solidFill>
                  <a:srgbClr val="696969"/>
                </a:solidFill>
              </a:rPr>
              <a:t>addon</a:t>
            </a:r>
            <a:endParaRPr lang="en-US" sz="1050" dirty="0" smtClean="0">
              <a:solidFill>
                <a:srgbClr val="696969"/>
              </a:solidFill>
            </a:endParaRPr>
          </a:p>
          <a:p>
            <a:pPr marL="55563"/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The EKU Experience 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Implementation has been slower than expected due to hosted ILLIAD server.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Waiting for OCLC to complete necessary coding adjustments to fix </a:t>
            </a:r>
            <a:r>
              <a:rPr lang="en-US" sz="1050" dirty="0" err="1" smtClean="0">
                <a:solidFill>
                  <a:srgbClr val="696969"/>
                </a:solidFill>
              </a:rPr>
              <a:t>javascript</a:t>
            </a:r>
            <a:r>
              <a:rPr lang="en-US" sz="1050" dirty="0" smtClean="0">
                <a:solidFill>
                  <a:srgbClr val="696969"/>
                </a:solidFill>
              </a:rPr>
              <a:t> bugs.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Next Steps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Work out remaining technical bugs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Establish new processes and workflows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Possibly additional </a:t>
            </a:r>
            <a:r>
              <a:rPr lang="en-US" sz="1050" dirty="0" err="1" smtClean="0">
                <a:solidFill>
                  <a:srgbClr val="696969"/>
                </a:solidFill>
              </a:rPr>
              <a:t>addons</a:t>
            </a:r>
            <a:r>
              <a:rPr lang="en-US" sz="1050" dirty="0" smtClean="0">
                <a:solidFill>
                  <a:srgbClr val="696969"/>
                </a:solidFill>
              </a:rPr>
              <a:t>: BWB, Oasis??, etc.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Train acquisitions staff to use ILLIAD/GIST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696969"/>
                </a:solidFill>
              </a:rPr>
              <a:t>After GIST for ILLIAD is running smoothly, implement GIST Gift &amp; Deselection Manager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83" y="1"/>
            <a:ext cx="2057400" cy="26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2" y="3308509"/>
            <a:ext cx="5680509" cy="2215991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Potential Projects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GIST GDM to verify whether a request is a textbook – if so, place on reserve rather than purchase.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 subject-based collection strategies using the Gist Database Conspectus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 item-by-item deselection or use the batch analysis tool to create custom deselection reports for large weeding projects.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items that are available in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HathiTrust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  Remove over physical items from government documents and other collections that are available in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HathiTrust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.** </a:t>
            </a:r>
          </a:p>
          <a:p>
            <a:r>
              <a:rPr lang="en-US" sz="1000" i="1" dirty="0" smtClean="0"/>
              <a:t>** Idea from Mary Barker, Evans Library, Florida Institute of Technology posting on OCLC-Cat listserv, Sept. 11, 2013.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7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264" y="5056833"/>
            <a:ext cx="727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http://www.slideshare.net/gettingitsystemtoolkit/gist-acquisitions-manager-preview-2011-illiad-conference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4578" name="Picture 2" descr="http://image.slidesharecdn.com/2011illiadconference-gistremixforslideshare-110328124857-phpapp01/95/slide-46-728.jpg?130133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5" y="4445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028700"/>
            <a:ext cx="5867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DA1F28">
                    <a:lumMod val="50000"/>
                  </a:srgbClr>
                </a:solidFill>
                <a:latin typeface="Arial Rounded MT Bold" pitchFamily="34" charset="0"/>
              </a:rPr>
              <a:t>Thank you!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7F7F7F"/>
              </a:solidFill>
              <a:latin typeface="Corbel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7F7F7F"/>
                </a:solidFill>
                <a:latin typeface="Corbel"/>
                <a:ea typeface="Times New Roman"/>
                <a:cs typeface="Times New Roman"/>
              </a:rPr>
              <a:t>Kelly Smith 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7F7F7F"/>
                </a:solidFill>
                <a:latin typeface="Corbel"/>
                <a:ea typeface="Times New Roman"/>
                <a:cs typeface="Times New Roman"/>
              </a:rPr>
              <a:t>Coordinator of Collection Services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4F1930"/>
              </a:buClr>
            </a:pPr>
            <a:r>
              <a:rPr lang="en-US" dirty="0" smtClean="0">
                <a:solidFill>
                  <a:srgbClr val="7F7F7F"/>
                </a:solidFill>
                <a:latin typeface="Corbel"/>
                <a:ea typeface="Times New Roman"/>
                <a:cs typeface="Times New Roman"/>
              </a:rPr>
              <a:t>Eastern Kentucky University Libraries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u="sng" dirty="0" smtClean="0">
                <a:solidFill>
                  <a:srgbClr val="0000FF"/>
                </a:solidFill>
                <a:latin typeface="Corbel"/>
                <a:ea typeface="Times New Roman"/>
                <a:cs typeface="Times New Roman"/>
                <a:hlinkClick r:id="rId2"/>
              </a:rPr>
              <a:t>kelly.smith2@eku.edu</a:t>
            </a:r>
            <a:r>
              <a:rPr lang="en-US" dirty="0" smtClean="0">
                <a:latin typeface="Corbel"/>
                <a:ea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Corbel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7F7F7F"/>
              </a:solidFill>
              <a:latin typeface="Corbel"/>
              <a:ea typeface="Times New Roman"/>
              <a:cs typeface="Times New Roman"/>
            </a:endParaRPr>
          </a:p>
          <a:p>
            <a:pPr lvl="0" algn="r">
              <a:buClr>
                <a:srgbClr val="773946"/>
              </a:buClr>
            </a:pPr>
            <a:r>
              <a:rPr lang="en-US" sz="2400" dirty="0" smtClean="0">
                <a:solidFill>
                  <a:srgbClr val="DA1F28">
                    <a:lumMod val="50000"/>
                  </a:srgbClr>
                </a:solidFill>
                <a:latin typeface="Arial Rounded MT Bold" pitchFamily="34" charset="0"/>
              </a:rPr>
              <a:t>For More Information</a:t>
            </a:r>
            <a:endParaRPr lang="en-US" dirty="0" smtClean="0">
              <a:solidFill>
                <a:srgbClr val="DA1F28">
                  <a:lumMod val="50000"/>
                </a:srgbClr>
              </a:solidFill>
              <a:latin typeface="Arial Rounded MT Bold" pitchFamily="34" charset="0"/>
            </a:endParaRPr>
          </a:p>
          <a:p>
            <a:pPr algn="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http://www.gistlibrary.org/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7F7F7F"/>
              </a:solidFill>
              <a:latin typeface="Corbe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0" y="337345"/>
            <a:ext cx="8772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514350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http://www.gistlibrary.org/wp-content/uploads/2011/09/GIST-Project1.jpg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.slidesharecdn.com/gist-nw-ill-presentation-101208122901-phpapp02/95/slide-8-728.jpg?1292353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0568"/>
            <a:ext cx="7823198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82724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01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gist-nw-ill-presentation-101208122901-phpapp02/95/slide-9-728.jpg?1292353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3364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8101" y="520700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04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gist-nw-ill-presentation-101208122901-phpapp02/95/slide-10-728.jpg?1292353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55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1901" y="527050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9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gist-nw-ill-presentation-101208122901-phpapp02/95/slide-12-728.jpg?1292353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492124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2381" y="520700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77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2381" y="520700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9218" name="Picture 2" descr="http://image.slidesharecdn.com/gist-nw-ill-presentation-101208122901-phpapp02/95/slide-13-728.jpg?1292353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0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2381" y="5207001"/>
            <a:ext cx="61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http://www.slideshare.net/gettingitsystemtoolkit/gist-for-illiad-webpages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242" name="Picture 2" descr="http://image.slidesharecdn.com/gist-nw-ill-presentation-101208122901-phpapp02/95/slide-14-728.jpg?1292353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4501"/>
            <a:ext cx="693420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4F193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379</Words>
  <Application>Microsoft Office PowerPoint</Application>
  <PresentationFormat>On-screen Show (16:10)</PresentationFormat>
  <Paragraphs>77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GIST Joining ILL, Acquisitions, &amp; Collection Development         at  Eastern Kentucky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GIST Joining ILL, Acquisitions, and Collection Development at Eastern Kentucky Univ.</dc:title>
  <dc:creator>smithkel</dc:creator>
  <cp:lastModifiedBy>smithkel</cp:lastModifiedBy>
  <cp:revision>47</cp:revision>
  <cp:lastPrinted>2013-09-12T18:43:29Z</cp:lastPrinted>
  <dcterms:created xsi:type="dcterms:W3CDTF">2013-09-12T16:09:21Z</dcterms:created>
  <dcterms:modified xsi:type="dcterms:W3CDTF">2013-09-13T00:26:51Z</dcterms:modified>
</cp:coreProperties>
</file>