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Roboto Slab" panose="020B0604020202020204" charset="0"/>
      <p:regular r:id="rId36"/>
      <p:bold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smi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12T17:22:29.209" idx="1">
    <p:pos x="6000" y="0"/>
    <p:text>+ozimanndias8@gmail.com +jens.arneson@gmail.com I put estimated times next to each slide of Laura and mine - laura please edit. Just a rough estimate. With these times, Laura and I would be done in about 12-15 minutes. Maybe we can spend 20-25 minutes on slides. 10-15 minutes on live example and then rest of time for q&amp;a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7518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732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/>
              <a:t>Laura </a:t>
            </a:r>
            <a:r>
              <a:rPr lang="en">
                <a:solidFill>
                  <a:srgbClr val="980000"/>
                </a:solidFill>
              </a:rPr>
              <a:t>[30 sec]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200"/>
              <a:t>Transfer back and forth between teams as needed (reference, ILL, acquisitions, eResources, etc.)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/>
              <a:t>Only people with rights on the team queue to which you’re transferring the ticket will show up in dropdown menu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chemeClr val="accent5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72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Laura </a:t>
            </a:r>
            <a:r>
              <a:rPr lang="en">
                <a:solidFill>
                  <a:srgbClr val="980000"/>
                </a:solidFill>
              </a:rPr>
              <a:t>[30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Gets workflow out of email - reduce extensive email chains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200"/>
              <a:t>Team members can tell where process is. Don’t have to email to ask question.</a:t>
            </a:r>
          </a:p>
        </p:txBody>
      </p:sp>
    </p:spTree>
    <p:extLst>
      <p:ext uri="{BB962C8B-B14F-4D97-AF65-F5344CB8AC3E}">
        <p14:creationId xmlns:p14="http://schemas.microsoft.com/office/powerpoint/2010/main" val="2949916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Laura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200"/>
              <a:t>Serves as a reminder to cover all bases - especially when workflow is transferred between multiple staffmembers</a:t>
            </a:r>
          </a:p>
        </p:txBody>
      </p:sp>
    </p:spTree>
    <p:extLst>
      <p:ext uri="{BB962C8B-B14F-4D97-AF65-F5344CB8AC3E}">
        <p14:creationId xmlns:p14="http://schemas.microsoft.com/office/powerpoint/2010/main" val="273230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Laura </a:t>
            </a:r>
            <a:r>
              <a:rPr lang="en">
                <a:solidFill>
                  <a:srgbClr val="980000"/>
                </a:solidFill>
              </a:rPr>
              <a:t>[30 sec]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200"/>
              <a:t>Each step is outlined with task and person responsible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/>
              <a:t>Macros for are inspired by TERMs, customized to our needs at EKU</a:t>
            </a:r>
          </a:p>
        </p:txBody>
      </p:sp>
    </p:spTree>
    <p:extLst>
      <p:ext uri="{BB962C8B-B14F-4D97-AF65-F5344CB8AC3E}">
        <p14:creationId xmlns:p14="http://schemas.microsoft.com/office/powerpoint/2010/main" val="42859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Laura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9090"/>
            </a:pPr>
            <a:r>
              <a:rPr lang="en"/>
              <a:t>Tags are automatically applied to save time and useful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083285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Kelly - Public FAQ -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</p:txBody>
      </p:sp>
    </p:spTree>
    <p:extLst>
      <p:ext uri="{BB962C8B-B14F-4D97-AF65-F5344CB8AC3E}">
        <p14:creationId xmlns:p14="http://schemas.microsoft.com/office/powerpoint/2010/main" val="385852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Kelly </a:t>
            </a:r>
            <a:r>
              <a:rPr lang="en">
                <a:solidFill>
                  <a:srgbClr val="980000"/>
                </a:solidFill>
              </a:rPr>
              <a:t>[30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80000"/>
                </a:solidFill>
              </a:rPr>
              <a:t>Used for training, communication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80000"/>
                </a:solidFill>
              </a:rPr>
              <a:t>Backup when person with primary responsibility is out</a:t>
            </a:r>
          </a:p>
        </p:txBody>
      </p:sp>
    </p:spTree>
    <p:extLst>
      <p:ext uri="{BB962C8B-B14F-4D97-AF65-F5344CB8AC3E}">
        <p14:creationId xmlns:p14="http://schemas.microsoft.com/office/powerpoint/2010/main" val="4109755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Kelly 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/>
          </a:p>
        </p:txBody>
      </p:sp>
    </p:spTree>
    <p:extLst>
      <p:ext uri="{BB962C8B-B14F-4D97-AF65-F5344CB8AC3E}">
        <p14:creationId xmlns:p14="http://schemas.microsoft.com/office/powerpoint/2010/main" val="3940884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Kelly 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691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[60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LibAnswers has 3 different types of Analytics, which can be confusing.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Ticket Stats are canned metrics that come with LibAnswers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Analytics are based on locally determined datapoints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Queryspy offers a way to search patron questions to determine trends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4175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912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Ticket Stats are filterable - in this case I was looking for all tickets with keyword “ebsco”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574621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000">
                <a:solidFill>
                  <a:schemeClr val="dk2"/>
                </a:solidFill>
              </a:rPr>
              <a:t>Overview of monthly/daily stats - helpful in staffing priorities</a:t>
            </a:r>
          </a:p>
        </p:txBody>
      </p:sp>
    </p:spTree>
    <p:extLst>
      <p:ext uri="{BB962C8B-B14F-4D97-AF65-F5344CB8AC3E}">
        <p14:creationId xmlns:p14="http://schemas.microsoft.com/office/powerpoint/2010/main" val="1303313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Source stats show how users are submitting questions</a:t>
            </a:r>
          </a:p>
        </p:txBody>
      </p:sp>
    </p:spTree>
    <p:extLst>
      <p:ext uri="{BB962C8B-B14F-4D97-AF65-F5344CB8AC3E}">
        <p14:creationId xmlns:p14="http://schemas.microsoft.com/office/powerpoint/2010/main" val="2432407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Team leaders can use for workload balancing</a:t>
            </a:r>
          </a:p>
        </p:txBody>
      </p:sp>
    </p:spTree>
    <p:extLst>
      <p:ext uri="{BB962C8B-B14F-4D97-AF65-F5344CB8AC3E}">
        <p14:creationId xmlns:p14="http://schemas.microsoft.com/office/powerpoint/2010/main" val="668353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Analytics on the other hand, are more granular and locally customizable. You can create multiple analytics sets to meet the needs of various teams.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946658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[45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000">
                <a:solidFill>
                  <a:schemeClr val="dk2"/>
                </a:solidFill>
              </a:rPr>
              <a:t>Chicken or egg dilemma with Analytics </a:t>
            </a:r>
            <a:r>
              <a:rPr lang="en" sz="1000">
                <a:solidFill>
                  <a:schemeClr val="dk1"/>
                </a:solidFill>
              </a:rPr>
              <a:t>Chicken or egg: have to know what you want to get out of Analytics before setting it up.  But hard to know what you want until you’ve lived with the system a while.  Also uncertainty about what the reports are capable of.  Excel Pivot tables can help capture relationships between certain fields: ex; patron type and specific type of issue (</a:t>
            </a:r>
            <a:r>
              <a:rPr lang="en" sz="1000" i="1">
                <a:solidFill>
                  <a:schemeClr val="dk1"/>
                </a:solidFill>
              </a:rPr>
              <a:t>we have to test this one</a:t>
            </a:r>
            <a:r>
              <a:rPr lang="en" sz="1000">
                <a:solidFill>
                  <a:schemeClr val="dk1"/>
                </a:solidFill>
              </a:rPr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671407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this is an example of one of the datapoints we wanted to track = what was the ROOT PROBLEM of each ticket. When we have a few years of data, we’ll be able to identify trends and training priorities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The report comes out of analytics in a giant excel spreadsheet. I used a  pivot table to grab the data in this screenshot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937770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[15 sec]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….. And created pivot chart with this one.</a:t>
            </a:r>
          </a:p>
        </p:txBody>
      </p:sp>
    </p:spTree>
    <p:extLst>
      <p:ext uri="{BB962C8B-B14F-4D97-AF65-F5344CB8AC3E}">
        <p14:creationId xmlns:p14="http://schemas.microsoft.com/office/powerpoint/2010/main" val="2633278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Kelly [30 seconds]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n- this is ROOT PROBLEM metric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</a:endParaRP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811270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/>
              <a:t>Jens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/>
              <a:t>can see how users are interacting with LibAnswers interface.</a:t>
            </a:r>
            <a:br>
              <a:rPr lang="en" sz="1000" dirty="0"/>
            </a:br>
            <a:r>
              <a:rPr lang="en" sz="1000" dirty="0"/>
              <a:t/>
            </a:r>
            <a:br>
              <a:rPr lang="en" sz="1000" dirty="0"/>
            </a:br>
            <a:r>
              <a:rPr lang="en" sz="1000" dirty="0"/>
              <a:t>Patrons have a tendency to treat the widget as a chat, which makes sense and points to a need to possibly redesign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/>
              <a:t>Patrons are also entering citations into the search</a:t>
            </a:r>
            <a:br>
              <a:rPr lang="en" sz="1000" dirty="0"/>
            </a:br>
            <a:r>
              <a:rPr lang="en" sz="1000" dirty="0"/>
              <a:t/>
            </a:r>
            <a:br>
              <a:rPr lang="en" sz="1000" dirty="0"/>
            </a:br>
            <a:r>
              <a:rPr lang="en" sz="1000" dirty="0"/>
              <a:t>Also mention how you can track trends to decide which tickets to turn into a FAQ; and also how chat stats have dropped bc people are finding answers in the FAQ ~ks dropped 22% in one year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 dirty="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Result of process and also used to inform services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Phrase as a question patrons would ask: “What happened to the video from Films on Demand that I watched before for a class?”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 bump up FAQs based on frequency of a question/time of year/difficult class assignment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Roboto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Beginning of fall semester - add to “Featured FAQs” section:  directional FAQs and FAQ about logging into library resources</a:t>
            </a:r>
          </a:p>
        </p:txBody>
      </p:sp>
    </p:spTree>
    <p:extLst>
      <p:ext uri="{BB962C8B-B14F-4D97-AF65-F5344CB8AC3E}">
        <p14:creationId xmlns:p14="http://schemas.microsoft.com/office/powerpoint/2010/main" val="12729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Kelly </a:t>
            </a:r>
            <a:r>
              <a:rPr lang="en">
                <a:solidFill>
                  <a:srgbClr val="980000"/>
                </a:solidFill>
              </a:rPr>
              <a:t>[45 sec]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LibAnswers, developed by Springshare primarily as a Chat Reference service, can be applied in so many different ways - both internally and public facing. 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At EKU, we adopted the product about a year and a half ago with the intention of also using it as an eResource ticketing service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Since implementation, it has transformed our collection services workflow by giving us a truly collaborative workspace.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Today, we’re going to highlight 4 aspects of the system, and the ways that these functions can inform each other and enable us to improve services for students and faculty.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We’re going to move somewhat quickly so that we can hopefully do a live demo.</a:t>
            </a:r>
          </a:p>
        </p:txBody>
      </p:sp>
    </p:spTree>
    <p:extLst>
      <p:ext uri="{BB962C8B-B14F-4D97-AF65-F5344CB8AC3E}">
        <p14:creationId xmlns:p14="http://schemas.microsoft.com/office/powerpoint/2010/main" val="2560103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Jens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There can sometimes be a long delay in email communication.  Server issues?</a:t>
            </a:r>
          </a:p>
        </p:txBody>
      </p:sp>
    </p:spTree>
    <p:extLst>
      <p:ext uri="{BB962C8B-B14F-4D97-AF65-F5344CB8AC3E}">
        <p14:creationId xmlns:p14="http://schemas.microsoft.com/office/powerpoint/2010/main" val="1504801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Jens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Team has resorted to adding tags with dates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Screenshots of issue in action; spreadsheets; etc. If it’s important to save, need to upload images into Springshare’s server.  Make sure other files (spreadsheets, Word docs, etc.) are saved on your institution’s hard drive (ours is N: drive) and document filepath on the ticket</a:t>
            </a:r>
            <a:br>
              <a:rPr lang="en"/>
            </a:br>
            <a:r>
              <a:rPr lang="en"/>
              <a:t>Query spy also only keeps a rolling 6 months worth of data.</a:t>
            </a:r>
          </a:p>
        </p:txBody>
      </p:sp>
    </p:spTree>
    <p:extLst>
      <p:ext uri="{BB962C8B-B14F-4D97-AF65-F5344CB8AC3E}">
        <p14:creationId xmlns:p14="http://schemas.microsoft.com/office/powerpoint/2010/main" val="946070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Quick summation</a:t>
            </a:r>
          </a:p>
        </p:txBody>
      </p:sp>
    </p:spTree>
    <p:extLst>
      <p:ext uri="{BB962C8B-B14F-4D97-AF65-F5344CB8AC3E}">
        <p14:creationId xmlns:p14="http://schemas.microsoft.com/office/powerpoint/2010/main" val="830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2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Laura</a:t>
            </a:r>
            <a:r>
              <a:rPr lang="en">
                <a:solidFill>
                  <a:srgbClr val="980000"/>
                </a:solidFill>
              </a:rPr>
              <a:t> [45 sec]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“Ask Us” button everywhere leads to LibAnswers FAQs public facing landing page - given option to email a question or chat if can’t find FAQ that answers their question. Submission form was customized to make as simple as possible yet provide info we need to work the ticket.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2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Laura </a:t>
            </a:r>
            <a:r>
              <a:rPr lang="en">
                <a:solidFill>
                  <a:srgbClr val="980000"/>
                </a:solidFill>
              </a:rPr>
              <a:t>[30 sec]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Reference and eResource queue - can transfer - access each other’s queue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20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Laura </a:t>
            </a:r>
            <a:r>
              <a:rPr lang="en">
                <a:solidFill>
                  <a:srgbClr val="980000"/>
                </a:solidFill>
              </a:rPr>
              <a:t>[30 sec]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 can create your own ticket by emailing the queue directly - Ref queue and eResources queue have separate email addresses. Can ask all library staff to send troubleshooting tickets to this email instead of individual staff members</a:t>
            </a:r>
          </a:p>
        </p:txBody>
      </p:sp>
    </p:spTree>
    <p:extLst>
      <p:ext uri="{BB962C8B-B14F-4D97-AF65-F5344CB8AC3E}">
        <p14:creationId xmlns:p14="http://schemas.microsoft.com/office/powerpoint/2010/main" val="165867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/>
              <a:t>Laura </a:t>
            </a:r>
            <a:r>
              <a:rPr lang="en">
                <a:solidFill>
                  <a:srgbClr val="980000"/>
                </a:solidFill>
              </a:rPr>
              <a:t>[45 sec]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/>
              <a:t>Quick overview of all open tickets and who is managing - can filter by owner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/>
              <a:t>Tags let us isolate similar tickets / trends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/>
              <a:t>Collaborative - Team members can see the status of tickets in progress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/>
              <a:t>Tickets can be returned to reference staff if needed</a:t>
            </a:r>
          </a:p>
        </p:txBody>
      </p:sp>
    </p:spTree>
    <p:extLst>
      <p:ext uri="{BB962C8B-B14F-4D97-AF65-F5344CB8AC3E}">
        <p14:creationId xmlns:p14="http://schemas.microsoft.com/office/powerpoint/2010/main" val="370015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Laura  </a:t>
            </a:r>
            <a:r>
              <a:rPr lang="en">
                <a:solidFill>
                  <a:srgbClr val="980000"/>
                </a:solidFill>
              </a:rPr>
              <a:t>[60 sec]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Reduced confusion around responsibilities and increased transparency - email chains - not buried in one person’s email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/>
              <a:t>Can keep long-term issues open, but still resolve for patron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200"/>
              <a:t>Coding (tags) locally customizable, on the fly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200"/>
              <a:t>Issues can be worked whether staff on vacation or not.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200"/>
              <a:t>History of problems with a particular resource can be combined in one place.</a:t>
            </a:r>
          </a:p>
        </p:txBody>
      </p:sp>
    </p:spTree>
    <p:extLst>
      <p:ext uri="{BB962C8B-B14F-4D97-AF65-F5344CB8AC3E}">
        <p14:creationId xmlns:p14="http://schemas.microsoft.com/office/powerpoint/2010/main" val="223742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/>
              <a:t>Laura </a:t>
            </a:r>
            <a:r>
              <a:rPr lang="en">
                <a:solidFill>
                  <a:srgbClr val="980000"/>
                </a:solidFill>
              </a:rPr>
              <a:t>[30 sec]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/>
              <a:t>Helpful tool for supervisors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/>
              <a:t>Team leader can assign tasks to staff member and check back on resolution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80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libanswersatek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11700" y="217400"/>
            <a:ext cx="8520600" cy="1589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accent6"/>
                </a:solidFill>
              </a:rPr>
              <a:t>Electronic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accent6"/>
                </a:solidFill>
              </a:rPr>
              <a:t>Swiss Army Knife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11700" y="1806800"/>
            <a:ext cx="8520600" cy="207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Deploying an online reference service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as an interdepartmental multi-use tool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http://tinyurl.com/libanswersateku</a:t>
            </a:r>
            <a:r>
              <a:rPr lang="en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6"/>
                </a:solidFill>
              </a:rPr>
              <a:t>OVGTSL Conference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6"/>
                </a:solidFill>
              </a:rPr>
              <a:t>May 23,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53125" y="52350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  <a:r>
              <a:rPr lang="en" sz="1200" i="1">
                <a:solidFill>
                  <a:schemeClr val="lt1"/>
                </a:solidFill>
              </a:rPr>
              <a:t>(renewals, licenses, new resources, cancellations, etc.)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Task claiming / assigning</a:t>
            </a:r>
          </a:p>
          <a:p>
            <a:pPr marL="457200" lvl="0" indent="-317500" rtl="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Transfer between staff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De-clutter email / team communication tool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16666"/>
            </a:pPr>
            <a:r>
              <a:rPr lang="en" sz="1200">
                <a:solidFill>
                  <a:schemeClr val="lt1"/>
                </a:solidFill>
              </a:rPr>
              <a:t>Macros for standard steps</a:t>
            </a:r>
            <a:r>
              <a:rPr lang="en" sz="1400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585300"/>
            <a:ext cx="5719500" cy="338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  <a:r>
              <a:rPr lang="en" sz="1200" i="1">
                <a:solidFill>
                  <a:schemeClr val="lt1"/>
                </a:solidFill>
              </a:rPr>
              <a:t>(renewals, licenses, new resources, cancellations, etc.)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Task claiming / assigning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Transfer between staff</a:t>
            </a:r>
          </a:p>
          <a:p>
            <a:pPr marL="457200" lvl="0" indent="-317500" rtl="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De-clutter email / team communication tool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16666"/>
            </a:pPr>
            <a:r>
              <a:rPr lang="en" sz="1200">
                <a:solidFill>
                  <a:schemeClr val="lt1"/>
                </a:solidFill>
              </a:rPr>
              <a:t>Macros for standard steps</a:t>
            </a:r>
            <a:r>
              <a:rPr lang="en" sz="1400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625" y="81725"/>
            <a:ext cx="456312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4294967295"/>
          </p:nvPr>
        </p:nvSpPr>
        <p:spPr>
          <a:xfrm>
            <a:off x="35450" y="52350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  <a:r>
              <a:rPr lang="en" sz="1200" i="1">
                <a:solidFill>
                  <a:schemeClr val="lt1"/>
                </a:solidFill>
              </a:rPr>
              <a:t>(renewals, licenses, new resources, cancellations, etc.)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Task claiming / assigning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Transfer between staff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De-clutter email / team communication tool</a:t>
            </a:r>
          </a:p>
          <a:p>
            <a:pPr marL="457200" lvl="0" indent="-317500" rtl="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Macros for standard steps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475" y="700925"/>
            <a:ext cx="57912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  <a:r>
              <a:rPr lang="en" sz="1200" i="1">
                <a:solidFill>
                  <a:schemeClr val="lt1"/>
                </a:solidFill>
              </a:rPr>
              <a:t>(renewals, licenses, new resources, cancellations, etc.)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Task claiming / assigning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Transfer between staff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De-clutter email / team communication tool</a:t>
            </a:r>
          </a:p>
          <a:p>
            <a:pPr marL="457200" lvl="0" indent="-317500" rtl="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Macros for standard steps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000" y="293675"/>
            <a:ext cx="5875674" cy="43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  <a:r>
              <a:rPr lang="en" sz="1200" i="1">
                <a:solidFill>
                  <a:schemeClr val="lt1"/>
                </a:solidFill>
              </a:rPr>
              <a:t>(renewals, licenses, new resources, cancellations, etc.)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Task claiming / assigning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Transfer between staff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De-clutter email / team communication tool</a:t>
            </a:r>
          </a:p>
          <a:p>
            <a:pPr marL="457200" lvl="0" indent="-317500" rtl="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Macros for standard steps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698" y="158239"/>
            <a:ext cx="5460824" cy="143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174" y="1321950"/>
            <a:ext cx="4886549" cy="367907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Only available when logged into the system - these FAQs don’t come up in public search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749" y="184949"/>
            <a:ext cx="3566274" cy="475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7474150" y="554650"/>
            <a:ext cx="1060800" cy="852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/>
              <a:t>Public FAQ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Only available when logged into the system - these FAQs don’t come up in public search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08617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7715250" y="742025"/>
            <a:ext cx="1060800" cy="852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InternalFAQ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Only available when logged into the system - these FAQs don’t come up in public search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550875"/>
            <a:ext cx="5719498" cy="383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Only available when logged into the system - these FAQs don’t come up in public search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072170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Searchable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Quantitative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6666"/>
            </a:pPr>
            <a:r>
              <a:rPr lang="en" sz="1200">
                <a:solidFill>
                  <a:schemeClr val="lt1"/>
                </a:solidFill>
              </a:rPr>
              <a:t>Provide overview of #s of tickets and team turnaround time (pat on back)</a:t>
            </a:r>
            <a:r>
              <a:rPr lang="en" sz="1400">
                <a:solidFill>
                  <a:schemeClr val="accent2"/>
                </a:solidFill>
              </a:rPr>
              <a:t/>
            </a:r>
            <a:br>
              <a:rPr lang="en" sz="1400">
                <a:solidFill>
                  <a:schemeClr val="accent2"/>
                </a:solidFill>
              </a:rPr>
            </a:br>
            <a:endParaRPr lang="en"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22275"/>
          <a:stretch/>
        </p:blipFill>
        <p:spPr>
          <a:xfrm>
            <a:off x="3004575" y="831075"/>
            <a:ext cx="6020373" cy="34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2664287" y="839850"/>
            <a:ext cx="3905100" cy="346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Jens Arneson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Online Resources Librarian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Eastern Kentucky University Libraries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jens.arneson@eku.edu</a:t>
            </a:r>
          </a:p>
          <a:p>
            <a:pPr lvl="0" algn="l" rtl="0">
              <a:spcBef>
                <a:spcPts val="0"/>
              </a:spcBef>
              <a:buNone/>
            </a:pP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Laura Edwards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Team Leader - Discovery, Metadata, and Analysis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Eastern Kentucky University Libraries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laura.edwards@eku.edu </a:t>
            </a:r>
          </a:p>
          <a:p>
            <a:pPr lvl="0" algn="l" rtl="0">
              <a:spcBef>
                <a:spcPts val="0"/>
              </a:spcBef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Kelly Smith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Coordinator of Collections and Discovery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Eastern Kentucky University Libraries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kelly.smith2@eku.edu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525" y="2617350"/>
            <a:ext cx="1528874" cy="27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Searchable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Quantitative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6666"/>
            </a:pPr>
            <a:r>
              <a:rPr lang="en" sz="1200">
                <a:solidFill>
                  <a:schemeClr val="lt1"/>
                </a:solidFill>
              </a:rPr>
              <a:t>Provide overview of #s of tickets and team turnaround time (pat on back)</a:t>
            </a:r>
            <a:r>
              <a:rPr lang="en" sz="1400">
                <a:solidFill>
                  <a:schemeClr val="accent2"/>
                </a:solidFill>
              </a:rPr>
              <a:t/>
            </a:r>
            <a:br>
              <a:rPr lang="en" sz="1400">
                <a:solidFill>
                  <a:schemeClr val="accent2"/>
                </a:solidFill>
              </a:rPr>
            </a:br>
            <a:endParaRPr lang="en"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478" y="714235"/>
            <a:ext cx="5989101" cy="2899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Quantitative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Provide overview of #s of tickets and team turnaround time (pat on back)</a:t>
            </a:r>
            <a:br>
              <a:rPr lang="en" sz="1400">
                <a:solidFill>
                  <a:schemeClr val="accent2"/>
                </a:solidFill>
              </a:rPr>
            </a:br>
            <a:endParaRPr lang="en"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287" y="822137"/>
            <a:ext cx="5596699" cy="19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300" y="2892550"/>
            <a:ext cx="5596674" cy="21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300" y="99194"/>
            <a:ext cx="5596674" cy="652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Quantitative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Provide overview of #s of tickets and team turnaround time (pat on back)</a:t>
            </a:r>
            <a:br>
              <a:rPr lang="en" sz="1400">
                <a:solidFill>
                  <a:schemeClr val="accent2"/>
                </a:solidFill>
              </a:rPr>
            </a:br>
            <a:endParaRPr lang="en"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399" y="178824"/>
            <a:ext cx="5867049" cy="6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4380625" y="536100"/>
            <a:ext cx="1211100" cy="283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3950" y="1010325"/>
            <a:ext cx="5248700" cy="349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Quantitative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Provide overview of #s of tickets and team turnaround time (pat on back)</a:t>
            </a:r>
            <a:br>
              <a:rPr lang="en" sz="1400">
                <a:solidFill>
                  <a:schemeClr val="accent2"/>
                </a:solidFill>
              </a:rPr>
            </a:br>
            <a:endParaRPr lang="en"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899" y="862175"/>
            <a:ext cx="5614924" cy="374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900" y="110938"/>
            <a:ext cx="5614924" cy="64553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397812" y="473275"/>
            <a:ext cx="1211100" cy="283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  <a:r>
              <a:rPr lang="en" sz="1400">
                <a:solidFill>
                  <a:schemeClr val="lt1"/>
                </a:solidFill>
              </a:rPr>
              <a:t/>
            </a:r>
            <a:br>
              <a:rPr lang="en" sz="1400">
                <a:solidFill>
                  <a:schemeClr val="lt1"/>
                </a:solidFill>
              </a:rPr>
            </a:br>
            <a:endParaRPr lang="en" sz="1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Granular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Customizable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Coding enables qualitative analysis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Exportable - pivots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Can use troubleshooting data to provide additional context for Collection Development decisions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650" y="1106802"/>
            <a:ext cx="5814750" cy="220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  <a:r>
              <a:rPr lang="en" sz="1400">
                <a:solidFill>
                  <a:schemeClr val="lt1"/>
                </a:solidFill>
              </a:rPr>
              <a:t/>
            </a:r>
            <a:br>
              <a:rPr lang="en" sz="1400">
                <a:solidFill>
                  <a:schemeClr val="lt1"/>
                </a:solidFill>
              </a:rPr>
            </a:br>
            <a:endParaRPr lang="en" sz="1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Granular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Customizable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Coding enables qualitative analysis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Exportable - pivots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Can use troubleshooting data to provide additional context for Collection Development decisions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674" y="43074"/>
            <a:ext cx="5944474" cy="340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674" y="2960167"/>
            <a:ext cx="5944475" cy="201815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  <a:r>
              <a:rPr lang="en" sz="1400">
                <a:solidFill>
                  <a:schemeClr val="lt1"/>
                </a:solidFill>
              </a:rPr>
              <a:t/>
            </a:r>
            <a:br>
              <a:rPr lang="en" sz="1400">
                <a:solidFill>
                  <a:schemeClr val="lt1"/>
                </a:solidFill>
              </a:rPr>
            </a:br>
            <a:endParaRPr lang="en" sz="1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Granular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Customizable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Coding enables qualitative analysis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Exportable - pivots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Can use troubleshooting data to provide additional context for Collection Development decisions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550" y="314387"/>
            <a:ext cx="58674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  <a:r>
              <a:rPr lang="en" sz="1400">
                <a:solidFill>
                  <a:schemeClr val="lt1"/>
                </a:solidFill>
              </a:rPr>
              <a:t/>
            </a:r>
            <a:br>
              <a:rPr lang="en" sz="1400">
                <a:solidFill>
                  <a:schemeClr val="lt1"/>
                </a:solidFill>
              </a:rPr>
            </a:br>
            <a:endParaRPr lang="en" sz="1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Granular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Customizable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Coding enables qualitative analysis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Exportable - pivots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Can use troubleshooting data to provide additional context for Collection Development decisions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902" y="523977"/>
            <a:ext cx="5600299" cy="336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  <a:r>
              <a:rPr lang="en" sz="1400">
                <a:solidFill>
                  <a:schemeClr val="lt1"/>
                </a:solidFill>
              </a:rPr>
              <a:t/>
            </a:r>
            <a:br>
              <a:rPr lang="en" sz="1400">
                <a:solidFill>
                  <a:schemeClr val="lt1"/>
                </a:solidFill>
              </a:rPr>
            </a:br>
            <a:endParaRPr lang="en" sz="1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Granular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Customizable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Coding enables qualitative analysis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Exportable - pivots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Can use troubleshooting data to provide additional context for Collection Development decisions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600" y="256949"/>
            <a:ext cx="5071724" cy="46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8677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Tickets Stats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Queryspy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Observe how users are interacting with LibAnswers interface to proactively improve services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625" y="3465500"/>
            <a:ext cx="45624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312" y="2238899"/>
            <a:ext cx="49911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2175" y="174475"/>
            <a:ext cx="4383396" cy="193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737" y="106150"/>
            <a:ext cx="502652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Areas needing improvement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79175" y="1231975"/>
            <a:ext cx="8730000" cy="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200">
                <a:solidFill>
                  <a:schemeClr val="accent5"/>
                </a:solidFill>
              </a:rPr>
              <a:t>Firewall makes emails go into junk </a:t>
            </a:r>
            <a:r>
              <a:rPr lang="en" sz="1200" i="1">
                <a:solidFill>
                  <a:schemeClr val="accent5"/>
                </a:solidFill>
              </a:rPr>
              <a:t>(had to whitelist to prevent outgoing messages from going into outlook junk folder)</a:t>
            </a:r>
            <a:r>
              <a:rPr lang="en" sz="1200">
                <a:solidFill>
                  <a:schemeClr val="accent5"/>
                </a:solidFill>
              </a:rPr>
              <a:t> </a:t>
            </a:r>
          </a:p>
          <a:p>
            <a:pPr marL="457200" lvl="0" indent="-3048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200">
                <a:solidFill>
                  <a:schemeClr val="accent5"/>
                </a:solidFill>
              </a:rPr>
              <a:t>Incoming messages from EKU users also sometimes go into Spam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12" y="1945075"/>
            <a:ext cx="8597574" cy="28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Areas needing improvement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Need Reminders - task due dates - calendar option would be good</a:t>
            </a:r>
          </a:p>
          <a:p>
            <a:pPr marL="457200" lvl="0" indent="-22860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Attachments purged after 3 months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>
                <a:solidFill>
                  <a:schemeClr val="accent5"/>
                </a:solidFill>
              </a:rPr>
              <a:t>Analytics from tickets don’t connect to Libinsight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737" y="106150"/>
            <a:ext cx="502652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subTitle" idx="1"/>
          </p:nvPr>
        </p:nvSpPr>
        <p:spPr>
          <a:xfrm>
            <a:off x="1680301" y="1697725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427000" cy="503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Tickets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How tickets come to eResources Staff...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buClr>
                <a:srgbClr val="38761D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38761D"/>
                </a:solidFill>
              </a:rPr>
              <a:t>Customizable contact form automatically creates ticket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Reference can transfer tickets to eResources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</a:rPr>
              <a:t>email automatically creates ticket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625" y="298100"/>
            <a:ext cx="2663975" cy="45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012" y="939389"/>
            <a:ext cx="3693900" cy="2939100"/>
          </a:xfrm>
          <a:prstGeom prst="cloudCallout">
            <a:avLst>
              <a:gd name="adj1" fmla="val 27810"/>
              <a:gd name="adj2" fmla="val 51074"/>
            </a:avLst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059375" y="43075"/>
            <a:ext cx="2799900" cy="68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http://libanswers.eku.edu/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591100" cy="503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Tickets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How tickets come to eResources Staff...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</a:rPr>
              <a:t>Customizable contact form automatically creates ticket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accent2"/>
                </a:solidFill>
              </a:rPr>
              <a:t>Reference can transfer tickets to eResources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</a:rPr>
              <a:t>Email automatically creates ticket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200" y="555600"/>
            <a:ext cx="5842824" cy="35730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5911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Tickets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How tickets come to eResources Staff...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</a:rPr>
              <a:t>Reference can transfer tickets to eResources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</a:rPr>
              <a:t>Contact form automatically creates ticket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accent2"/>
                </a:solidFill>
              </a:rPr>
              <a:t>Email automatically creates ticket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525" y="143125"/>
            <a:ext cx="5519143" cy="4838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5911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Tickets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None/>
            </a:pPr>
            <a:r>
              <a:rPr lang="en">
                <a:solidFill>
                  <a:schemeClr val="lt1"/>
                </a:solidFill>
              </a:rPr>
              <a:t>Shared queue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Quick overview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Collaborative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None/>
            </a:pPr>
            <a:r>
              <a:rPr lang="en">
                <a:solidFill>
                  <a:schemeClr val="lt1"/>
                </a:solidFill>
              </a:rPr>
              <a:t>History captured on ticket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562" y="170200"/>
            <a:ext cx="5004324" cy="6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425" y="875649"/>
            <a:ext cx="4952599" cy="396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5911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Tickets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en">
                <a:solidFill>
                  <a:schemeClr val="lt1"/>
                </a:solidFill>
              </a:rPr>
              <a:t>Shared queue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None/>
            </a:pPr>
            <a:r>
              <a:rPr lang="en">
                <a:solidFill>
                  <a:schemeClr val="lt1"/>
                </a:solidFill>
              </a:rPr>
              <a:t>History captured on ticket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Original chat transcript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Patron responses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Internal comments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Can reply directly to student from ticket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1825" y="152400"/>
            <a:ext cx="446993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4126575" y="1008650"/>
            <a:ext cx="486000" cy="708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4294967295"/>
          </p:nvPr>
        </p:nvSpPr>
        <p:spPr>
          <a:xfrm>
            <a:off x="44300" y="43075"/>
            <a:ext cx="2748300" cy="5038800"/>
          </a:xfrm>
          <a:prstGeom prst="rect">
            <a:avLst/>
          </a:prstGeom>
          <a:solidFill>
            <a:srgbClr val="CFE2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Workflows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Manage processes </a:t>
            </a:r>
            <a:r>
              <a:rPr lang="en" sz="1200" i="1">
                <a:solidFill>
                  <a:schemeClr val="lt1"/>
                </a:solidFill>
              </a:rPr>
              <a:t>(renewals, licenses, new resources, cancellations, etc.)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" sz="1400">
                <a:solidFill>
                  <a:schemeClr val="accent2"/>
                </a:solidFill>
              </a:rPr>
              <a:t>Task claiming / assigning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Transfer between staff</a:t>
            </a:r>
          </a:p>
          <a:p>
            <a:pPr marL="457200" lvl="0" indent="-3048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De-clutter email / team communication tool</a:t>
            </a:r>
          </a:p>
          <a:p>
            <a:pPr marL="457200" lvl="0" indent="-317500" rtl="0">
              <a:spcBef>
                <a:spcPts val="0"/>
              </a:spcBef>
              <a:buClr>
                <a:schemeClr val="lt1"/>
              </a:buClr>
              <a:buSzPct val="116666"/>
            </a:pPr>
            <a:r>
              <a:rPr lang="en" sz="1200">
                <a:solidFill>
                  <a:schemeClr val="lt1"/>
                </a:solidFill>
              </a:rPr>
              <a:t>Macros for standard steps</a:t>
            </a:r>
            <a:r>
              <a:rPr lang="en" sz="1400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Internal FAQ for staff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425" y="43075"/>
            <a:ext cx="522017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On-screen Show (16:9)</PresentationFormat>
  <Paragraphs>342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Roboto Slab</vt:lpstr>
      <vt:lpstr>Roboto</vt:lpstr>
      <vt:lpstr>marina</vt:lpstr>
      <vt:lpstr>Electronic  Swiss Army Knife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Areas needing improvement</vt:lpstr>
      <vt:lpstr>Areas needing improvement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 Swiss Army Knife</dc:title>
  <dc:creator>Edwards, Laura</dc:creator>
  <cp:lastModifiedBy>Edwards, Laura</cp:lastModifiedBy>
  <cp:revision>1</cp:revision>
  <dcterms:modified xsi:type="dcterms:W3CDTF">2017-06-01T15:33:07Z</dcterms:modified>
</cp:coreProperties>
</file>