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5" autoAdjust="0"/>
  </p:normalViewPr>
  <p:slideViewPr>
    <p:cSldViewPr snapToGrid="0">
      <p:cViewPr varScale="1">
        <p:scale>
          <a:sx n="128" d="100"/>
          <a:sy n="128" d="100"/>
        </p:scale>
        <p:origin x="52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9066DB05-346D-49F2-AC33-ADB467DC9972}" type="datetimeFigureOut">
              <a:rPr lang="en-US" smtClean="0"/>
              <a:t>10/12/2017</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D2C562B4-9F6C-4530-A76E-5834481181C3}" type="slidenum">
              <a:rPr lang="en-US" smtClean="0"/>
              <a:t>‹#›</a:t>
            </a:fld>
            <a:endParaRPr lang="en-US"/>
          </a:p>
        </p:txBody>
      </p:sp>
    </p:spTree>
    <p:extLst>
      <p:ext uri="{BB962C8B-B14F-4D97-AF65-F5344CB8AC3E}">
        <p14:creationId xmlns:p14="http://schemas.microsoft.com/office/powerpoint/2010/main" val="1959082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311400" y="525463"/>
            <a:ext cx="4675188"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29640" y="3329940"/>
            <a:ext cx="7437120" cy="3154680"/>
          </a:xfrm>
          <a:prstGeom prst="rect">
            <a:avLst/>
          </a:prstGeom>
          <a:noFill/>
          <a:ln>
            <a:noFill/>
          </a:ln>
        </p:spPr>
        <p:txBody>
          <a:bodyPr wrap="square" lIns="93162" tIns="93162" rIns="93162" bIns="93162"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9058572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clc.org/community/WMS/WMS_reports.topic.html/sorting_item_invento-jSCQ.en.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oclc.org/support/help/SearchingWorldCatIndexes/#06_Format_Document_Type_Codes/Format_Document_type_codes.htm%3FTocPath%3D_____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405994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KELLY - Slide - With this, keep all former caveats in mind</a:t>
            </a:r>
          </a:p>
          <a:p>
            <a:pPr>
              <a:buNone/>
            </a:pPr>
            <a:endParaRPr/>
          </a:p>
        </p:txBody>
      </p:sp>
    </p:spTree>
    <p:extLst>
      <p:ext uri="{BB962C8B-B14F-4D97-AF65-F5344CB8AC3E}">
        <p14:creationId xmlns:p14="http://schemas.microsoft.com/office/powerpoint/2010/main" val="391644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dirty="0"/>
              <a:t>LAURA:</a:t>
            </a:r>
          </a:p>
          <a:p>
            <a:pPr>
              <a:buNone/>
            </a:pPr>
            <a:r>
              <a:rPr lang="en" dirty="0"/>
              <a:t>Inventory = run every Sunday</a:t>
            </a:r>
          </a:p>
          <a:p>
            <a:pPr>
              <a:buNone/>
            </a:pPr>
            <a:endParaRPr dirty="0"/>
          </a:p>
          <a:p>
            <a:pPr>
              <a:buNone/>
            </a:pPr>
            <a:r>
              <a:rPr lang="en" dirty="0"/>
              <a:t>Collection Evaluation says it will be ready in 2 hours.  No - have to wait overnight, sometimes longer</a:t>
            </a:r>
          </a:p>
          <a:p>
            <a:pPr>
              <a:buNone/>
            </a:pPr>
            <a:endParaRPr dirty="0"/>
          </a:p>
          <a:p>
            <a:pPr>
              <a:buNone/>
            </a:pPr>
            <a:r>
              <a:rPr lang="en" dirty="0"/>
              <a:t>Inventory - includes withdrawn items (for as long as you have set them to be retained: 1 week; 1 year; etc.)</a:t>
            </a:r>
          </a:p>
          <a:p>
            <a:pPr>
              <a:buNone/>
            </a:pPr>
            <a:endParaRPr dirty="0"/>
          </a:p>
          <a:p>
            <a:pPr>
              <a:buNone/>
            </a:pPr>
            <a:r>
              <a:rPr lang="en" dirty="0"/>
              <a:t>Collection Evaluation - does not include withdrawn items</a:t>
            </a:r>
          </a:p>
          <a:p>
            <a:pPr>
              <a:buNone/>
            </a:pPr>
            <a:endParaRPr dirty="0"/>
          </a:p>
          <a:p>
            <a:pPr>
              <a:buClr>
                <a:schemeClr val="dk1"/>
              </a:buClr>
              <a:buNone/>
            </a:pPr>
            <a:r>
              <a:rPr lang="en" dirty="0">
                <a:solidFill>
                  <a:schemeClr val="dk1"/>
                </a:solidFill>
              </a:rPr>
              <a:t>Weekly snapshot of the collection. </a:t>
            </a:r>
          </a:p>
          <a:p>
            <a:pPr>
              <a:buClr>
                <a:schemeClr val="dk1"/>
              </a:buClr>
              <a:buNone/>
            </a:pPr>
            <a:endParaRPr dirty="0">
              <a:solidFill>
                <a:schemeClr val="dk1"/>
              </a:solidFill>
            </a:endParaRPr>
          </a:p>
          <a:p>
            <a:pPr>
              <a:buClr>
                <a:schemeClr val="dk1"/>
              </a:buClr>
              <a:buNone/>
            </a:pPr>
            <a:r>
              <a:rPr lang="en" dirty="0">
                <a:solidFill>
                  <a:schemeClr val="dk1"/>
                </a:solidFill>
              </a:rPr>
              <a:t>Sometimes just seeing all the data is helpful</a:t>
            </a:r>
          </a:p>
          <a:p>
            <a:pPr>
              <a:buClr>
                <a:schemeClr val="dk1"/>
              </a:buClr>
              <a:buNone/>
            </a:pPr>
            <a:endParaRPr dirty="0">
              <a:solidFill>
                <a:schemeClr val="dk1"/>
              </a:solidFill>
            </a:endParaRPr>
          </a:p>
          <a:p>
            <a:pPr>
              <a:buClr>
                <a:schemeClr val="dk1"/>
              </a:buClr>
              <a:buNone/>
            </a:pPr>
            <a:r>
              <a:rPr lang="en" dirty="0">
                <a:solidFill>
                  <a:schemeClr val="dk1"/>
                </a:solidFill>
              </a:rPr>
              <a:t>If you have a lot of holdings, you may not be able to open this in excel.</a:t>
            </a:r>
          </a:p>
          <a:p>
            <a:pPr>
              <a:buClr>
                <a:schemeClr val="dk1"/>
              </a:buClr>
              <a:buNone/>
            </a:pPr>
            <a:endParaRPr dirty="0">
              <a:solidFill>
                <a:schemeClr val="dk1"/>
              </a:solidFill>
            </a:endParaRPr>
          </a:p>
          <a:p>
            <a:pPr>
              <a:buClr>
                <a:schemeClr val="dk1"/>
              </a:buClr>
              <a:buNone/>
            </a:pPr>
            <a:r>
              <a:rPr lang="en" dirty="0">
                <a:solidFill>
                  <a:schemeClr val="dk1"/>
                </a:solidFill>
              </a:rPr>
              <a:t>Depending on how long you told WMS to retain withdrawn items, you will be able to see withdrawn items on this report.  We don’t trust the count of “WITHDRAWN” items because of the indiscriminate way WMS treats deleted items, but be aware that it’s there.  You may need to exclude it from cleanup reports.  You may need to troubleshoot staff errors, etc.</a:t>
            </a:r>
          </a:p>
          <a:p>
            <a:pPr>
              <a:buClr>
                <a:schemeClr val="dk1"/>
              </a:buClr>
              <a:buNone/>
            </a:pPr>
            <a:endParaRPr dirty="0">
              <a:solidFill>
                <a:schemeClr val="dk1"/>
              </a:solidFill>
            </a:endParaRPr>
          </a:p>
          <a:p>
            <a:pPr>
              <a:buClr>
                <a:schemeClr val="dk1"/>
              </a:buClr>
              <a:buNone/>
            </a:pPr>
            <a:r>
              <a:rPr lang="en" dirty="0">
                <a:solidFill>
                  <a:schemeClr val="dk1"/>
                </a:solidFill>
              </a:rPr>
              <a:t>Can use filters: filter by shelving location, current status, item type, etc.</a:t>
            </a:r>
          </a:p>
          <a:p>
            <a:pPr>
              <a:buNone/>
            </a:pPr>
            <a:endParaRPr dirty="0"/>
          </a:p>
        </p:txBody>
      </p:sp>
    </p:spTree>
    <p:extLst>
      <p:ext uri="{BB962C8B-B14F-4D97-AF65-F5344CB8AC3E}">
        <p14:creationId xmlns:p14="http://schemas.microsoft.com/office/powerpoint/2010/main" val="3914230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Need barcodes in order to bulk update shelving locations (permanent or temporary).  I.e. putting items on temporary display; changing permanent shelving locations</a:t>
            </a:r>
          </a:p>
          <a:p>
            <a:pPr>
              <a:buNone/>
            </a:pPr>
            <a:endParaRPr/>
          </a:p>
          <a:p>
            <a:pPr>
              <a:buNone/>
            </a:pPr>
            <a:r>
              <a:rPr lang="en"/>
              <a:t>**When reviewing locations, should always consult Collection Evaluation report as well (remember - inventory report only includes items with barcodes)</a:t>
            </a:r>
          </a:p>
          <a:p>
            <a:pPr>
              <a:buNone/>
            </a:pPr>
            <a:endParaRPr/>
          </a:p>
          <a:p>
            <a:pPr>
              <a:buNone/>
            </a:pPr>
            <a:r>
              <a:rPr lang="en"/>
              <a:t>Before creating cleanup reports - make sure you have excluded “WITHDRAWN” items so you’re not wasting time on records for materials that are no longer in the library</a:t>
            </a:r>
          </a:p>
        </p:txBody>
      </p:sp>
    </p:spTree>
    <p:extLst>
      <p:ext uri="{BB962C8B-B14F-4D97-AF65-F5344CB8AC3E}">
        <p14:creationId xmlns:p14="http://schemas.microsoft.com/office/powerpoint/2010/main" val="124833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Filter by item type volume, then by call number to see what records are missing call numbers</a:t>
            </a:r>
          </a:p>
        </p:txBody>
      </p:sp>
    </p:spTree>
    <p:extLst>
      <p:ext uri="{BB962C8B-B14F-4D97-AF65-F5344CB8AC3E}">
        <p14:creationId xmlns:p14="http://schemas.microsoft.com/office/powerpoint/2010/main" val="8051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Staff may forget to delete the original temporary item record when notified that an item needs an LHR</a:t>
            </a:r>
          </a:p>
          <a:p>
            <a:pPr>
              <a:buNone/>
            </a:pPr>
            <a:endParaRPr/>
          </a:p>
          <a:p>
            <a:pPr>
              <a:buNone/>
            </a:pPr>
            <a:r>
              <a:rPr lang="en"/>
              <a:t>Some temporary items are legitimate - we have body parts on reserve for health sciences students; our archives staff use temporary records in order to track interest in manuscript collections</a:t>
            </a:r>
          </a:p>
        </p:txBody>
      </p:sp>
    </p:spTree>
    <p:extLst>
      <p:ext uri="{BB962C8B-B14F-4D97-AF65-F5344CB8AC3E}">
        <p14:creationId xmlns:p14="http://schemas.microsoft.com/office/powerpoint/2010/main" val="312616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I may want to mention this as a tool for using the FTP inventory - I have a perl script that can sort the file in numerous ways, including by call number.</a:t>
            </a:r>
          </a:p>
          <a:p>
            <a:pPr>
              <a:buNone/>
            </a:pPr>
            <a:r>
              <a:rPr lang="en"/>
              <a:t>From a discussion on the Community Center: </a:t>
            </a:r>
            <a:r>
              <a:rPr lang="en" u="sng">
                <a:solidFill>
                  <a:schemeClr val="hlink"/>
                </a:solidFill>
                <a:hlinkClick r:id="rId3"/>
              </a:rPr>
              <a:t>https://www.oclc.org/community/WMS/WMS_reports.topic.html/sorting_item_invento-jSCQ.en.html</a:t>
            </a:r>
            <a:r>
              <a:rPr lang="en"/>
              <a:t> </a:t>
            </a:r>
          </a:p>
          <a:p>
            <a:pPr>
              <a:buNone/>
            </a:pPr>
            <a:endParaRPr/>
          </a:p>
        </p:txBody>
      </p:sp>
    </p:spTree>
    <p:extLst>
      <p:ext uri="{BB962C8B-B14F-4D97-AF65-F5344CB8AC3E}">
        <p14:creationId xmlns:p14="http://schemas.microsoft.com/office/powerpoint/2010/main" val="2368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dirty="0"/>
              <a:t>LAURA: Inventory report only reports the timestamp when an item was scanned in “inventory” mode (set on check-in mode in Circulation module).  Does not “tell” you whether scanned items are in another location, misshelved, or not scanned.  You still have to review the report.</a:t>
            </a:r>
          </a:p>
          <a:p>
            <a:pPr>
              <a:buNone/>
            </a:pPr>
            <a:endParaRPr dirty="0"/>
          </a:p>
          <a:p>
            <a:pPr>
              <a:buNone/>
            </a:pPr>
            <a:r>
              <a:rPr lang="en" dirty="0"/>
              <a:t>Inventory process will </a:t>
            </a:r>
            <a:r>
              <a:rPr lang="en" b="1" dirty="0">
                <a:solidFill>
                  <a:srgbClr val="FF0000"/>
                </a:solidFill>
              </a:rPr>
              <a:t>not</a:t>
            </a:r>
            <a:r>
              <a:rPr lang="en" dirty="0"/>
              <a:t> catch </a:t>
            </a:r>
            <a:r>
              <a:rPr lang="en" dirty="0">
                <a:solidFill>
                  <a:schemeClr val="dk1"/>
                </a:solidFill>
              </a:rPr>
              <a:t>holdings floating in Worldcat for print items that have no LHRs and are no longer on shelf.  Inventory will potentially catch titles that have no holdings/LHRs applied if they are on the shelf and scanners catch it (we remind them to go slow and pay attention to the screen for each book they are scanning) </a:t>
            </a:r>
          </a:p>
          <a:p>
            <a:pPr>
              <a:buNone/>
            </a:pPr>
            <a:endParaRPr i="1" dirty="0"/>
          </a:p>
          <a:p>
            <a:pPr>
              <a:buNone/>
            </a:pPr>
            <a:endParaRPr dirty="0"/>
          </a:p>
        </p:txBody>
      </p:sp>
    </p:spTree>
    <p:extLst>
      <p:ext uri="{BB962C8B-B14F-4D97-AF65-F5344CB8AC3E}">
        <p14:creationId xmlns:p14="http://schemas.microsoft.com/office/powerpoint/2010/main" val="122137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None/>
            </a:pPr>
            <a:r>
              <a:rPr lang="en"/>
              <a:t>LAURA: For more detailed information about the workflow, contact Laura</a:t>
            </a:r>
          </a:p>
        </p:txBody>
      </p:sp>
    </p:spTree>
    <p:extLst>
      <p:ext uri="{BB962C8B-B14F-4D97-AF65-F5344CB8AC3E}">
        <p14:creationId xmlns:p14="http://schemas.microsoft.com/office/powerpoint/2010/main" val="2246068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None/>
            </a:pPr>
            <a:r>
              <a:rPr lang="en"/>
              <a:t>TODD</a:t>
            </a:r>
          </a:p>
        </p:txBody>
      </p:sp>
    </p:spTree>
    <p:extLst>
      <p:ext uri="{BB962C8B-B14F-4D97-AF65-F5344CB8AC3E}">
        <p14:creationId xmlns:p14="http://schemas.microsoft.com/office/powerpoint/2010/main" val="570763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Publication date, often desired for reports, is only in the LHR Item Detail universe (it’s not even in the Inventory)</a:t>
            </a:r>
          </a:p>
          <a:p>
            <a:pPr>
              <a:buNone/>
            </a:pPr>
            <a:endParaRPr/>
          </a:p>
          <a:p>
            <a:pPr>
              <a:buNone/>
            </a:pPr>
            <a:r>
              <a:rPr lang="en"/>
              <a:t>It’s possible to write reports that will pull items based on inventory timestamp.  However, the report will only pull the fields that you specify. </a:t>
            </a:r>
          </a:p>
          <a:p>
            <a:pPr>
              <a:buNone/>
            </a:pPr>
            <a:endParaRPr/>
          </a:p>
          <a:p>
            <a:pPr>
              <a:buNone/>
            </a:pPr>
            <a:r>
              <a:rPr lang="en"/>
              <a:t>If you limit the report to items that have an inventory timestamp, you may leave out missing/lost titles that don’t have an inventory timestamp. </a:t>
            </a:r>
          </a:p>
          <a:p>
            <a:pPr>
              <a:buNone/>
            </a:pPr>
            <a:endParaRPr/>
          </a:p>
          <a:p>
            <a:pPr>
              <a:buNone/>
            </a:pPr>
            <a:r>
              <a:rPr lang="en"/>
              <a:t> If you limit the report to a shelving location, it will leave out items that may have been scanned during the inventory process, but are from a different shelving location (because sometimes they get misshelved or we overlook a title when updating locations).  </a:t>
            </a:r>
          </a:p>
          <a:p>
            <a:pPr>
              <a:buNone/>
            </a:pPr>
            <a:endParaRPr/>
          </a:p>
          <a:p>
            <a:pPr>
              <a:buNone/>
            </a:pPr>
            <a:r>
              <a:rPr lang="en"/>
              <a:t>If you limit the report to a specific call number range, it will leave out items that may have been shelved out of order (and staff overlooked it while scanning). </a:t>
            </a:r>
          </a:p>
          <a:p>
            <a:pPr>
              <a:buNone/>
            </a:pPr>
            <a:endParaRPr/>
          </a:p>
          <a:p>
            <a:pPr>
              <a:buNone/>
            </a:pPr>
            <a:r>
              <a:rPr lang="en"/>
              <a:t> This is why I like to work with the inventory report - because it has all the data</a:t>
            </a:r>
          </a:p>
          <a:p>
            <a:pPr>
              <a:buNone/>
            </a:pPr>
            <a:endParaRPr/>
          </a:p>
          <a:p>
            <a:pPr>
              <a:buNone/>
            </a:pPr>
            <a:r>
              <a:rPr lang="en"/>
              <a:t>(TODD: but with a couple exceptions that may/may not be needed, depending on the task at hand: weeding vs inventory)</a:t>
            </a:r>
          </a:p>
        </p:txBody>
      </p:sp>
    </p:spTree>
    <p:extLst>
      <p:ext uri="{BB962C8B-B14F-4D97-AF65-F5344CB8AC3E}">
        <p14:creationId xmlns:p14="http://schemas.microsoft.com/office/powerpoint/2010/main" val="271153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dirty="0"/>
              <a:t>KELLY </a:t>
            </a:r>
          </a:p>
          <a:p>
            <a:pPr>
              <a:buNone/>
            </a:pPr>
            <a:endParaRPr dirty="0"/>
          </a:p>
          <a:p>
            <a:pPr>
              <a:buNone/>
            </a:pPr>
            <a:r>
              <a:rPr lang="en" dirty="0"/>
              <a:t>WMS analytics has a lot of power, but using it effectively requires an understanding of WHY you need the data and WHERE the best data to meet your need originates. Data is coming from worldcat master records, LHRs, acquisitions, circulation, license manager, collection manager, and the FTP inventory.  </a:t>
            </a:r>
          </a:p>
          <a:p>
            <a:pPr>
              <a:buNone/>
            </a:pPr>
            <a:endParaRPr dirty="0"/>
          </a:p>
          <a:p>
            <a:pPr>
              <a:buNone/>
            </a:pPr>
            <a:r>
              <a:rPr lang="en" dirty="0"/>
              <a:t>So you have to ask yourself up front:</a:t>
            </a:r>
          </a:p>
          <a:p>
            <a:pPr>
              <a:buClr>
                <a:schemeClr val="dk1"/>
              </a:buClr>
              <a:buNone/>
            </a:pPr>
            <a:endParaRPr dirty="0">
              <a:solidFill>
                <a:schemeClr val="dk1"/>
              </a:solidFill>
            </a:endParaRPr>
          </a:p>
          <a:p>
            <a:pPr>
              <a:buNone/>
            </a:pPr>
            <a:r>
              <a:rPr lang="en" dirty="0">
                <a:solidFill>
                  <a:schemeClr val="dk1"/>
                </a:solidFill>
              </a:rPr>
              <a:t>Who is the audience? The Library Board? A Provost? A department?  Your team?</a:t>
            </a:r>
          </a:p>
          <a:p>
            <a:pPr>
              <a:buNone/>
            </a:pPr>
            <a:endParaRPr dirty="0">
              <a:solidFill>
                <a:schemeClr val="dk1"/>
              </a:solidFill>
            </a:endParaRPr>
          </a:p>
          <a:p>
            <a:pPr>
              <a:buNone/>
            </a:pPr>
            <a:r>
              <a:rPr lang="en" dirty="0">
                <a:solidFill>
                  <a:schemeClr val="dk1"/>
                </a:solidFill>
              </a:rPr>
              <a:t>Is this for a departmental accreditation?  IPEDS reporting? For data cleanup?  </a:t>
            </a:r>
          </a:p>
          <a:p>
            <a:pPr>
              <a:buClr>
                <a:schemeClr val="dk1"/>
              </a:buClr>
              <a:buNone/>
            </a:pPr>
            <a:endParaRPr dirty="0">
              <a:solidFill>
                <a:schemeClr val="dk1"/>
              </a:solidFill>
            </a:endParaRPr>
          </a:p>
          <a:p>
            <a:pPr>
              <a:buNone/>
            </a:pPr>
            <a:r>
              <a:rPr lang="en" dirty="0"/>
              <a:t>Which data points do I need to fully address my problem?</a:t>
            </a:r>
          </a:p>
          <a:p>
            <a:pPr>
              <a:buNone/>
            </a:pPr>
            <a:endParaRPr dirty="0"/>
          </a:p>
          <a:p>
            <a:pPr>
              <a:buNone/>
            </a:pPr>
            <a:r>
              <a:rPr lang="en" dirty="0"/>
              <a:t>Do the data points I’m using mean what I think they mean?</a:t>
            </a:r>
          </a:p>
          <a:p>
            <a:pPr>
              <a:buNone/>
            </a:pPr>
            <a:endParaRPr dirty="0"/>
          </a:p>
          <a:p>
            <a:pPr>
              <a:buNone/>
            </a:pPr>
            <a:r>
              <a:rPr lang="en" dirty="0"/>
              <a:t>What exactly am I planning to do with the report? Can I rely on readymade reports or should I make my own query in analytics?</a:t>
            </a:r>
          </a:p>
          <a:p>
            <a:pPr>
              <a:buNone/>
            </a:pPr>
            <a:endParaRPr dirty="0"/>
          </a:p>
          <a:p>
            <a:pPr>
              <a:buNone/>
            </a:pPr>
            <a:r>
              <a:rPr lang="en" dirty="0"/>
              <a:t>Understanding what you need, and knowing the data, will give you realistic expectation of what can and cannot be done.  You may need to go elsewhere for some data, or do extra manipulation to get what you need</a:t>
            </a:r>
          </a:p>
          <a:p>
            <a:pPr>
              <a:buNone/>
            </a:pPr>
            <a:endParaRPr dirty="0"/>
          </a:p>
        </p:txBody>
      </p:sp>
    </p:spTree>
    <p:extLst>
      <p:ext uri="{BB962C8B-B14F-4D97-AF65-F5344CB8AC3E}">
        <p14:creationId xmlns:p14="http://schemas.microsoft.com/office/powerpoint/2010/main" val="250501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SzPct val="25000"/>
              <a:buNone/>
            </a:pPr>
            <a:r>
              <a:rPr lang="en" sz="1200">
                <a:solidFill>
                  <a:srgbClr val="2D2E2D"/>
                </a:solidFill>
              </a:rPr>
              <a:t>TODD: It’s confusing when communicating where you’re at especially when the words “Report Designer” is nowhere to be seen</a:t>
            </a:r>
          </a:p>
        </p:txBody>
      </p:sp>
    </p:spTree>
    <p:extLst>
      <p:ext uri="{BB962C8B-B14F-4D97-AF65-F5344CB8AC3E}">
        <p14:creationId xmlns:p14="http://schemas.microsoft.com/office/powerpoint/2010/main" val="137163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a:t>
            </a:r>
          </a:p>
        </p:txBody>
      </p:sp>
    </p:spTree>
    <p:extLst>
      <p:ext uri="{BB962C8B-B14F-4D97-AF65-F5344CB8AC3E}">
        <p14:creationId xmlns:p14="http://schemas.microsoft.com/office/powerpoint/2010/main" val="2260643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Here’s a closer look at the LHR universe mentioned in the previous slide</a:t>
            </a:r>
          </a:p>
        </p:txBody>
      </p:sp>
    </p:spTree>
    <p:extLst>
      <p:ext uri="{BB962C8B-B14F-4D97-AF65-F5344CB8AC3E}">
        <p14:creationId xmlns:p14="http://schemas.microsoft.com/office/powerpoint/2010/main" val="20531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Before setting out, ask what kind of report the user needs - and what fields must be present</a:t>
            </a:r>
          </a:p>
        </p:txBody>
      </p:sp>
    </p:spTree>
    <p:extLst>
      <p:ext uri="{BB962C8B-B14F-4D97-AF65-F5344CB8AC3E}">
        <p14:creationId xmlns:p14="http://schemas.microsoft.com/office/powerpoint/2010/main" val="2296870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SzPct val="25000"/>
              <a:buNone/>
            </a:pPr>
            <a:r>
              <a:rPr lang="en" sz="1200">
                <a:solidFill>
                  <a:srgbClr val="2D2E2D"/>
                </a:solidFill>
              </a:rPr>
              <a:t>TODD: Left: "Issued Count" - as seen in WMS Circulation - Stats</a:t>
            </a:r>
          </a:p>
          <a:p>
            <a:pPr>
              <a:buClr>
                <a:schemeClr val="dk1"/>
              </a:buClr>
              <a:buSzPct val="25000"/>
              <a:buNone/>
            </a:pPr>
            <a:r>
              <a:rPr lang="en" sz="1200">
                <a:solidFill>
                  <a:srgbClr val="2D2E2D"/>
                </a:solidFill>
              </a:rPr>
              <a:t>Right: "Checkouts" - as seen in Analytics</a:t>
            </a:r>
          </a:p>
          <a:p>
            <a:pPr>
              <a:buNone/>
            </a:pPr>
            <a:r>
              <a:rPr lang="en" sz="1200">
                <a:solidFill>
                  <a:srgbClr val="2D2E2D"/>
                </a:solidFill>
              </a:rPr>
              <a:t>These are not equal because they're not the same thing</a:t>
            </a:r>
          </a:p>
        </p:txBody>
      </p:sp>
    </p:spTree>
    <p:extLst>
      <p:ext uri="{BB962C8B-B14F-4D97-AF65-F5344CB8AC3E}">
        <p14:creationId xmlns:p14="http://schemas.microsoft.com/office/powerpoint/2010/main" val="253302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SzPct val="25000"/>
              <a:buNone/>
            </a:pPr>
            <a:r>
              <a:rPr lang="en" sz="1200">
                <a:solidFill>
                  <a:srgbClr val="2D2E2D"/>
                </a:solidFill>
              </a:rPr>
              <a:t>TODD: Documentation says Issued Count = number of checkouts is incorrect!</a:t>
            </a:r>
          </a:p>
        </p:txBody>
      </p:sp>
    </p:spTree>
    <p:extLst>
      <p:ext uri="{BB962C8B-B14F-4D97-AF65-F5344CB8AC3E}">
        <p14:creationId xmlns:p14="http://schemas.microsoft.com/office/powerpoint/2010/main" val="2376043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sz="1200">
                <a:solidFill>
                  <a:srgbClr val="2D2E2D"/>
                </a:solidFill>
              </a:rPr>
              <a:t>TODD: This is just to illustrate checkout + renew = issued count (for the "main" copy ... for the "lrc" copy, it is those stats + previous checkouts from old system)</a:t>
            </a:r>
          </a:p>
        </p:txBody>
      </p:sp>
    </p:spTree>
    <p:extLst>
      <p:ext uri="{BB962C8B-B14F-4D97-AF65-F5344CB8AC3E}">
        <p14:creationId xmlns:p14="http://schemas.microsoft.com/office/powerpoint/2010/main" val="2570241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SzPct val="25000"/>
              <a:buNone/>
            </a:pPr>
            <a:r>
              <a:rPr lang="en" sz="1200">
                <a:solidFill>
                  <a:srgbClr val="2D2E2D"/>
                </a:solidFill>
              </a:rPr>
              <a:t>TODD: In Report Designer: for "Issued Count," you can get those numbers from Circ in the Circulation Item Status universe and they match up!</a:t>
            </a:r>
          </a:p>
          <a:p>
            <a:pPr>
              <a:buClr>
                <a:schemeClr val="dk1"/>
              </a:buClr>
              <a:buSzPct val="25000"/>
              <a:buNone/>
            </a:pPr>
            <a:r>
              <a:rPr lang="en" sz="1200">
                <a:solidFill>
                  <a:srgbClr val="2D2E2D"/>
                </a:solidFill>
              </a:rPr>
              <a:t>YTD = The number of times an item has been checked out since 1 January of the current calendar year</a:t>
            </a:r>
          </a:p>
          <a:p>
            <a:pPr>
              <a:buClr>
                <a:schemeClr val="dk1"/>
              </a:buClr>
              <a:buSzPct val="25000"/>
              <a:buNone/>
            </a:pPr>
            <a:endParaRPr sz="1200">
              <a:solidFill>
                <a:srgbClr val="2D2E2D"/>
              </a:solidFill>
            </a:endParaRPr>
          </a:p>
          <a:p>
            <a:pPr>
              <a:buClr>
                <a:schemeClr val="dk1"/>
              </a:buClr>
              <a:buSzPct val="25000"/>
              <a:buNone/>
            </a:pPr>
            <a:r>
              <a:rPr lang="en" sz="1200">
                <a:solidFill>
                  <a:srgbClr val="2D2E2D"/>
                </a:solidFill>
              </a:rPr>
              <a:t>FYI: "Soft Issued Count" is when an item is Checked-In in Circulation as a "Non Loan Return"</a:t>
            </a:r>
          </a:p>
          <a:p>
            <a:pPr>
              <a:buClr>
                <a:schemeClr val="dk1"/>
              </a:buClr>
              <a:buSzPct val="25000"/>
              <a:buNone/>
            </a:pPr>
            <a:endParaRPr sz="1200">
              <a:solidFill>
                <a:srgbClr val="2D2E2D"/>
              </a:solidFill>
            </a:endParaRPr>
          </a:p>
          <a:p>
            <a:pPr>
              <a:buNone/>
            </a:pPr>
            <a:r>
              <a:rPr lang="en" sz="1200">
                <a:solidFill>
                  <a:srgbClr val="2D2E2D"/>
                </a:solidFill>
              </a:rPr>
              <a:t>On right-bottom: these numbers come from the Circulation Item Status universe (checkouts come from Circulation Item Events universe)</a:t>
            </a:r>
          </a:p>
        </p:txBody>
      </p:sp>
    </p:spTree>
    <p:extLst>
      <p:ext uri="{BB962C8B-B14F-4D97-AF65-F5344CB8AC3E}">
        <p14:creationId xmlns:p14="http://schemas.microsoft.com/office/powerpoint/2010/main" val="3052698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a:t>
            </a:r>
          </a:p>
        </p:txBody>
      </p:sp>
    </p:spTree>
    <p:extLst>
      <p:ext uri="{BB962C8B-B14F-4D97-AF65-F5344CB8AC3E}">
        <p14:creationId xmlns:p14="http://schemas.microsoft.com/office/powerpoint/2010/main" val="2841650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How to deal with dates, not just “Inventoried” date - when keeping/removing items based on a date that is sorta null</a:t>
            </a:r>
          </a:p>
        </p:txBody>
      </p:sp>
    </p:spTree>
    <p:extLst>
      <p:ext uri="{BB962C8B-B14F-4D97-AF65-F5344CB8AC3E}">
        <p14:creationId xmlns:p14="http://schemas.microsoft.com/office/powerpoint/2010/main" val="204624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None/>
            </a:pPr>
            <a:r>
              <a:rPr lang="en">
                <a:solidFill>
                  <a:schemeClr val="dk1"/>
                </a:solidFill>
              </a:rPr>
              <a:t>LAURA: </a:t>
            </a:r>
            <a:r>
              <a:rPr lang="en"/>
              <a:t>That was a nice way of putting it.  But this pretty much captures how I really feel when working with the data.  </a:t>
            </a:r>
          </a:p>
        </p:txBody>
      </p:sp>
    </p:spTree>
    <p:extLst>
      <p:ext uri="{BB962C8B-B14F-4D97-AF65-F5344CB8AC3E}">
        <p14:creationId xmlns:p14="http://schemas.microsoft.com/office/powerpoint/2010/main" val="1147241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not uncommon type of report to be requested</a:t>
            </a:r>
          </a:p>
        </p:txBody>
      </p:sp>
    </p:spTree>
    <p:extLst>
      <p:ext uri="{BB962C8B-B14F-4D97-AF65-F5344CB8AC3E}">
        <p14:creationId xmlns:p14="http://schemas.microsoft.com/office/powerpoint/2010/main" val="823353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 Don’t get these a lot, but it’s usually “Acq Paid Invoices” which prompts for a date range for the transactions (often for fiscal period)</a:t>
            </a:r>
          </a:p>
        </p:txBody>
      </p:sp>
    </p:spTree>
    <p:extLst>
      <p:ext uri="{BB962C8B-B14F-4D97-AF65-F5344CB8AC3E}">
        <p14:creationId xmlns:p14="http://schemas.microsoft.com/office/powerpoint/2010/main" val="3593564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KELLY - how I translate to ACRL requirements</a:t>
            </a:r>
          </a:p>
        </p:txBody>
      </p:sp>
    </p:spTree>
    <p:extLst>
      <p:ext uri="{BB962C8B-B14F-4D97-AF65-F5344CB8AC3E}">
        <p14:creationId xmlns:p14="http://schemas.microsoft.com/office/powerpoint/2010/main" val="2088413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endParaRPr b="1">
              <a:solidFill>
                <a:srgbClr val="FF0000"/>
              </a:solidFill>
            </a:endParaRPr>
          </a:p>
        </p:txBody>
      </p:sp>
    </p:spTree>
    <p:extLst>
      <p:ext uri="{BB962C8B-B14F-4D97-AF65-F5344CB8AC3E}">
        <p14:creationId xmlns:p14="http://schemas.microsoft.com/office/powerpoint/2010/main" val="2039081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LAURA: eBook icon only applied when an 856 40 field is present (if it’s 856 41 like a lot of our govdoc titles, then they will display as print books); if thesis/dissertation, it will display as print book, even if field 856 40</a:t>
            </a:r>
          </a:p>
          <a:p>
            <a:pPr>
              <a:buNone/>
            </a:pPr>
            <a:endParaRPr>
              <a:solidFill>
                <a:schemeClr val="dk1"/>
              </a:solidFill>
            </a:endParaRPr>
          </a:p>
          <a:p>
            <a:pPr>
              <a:buNone/>
            </a:pPr>
            <a:r>
              <a:rPr lang="en">
                <a:solidFill>
                  <a:schemeClr val="dk1"/>
                </a:solidFill>
              </a:rPr>
              <a:t>Still trying to understand how OCLC translates the myriad codes in catalog records.  See for example: </a:t>
            </a:r>
            <a:r>
              <a:rPr lang="en" u="sng">
                <a:solidFill>
                  <a:schemeClr val="hlink"/>
                </a:solidFill>
                <a:hlinkClick r:id="rId3"/>
              </a:rPr>
              <a:t>http://www.oclc.org/support/help/SearchingWorldCatIndexes/#06_Format_Document_Type_Codes/Format_Document_type_codes.htm%3FTocPath%3D_____5</a:t>
            </a:r>
          </a:p>
          <a:p>
            <a:pPr>
              <a:buNone/>
            </a:pPr>
            <a:endParaRPr>
              <a:solidFill>
                <a:schemeClr val="dk1"/>
              </a:solidFill>
            </a:endParaRPr>
          </a:p>
        </p:txBody>
      </p:sp>
    </p:spTree>
    <p:extLst>
      <p:ext uri="{BB962C8B-B14F-4D97-AF65-F5344CB8AC3E}">
        <p14:creationId xmlns:p14="http://schemas.microsoft.com/office/powerpoint/2010/main" val="810229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LAURA: Sometimes print records are selected for titles that are in online collections activated via Collection Manager.  This can be either because the vendor is providing title info for print, or Collection Manager is matching on a print record rather than online</a:t>
            </a:r>
          </a:p>
          <a:p>
            <a:pPr>
              <a:buClr>
                <a:schemeClr val="dk1"/>
              </a:buClr>
              <a:buNone/>
            </a:pPr>
            <a:endParaRPr>
              <a:solidFill>
                <a:schemeClr val="dk1"/>
              </a:solidFill>
            </a:endParaRPr>
          </a:p>
          <a:p>
            <a:pPr>
              <a:buClr>
                <a:schemeClr val="dk1"/>
              </a:buClr>
              <a:buNone/>
            </a:pPr>
            <a:r>
              <a:rPr lang="en">
                <a:solidFill>
                  <a:schemeClr val="dk1"/>
                </a:solidFill>
              </a:rPr>
              <a:t>This is a cleanup project idea: double checking these in Collection Manager and submitting online records for the override OCN (the “version of record” that Collection Manager will apply your holdings to).  </a:t>
            </a:r>
          </a:p>
          <a:p>
            <a:pPr>
              <a:buClr>
                <a:schemeClr val="dk1"/>
              </a:buClr>
              <a:buNone/>
            </a:pPr>
            <a:endParaRPr>
              <a:solidFill>
                <a:schemeClr val="dk1"/>
              </a:solidFill>
            </a:endParaRPr>
          </a:p>
          <a:p>
            <a:pPr>
              <a:buClr>
                <a:schemeClr val="dk1"/>
              </a:buClr>
              <a:buNone/>
            </a:pPr>
            <a:r>
              <a:rPr lang="en">
                <a:solidFill>
                  <a:schemeClr val="dk1"/>
                </a:solidFill>
              </a:rPr>
              <a:t>Remember that this has a public-side impact - patrons who may want online-only records (limiting to eBook, for example)</a:t>
            </a:r>
          </a:p>
          <a:p>
            <a:pPr>
              <a:buNone/>
            </a:pPr>
            <a:endParaRPr>
              <a:solidFill>
                <a:schemeClr val="dk1"/>
              </a:solidFill>
            </a:endParaRPr>
          </a:p>
        </p:txBody>
      </p:sp>
    </p:spTree>
    <p:extLst>
      <p:ext uri="{BB962C8B-B14F-4D97-AF65-F5344CB8AC3E}">
        <p14:creationId xmlns:p14="http://schemas.microsoft.com/office/powerpoint/2010/main" val="1032280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dirty="0">
                <a:solidFill>
                  <a:schemeClr val="dk1"/>
                </a:solidFill>
              </a:rPr>
              <a:t>LAURA: Subjects are coming from OCLC’s Subject Conspectus.  This assigns subjects based on the call number fields (the conspectus lays out each call number range and its corresponding subject area).  If call number fields are not used correctly, then subjects may be inaccurate.  This may be from libraries editing records for local use and not realizing the impact in Worldcat if they load records there.</a:t>
            </a:r>
          </a:p>
          <a:p>
            <a:pPr>
              <a:buNone/>
            </a:pPr>
            <a:endParaRPr dirty="0">
              <a:solidFill>
                <a:schemeClr val="dk1"/>
              </a:solidFill>
            </a:endParaRPr>
          </a:p>
          <a:p>
            <a:pPr>
              <a:buNone/>
            </a:pPr>
            <a:r>
              <a:rPr lang="en" dirty="0">
                <a:solidFill>
                  <a:schemeClr val="dk1"/>
                </a:solidFill>
              </a:rPr>
              <a:t>Domestic Engineering is from Dewey 644 call number range.</a:t>
            </a:r>
          </a:p>
          <a:p>
            <a:pPr>
              <a:buNone/>
            </a:pPr>
            <a:endParaRPr dirty="0">
              <a:solidFill>
                <a:schemeClr val="dk1"/>
              </a:solidFill>
            </a:endParaRPr>
          </a:p>
          <a:p>
            <a:pPr>
              <a:buNone/>
            </a:pPr>
            <a:r>
              <a:rPr lang="en" dirty="0">
                <a:solidFill>
                  <a:schemeClr val="dk1"/>
                </a:solidFill>
              </a:rPr>
              <a:t>Diplomatics. Archives is from LCC CD call number range.  </a:t>
            </a:r>
          </a:p>
          <a:p>
            <a:pPr>
              <a:buNone/>
            </a:pPr>
            <a:endParaRPr dirty="0">
              <a:solidFill>
                <a:schemeClr val="dk1"/>
              </a:solidFill>
            </a:endParaRPr>
          </a:p>
          <a:p>
            <a:pPr>
              <a:buNone/>
            </a:pPr>
            <a:r>
              <a:rPr lang="en" dirty="0">
                <a:solidFill>
                  <a:schemeClr val="dk1"/>
                </a:solidFill>
              </a:rPr>
              <a:t>Diseases of organs, glands, systems, is from Dewey Decimal 616 call number range.  </a:t>
            </a:r>
          </a:p>
          <a:p>
            <a:pPr>
              <a:buNone/>
            </a:pPr>
            <a:endParaRPr dirty="0">
              <a:solidFill>
                <a:schemeClr val="dk1"/>
              </a:solidFill>
            </a:endParaRPr>
          </a:p>
          <a:p>
            <a:pPr>
              <a:buNone/>
            </a:pPr>
            <a:r>
              <a:rPr lang="en" dirty="0">
                <a:solidFill>
                  <a:schemeClr val="dk1"/>
                </a:solidFill>
              </a:rPr>
              <a:t>It also appears to look at the local call number field if it doesn’t recognize what is in the 050 or 082 fields.  If you notice weird subjects on the Collection Evaluation report, you can try fixing the call numbers (if you are able) to see if that does anything.</a:t>
            </a:r>
          </a:p>
          <a:p>
            <a:pPr>
              <a:buNone/>
            </a:pPr>
            <a:endParaRPr dirty="0">
              <a:solidFill>
                <a:schemeClr val="dk1"/>
              </a:solidFill>
            </a:endParaRPr>
          </a:p>
          <a:p>
            <a:pPr>
              <a:buNone/>
            </a:pPr>
            <a:r>
              <a:rPr lang="en" dirty="0">
                <a:solidFill>
                  <a:schemeClr val="dk1"/>
                </a:solidFill>
              </a:rPr>
              <a:t>OCLC Conspectus: http://www.oclc.org/support/help/collection_evaluation/Default.htm#OCLC Conspectus/OCLC_Conspectus.htm%3FTocPath%3D_____8</a:t>
            </a:r>
          </a:p>
        </p:txBody>
      </p:sp>
    </p:spTree>
    <p:extLst>
      <p:ext uri="{BB962C8B-B14F-4D97-AF65-F5344CB8AC3E}">
        <p14:creationId xmlns:p14="http://schemas.microsoft.com/office/powerpoint/2010/main" val="2472915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b="1"/>
              <a:t>KELLY </a:t>
            </a:r>
            <a:r>
              <a:rPr lang="en"/>
              <a:t>Makes verification against Banner really difficult.</a:t>
            </a:r>
          </a:p>
          <a:p>
            <a:pPr>
              <a:buNone/>
            </a:pPr>
            <a:r>
              <a:rPr lang="en"/>
              <a:t> </a:t>
            </a:r>
          </a:p>
        </p:txBody>
      </p:sp>
    </p:spTree>
    <p:extLst>
      <p:ext uri="{BB962C8B-B14F-4D97-AF65-F5344CB8AC3E}">
        <p14:creationId xmlns:p14="http://schemas.microsoft.com/office/powerpoint/2010/main" val="1373415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b="1"/>
              <a:t>KELLY.</a:t>
            </a:r>
            <a:r>
              <a:rPr lang="en"/>
              <a:t> Discovered source of problem. </a:t>
            </a:r>
            <a:r>
              <a:rPr lang="en">
                <a:solidFill>
                  <a:schemeClr val="dk1"/>
                </a:solidFill>
              </a:rPr>
              <a:t>Invoice not attached to metadata record because Gale treats each volume in the series like a standalone eBook and sends records for each volume (instead of relying on series-level record), and these records are added months after Amy receives the invoice for them. </a:t>
            </a:r>
          </a:p>
        </p:txBody>
      </p:sp>
    </p:spTree>
    <p:extLst>
      <p:ext uri="{BB962C8B-B14F-4D97-AF65-F5344CB8AC3E}">
        <p14:creationId xmlns:p14="http://schemas.microsoft.com/office/powerpoint/2010/main" val="338418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TODD:</a:t>
            </a:r>
          </a:p>
        </p:txBody>
      </p:sp>
    </p:spTree>
    <p:extLst>
      <p:ext uri="{BB962C8B-B14F-4D97-AF65-F5344CB8AC3E}">
        <p14:creationId xmlns:p14="http://schemas.microsoft.com/office/powerpoint/2010/main" val="41769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I do not use this report as much as I do Inventory report.  I don’t fully trust that it is an accurate “collection evaluation”</a:t>
            </a:r>
          </a:p>
          <a:p>
            <a:pPr>
              <a:buNone/>
            </a:pPr>
            <a:endParaRPr/>
          </a:p>
          <a:p>
            <a:pPr>
              <a:buNone/>
            </a:pPr>
            <a:r>
              <a:rPr lang="en"/>
              <a:t>More fields from bib record - it is supposed to be focused on tools for evaluating your collection and comparing with other libraries</a:t>
            </a:r>
          </a:p>
          <a:p>
            <a:pPr>
              <a:buNone/>
            </a:pPr>
            <a:endParaRPr/>
          </a:p>
          <a:p>
            <a:pPr>
              <a:buNone/>
            </a:pPr>
            <a:r>
              <a:rPr lang="en"/>
              <a:t>But helpful for running reports on locations - just remember that it won’t include multiple items attached to one LHR (i.e. periodicals)</a:t>
            </a:r>
          </a:p>
          <a:p>
            <a:pPr>
              <a:buNone/>
            </a:pPr>
            <a:endParaRPr/>
          </a:p>
          <a:p>
            <a:pPr>
              <a:buNone/>
            </a:pPr>
            <a:r>
              <a:rPr lang="en"/>
              <a:t>Anyone with permissions can access via Analytics -- Collection Evaluation -- My Library tab</a:t>
            </a:r>
          </a:p>
          <a:p>
            <a:pPr>
              <a:buNone/>
            </a:pPr>
            <a:endParaRPr/>
          </a:p>
          <a:p>
            <a:pPr>
              <a:buNone/>
            </a:pPr>
            <a:r>
              <a:rPr lang="en"/>
              <a:t>Don’t have choice over what fields to include, but can limit report by location, format, pub date, last circ date, # of times circulated, language</a:t>
            </a:r>
          </a:p>
          <a:p>
            <a:pPr>
              <a:buNone/>
            </a:pPr>
            <a:endParaRPr/>
          </a:p>
          <a:p>
            <a:pPr>
              <a:buNone/>
            </a:pPr>
            <a:r>
              <a:rPr lang="en"/>
              <a:t>--ex:staff run report on GRR Display in order to periodically clean up temporary locations</a:t>
            </a:r>
          </a:p>
          <a:p>
            <a:pPr>
              <a:buNone/>
            </a:pPr>
            <a:endParaRPr/>
          </a:p>
        </p:txBody>
      </p:sp>
    </p:spTree>
    <p:extLst>
      <p:ext uri="{BB962C8B-B14F-4D97-AF65-F5344CB8AC3E}">
        <p14:creationId xmlns:p14="http://schemas.microsoft.com/office/powerpoint/2010/main" val="1204230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LAURA:“My KBART file” is massive - 534 MB last I checked</a:t>
            </a:r>
          </a:p>
          <a:p>
            <a:pPr>
              <a:buNone/>
            </a:pPr>
            <a:endParaRPr/>
          </a:p>
          <a:p>
            <a:pPr>
              <a:buClr>
                <a:schemeClr val="dk1"/>
              </a:buClr>
              <a:buNone/>
            </a:pPr>
            <a:r>
              <a:rPr lang="en">
                <a:solidFill>
                  <a:schemeClr val="dk1"/>
                </a:solidFill>
              </a:rPr>
              <a:t>Report needed for JSTOR Book Acquisition pilot with SAALCK - for consortial DDA pool.  Needed report of all of our activated eBooks (not including any in our JSTOR DDA collection because those technically are not purchased yet).  </a:t>
            </a:r>
          </a:p>
          <a:p>
            <a:pPr>
              <a:buClr>
                <a:schemeClr val="dk1"/>
              </a:buClr>
              <a:buNone/>
            </a:pPr>
            <a:endParaRPr>
              <a:solidFill>
                <a:schemeClr val="dk1"/>
              </a:solidFill>
            </a:endParaRPr>
          </a:p>
          <a:p>
            <a:pPr>
              <a:buClr>
                <a:schemeClr val="dk1"/>
              </a:buClr>
              <a:buNone/>
            </a:pPr>
            <a:r>
              <a:rPr lang="en">
                <a:solidFill>
                  <a:schemeClr val="dk1"/>
                </a:solidFill>
              </a:rPr>
              <a:t>Todd could not do this in Reports (at the time - not sure if Reports has improved since April 2017)</a:t>
            </a:r>
          </a:p>
          <a:p>
            <a:pPr>
              <a:buClr>
                <a:schemeClr val="dk1"/>
              </a:buClr>
              <a:buNone/>
            </a:pPr>
            <a:r>
              <a:rPr lang="en">
                <a:solidFill>
                  <a:schemeClr val="dk1"/>
                </a:solidFill>
              </a:rPr>
              <a:t>--report appeared to be pulling ALL eBooks, regardless of activation status</a:t>
            </a:r>
          </a:p>
          <a:p>
            <a:pPr>
              <a:buClr>
                <a:schemeClr val="dk1"/>
              </a:buClr>
              <a:buNone/>
            </a:pPr>
            <a:r>
              <a:rPr lang="en">
                <a:solidFill>
                  <a:schemeClr val="dk1"/>
                </a:solidFill>
              </a:rPr>
              <a:t>Laura ended up exporting KBART files for each of our eBook collections and combining into one file</a:t>
            </a:r>
          </a:p>
          <a:p>
            <a:pPr>
              <a:buNone/>
            </a:pPr>
            <a:endParaRPr/>
          </a:p>
        </p:txBody>
      </p:sp>
    </p:spTree>
    <p:extLst>
      <p:ext uri="{BB962C8B-B14F-4D97-AF65-F5344CB8AC3E}">
        <p14:creationId xmlns:p14="http://schemas.microsoft.com/office/powerpoint/2010/main" val="955623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Lots of mistakes as a new WMS library; also before ability to move LHRs to different record.  Cataloging staff didn’t know about ability to “change worldcat record” in Acquisitions</a:t>
            </a:r>
          </a:p>
        </p:txBody>
      </p:sp>
    </p:spTree>
    <p:extLst>
      <p:ext uri="{BB962C8B-B14F-4D97-AF65-F5344CB8AC3E}">
        <p14:creationId xmlns:p14="http://schemas.microsoft.com/office/powerpoint/2010/main" val="494028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Most eBook records I have looked at are using “o” in 008/23.</a:t>
            </a:r>
          </a:p>
          <a:p>
            <a:pPr>
              <a:buNone/>
            </a:pPr>
            <a:r>
              <a:rPr lang="en"/>
              <a:t>http://www.oclc.org/support/help/SearchingWorldCatIndexes/#06_Format_Document_Type_Codes/Format_Document_type_codes.htm%3FTocPath%3D_____5</a:t>
            </a:r>
          </a:p>
          <a:p>
            <a:pPr>
              <a:buNone/>
            </a:pPr>
            <a:r>
              <a:rPr lang="en"/>
              <a:t>https://www.loc.gov/aba/pcc/scs/documents/PCC-PN-guidelines.html</a:t>
            </a:r>
          </a:p>
        </p:txBody>
      </p:sp>
    </p:spTree>
    <p:extLst>
      <p:ext uri="{BB962C8B-B14F-4D97-AF65-F5344CB8AC3E}">
        <p14:creationId xmlns:p14="http://schemas.microsoft.com/office/powerpoint/2010/main" val="2176189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Clr>
                <a:schemeClr val="dk1"/>
              </a:buClr>
              <a:buNone/>
            </a:pPr>
            <a:r>
              <a:rPr lang="en">
                <a:solidFill>
                  <a:schemeClr val="dk1"/>
                </a:solidFill>
              </a:rPr>
              <a:t>LAURA: How does system identify eBooks? OCLC support told me eBook facet is displayed in WC Discovery based on 856 40/4_ field.  This seems to also impact how the format is determined for records in Collection Evaluation and in other reports.</a:t>
            </a:r>
          </a:p>
          <a:p>
            <a:pPr>
              <a:buClr>
                <a:schemeClr val="dk1"/>
              </a:buClr>
              <a:buNone/>
            </a:pPr>
            <a:endParaRPr>
              <a:solidFill>
                <a:schemeClr val="dk1"/>
              </a:solidFill>
            </a:endParaRPr>
          </a:p>
          <a:p>
            <a:pPr>
              <a:buClr>
                <a:schemeClr val="dk1"/>
              </a:buClr>
              <a:buNone/>
            </a:pPr>
            <a:r>
              <a:rPr lang="en">
                <a:solidFill>
                  <a:schemeClr val="dk1"/>
                </a:solidFill>
              </a:rPr>
              <a:t>OCLC has a lot of print records that were modified for electronic, which accounts for some of the issues Worldcat has in properly identifying eBooks.</a:t>
            </a:r>
          </a:p>
          <a:p>
            <a:pPr>
              <a:buClr>
                <a:schemeClr val="dk1"/>
              </a:buClr>
              <a:buNone/>
            </a:pPr>
            <a:endParaRPr>
              <a:solidFill>
                <a:schemeClr val="dk1"/>
              </a:solidFill>
            </a:endParaRPr>
          </a:p>
          <a:p>
            <a:pPr>
              <a:buClr>
                <a:schemeClr val="dk1"/>
              </a:buClr>
              <a:buNone/>
            </a:pPr>
            <a:r>
              <a:rPr lang="en">
                <a:solidFill>
                  <a:schemeClr val="dk1"/>
                </a:solidFill>
              </a:rPr>
              <a:t>Not sure why thesis/dissertation records show as “book, print” on collection evaluation report, even if 856 40 field is present - actually waiting to hear from Support about this</a:t>
            </a:r>
          </a:p>
          <a:p>
            <a:pPr>
              <a:buClr>
                <a:schemeClr val="dk1"/>
              </a:buClr>
              <a:buNone/>
            </a:pPr>
            <a:endParaRPr>
              <a:solidFill>
                <a:schemeClr val="dk1"/>
              </a:solidFill>
            </a:endParaRPr>
          </a:p>
        </p:txBody>
      </p:sp>
    </p:spTree>
    <p:extLst>
      <p:ext uri="{BB962C8B-B14F-4D97-AF65-F5344CB8AC3E}">
        <p14:creationId xmlns:p14="http://schemas.microsoft.com/office/powerpoint/2010/main" val="129214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KELLY: This can also be seen in Collection Manager reports. </a:t>
            </a:r>
          </a:p>
          <a:p>
            <a:pPr>
              <a:buNone/>
            </a:pPr>
            <a:r>
              <a:rPr lang="en">
                <a:solidFill>
                  <a:schemeClr val="dk1"/>
                </a:solidFill>
              </a:rPr>
              <a:t>Collection Evaluation is pulling the 1st URL listed on the master record in Worldcat - whether or not that’s the localized link that we use (which is coming via Collection Manager NOT Record Manager)</a:t>
            </a:r>
          </a:p>
        </p:txBody>
      </p:sp>
    </p:spTree>
    <p:extLst>
      <p:ext uri="{BB962C8B-B14F-4D97-AF65-F5344CB8AC3E}">
        <p14:creationId xmlns:p14="http://schemas.microsoft.com/office/powerpoint/2010/main" val="1734947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endParaRPr/>
          </a:p>
        </p:txBody>
      </p:sp>
    </p:spTree>
    <p:extLst>
      <p:ext uri="{BB962C8B-B14F-4D97-AF65-F5344CB8AC3E}">
        <p14:creationId xmlns:p14="http://schemas.microsoft.com/office/powerpoint/2010/main" val="64049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lnSpc>
                <a:spcPct val="115000"/>
              </a:lnSpc>
              <a:spcAft>
                <a:spcPts val="1630"/>
              </a:spcAft>
              <a:buNone/>
            </a:pPr>
            <a:r>
              <a:rPr lang="en" sz="1200">
                <a:solidFill>
                  <a:schemeClr val="dk2"/>
                </a:solidFill>
              </a:rPr>
              <a:t>LAURA:</a:t>
            </a:r>
          </a:p>
          <a:p>
            <a:pPr>
              <a:lnSpc>
                <a:spcPct val="115000"/>
              </a:lnSpc>
              <a:spcAft>
                <a:spcPts val="1630"/>
              </a:spcAft>
              <a:buNone/>
            </a:pPr>
            <a:r>
              <a:rPr lang="en" sz="1200">
                <a:solidFill>
                  <a:schemeClr val="dk2"/>
                </a:solidFill>
              </a:rPr>
              <a:t>Collection Manager titles Identifiable by:</a:t>
            </a:r>
          </a:p>
          <a:p>
            <a:pPr marL="931774" lvl="1" indent="-310591">
              <a:lnSpc>
                <a:spcPct val="115000"/>
              </a:lnSpc>
              <a:spcAft>
                <a:spcPts val="1630"/>
              </a:spcAft>
              <a:buClr>
                <a:schemeClr val="dk2"/>
              </a:buClr>
            </a:pPr>
            <a:r>
              <a:rPr lang="en" sz="1200">
                <a:solidFill>
                  <a:schemeClr val="dk2"/>
                </a:solidFill>
              </a:rPr>
              <a:t> “Format” field (“Book, eBook”; “eJournal”; etc.)*</a:t>
            </a:r>
          </a:p>
          <a:p>
            <a:pPr marL="931774" lvl="1" indent="-310591">
              <a:lnSpc>
                <a:spcPct val="115000"/>
              </a:lnSpc>
              <a:spcAft>
                <a:spcPts val="1630"/>
              </a:spcAft>
              <a:buClr>
                <a:schemeClr val="dk2"/>
              </a:buClr>
            </a:pPr>
            <a:r>
              <a:rPr lang="en" sz="1200">
                <a:solidFill>
                  <a:schemeClr val="dk2"/>
                </a:solidFill>
              </a:rPr>
              <a:t>Lack of shelving location in the “Location” field</a:t>
            </a:r>
          </a:p>
        </p:txBody>
      </p:sp>
    </p:spTree>
    <p:extLst>
      <p:ext uri="{BB962C8B-B14F-4D97-AF65-F5344CB8AC3E}">
        <p14:creationId xmlns:p14="http://schemas.microsoft.com/office/powerpoint/2010/main" val="18750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LAURA: There are more shelving locations under Grand Reading Room, but they do not show up here, which means that they are not in use (whew - we can delete those unwanted locations now!)</a:t>
            </a:r>
          </a:p>
          <a:p>
            <a:pPr>
              <a:buNone/>
            </a:pPr>
            <a:endParaRPr>
              <a:solidFill>
                <a:schemeClr val="dk1"/>
              </a:solidFill>
            </a:endParaRPr>
          </a:p>
          <a:p>
            <a:pPr>
              <a:buNone/>
            </a:pPr>
            <a:r>
              <a:rPr lang="en">
                <a:solidFill>
                  <a:schemeClr val="dk1"/>
                </a:solidFill>
              </a:rPr>
              <a:t>**When reviewing locations, should always consult Inventory report as well </a:t>
            </a:r>
          </a:p>
        </p:txBody>
      </p:sp>
    </p:spTree>
    <p:extLst>
      <p:ext uri="{BB962C8B-B14F-4D97-AF65-F5344CB8AC3E}">
        <p14:creationId xmlns:p14="http://schemas.microsoft.com/office/powerpoint/2010/main" val="99861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LAURA: **When reviewing locations, should always consult Inventory report as well **</a:t>
            </a:r>
          </a:p>
          <a:p>
            <a:pPr>
              <a:buNone/>
            </a:pPr>
            <a:endParaRPr>
              <a:solidFill>
                <a:schemeClr val="dk1"/>
              </a:solidFill>
            </a:endParaRPr>
          </a:p>
          <a:p>
            <a:pPr>
              <a:buNone/>
            </a:pPr>
            <a:r>
              <a:rPr lang="en">
                <a:solidFill>
                  <a:schemeClr val="dk1"/>
                </a:solidFill>
              </a:rPr>
              <a:t>Be aware of your collections and any cleanup projects going on.  For instance, we have a massive cleanup project for our bound-with volumes, so I keep that in mind when looking at this report since those titles are already being taken care of.</a:t>
            </a:r>
          </a:p>
          <a:p>
            <a:pPr>
              <a:buNone/>
            </a:pPr>
            <a:endParaRPr>
              <a:solidFill>
                <a:schemeClr val="dk1"/>
              </a:solidFill>
            </a:endParaRPr>
          </a:p>
          <a:p>
            <a:pPr>
              <a:buNone/>
            </a:pPr>
            <a:r>
              <a:rPr lang="en">
                <a:solidFill>
                  <a:schemeClr val="dk1"/>
                </a:solidFill>
              </a:rPr>
              <a:t>Also - sometimes print records are selected for titles that are in online collections activated via Collection Manager.  This is a cleanup project idea: double checking these in Collection Manager and submitting online records for the override OCN (the “version of record” that Collection Manager will apply your holdings to).  Remember that this has a public-side impact - patrons who may want online-only records (limiting to eBook, for example)</a:t>
            </a:r>
          </a:p>
          <a:p>
            <a:pPr>
              <a:buNone/>
            </a:pPr>
            <a:endParaRPr>
              <a:solidFill>
                <a:schemeClr val="dk1"/>
              </a:solidFill>
            </a:endParaRPr>
          </a:p>
        </p:txBody>
      </p:sp>
    </p:spTree>
    <p:extLst>
      <p:ext uri="{BB962C8B-B14F-4D97-AF65-F5344CB8AC3E}">
        <p14:creationId xmlns:p14="http://schemas.microsoft.com/office/powerpoint/2010/main" val="68760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solidFill>
                  <a:schemeClr val="dk1"/>
                </a:solidFill>
              </a:rPr>
              <a:t>LAURA: **When reviewing locations, should always consult Inventory report as well **</a:t>
            </a:r>
          </a:p>
          <a:p>
            <a:pPr>
              <a:buNone/>
            </a:pPr>
            <a:endParaRPr>
              <a:solidFill>
                <a:schemeClr val="dk1"/>
              </a:solidFill>
            </a:endParaRPr>
          </a:p>
          <a:p>
            <a:pPr>
              <a:buNone/>
            </a:pPr>
            <a:r>
              <a:rPr lang="en">
                <a:solidFill>
                  <a:schemeClr val="dk1"/>
                </a:solidFill>
              </a:rPr>
              <a:t>Use if you want to catch print holdings that have Worldcat holdings applied, but no LHRs attached (these could potentially be caught during the inventory process, IF they are on the shelf and scanners catch it.  Inventory process will not catch print holdings floating in Worldcat for items that are no longer on shelf) </a:t>
            </a:r>
          </a:p>
          <a:p>
            <a:pPr>
              <a:buNone/>
            </a:pPr>
            <a:endParaRPr>
              <a:solidFill>
                <a:schemeClr val="dk1"/>
              </a:solidFill>
            </a:endParaRPr>
          </a:p>
          <a:p>
            <a:pPr>
              <a:buNone/>
            </a:pPr>
            <a:r>
              <a:rPr lang="en">
                <a:solidFill>
                  <a:schemeClr val="dk1"/>
                </a:solidFill>
              </a:rPr>
              <a:t>eBook format only applied when an 856 40 field is present (if it’s 856 41 like a lot of our govdoc titles, then they will display as print books)</a:t>
            </a:r>
          </a:p>
          <a:p>
            <a:pPr>
              <a:buNone/>
            </a:pPr>
            <a:endParaRPr>
              <a:solidFill>
                <a:schemeClr val="dk1"/>
              </a:solidFill>
            </a:endParaRPr>
          </a:p>
          <a:p>
            <a:pPr>
              <a:buNone/>
            </a:pPr>
            <a:r>
              <a:rPr lang="en">
                <a:solidFill>
                  <a:schemeClr val="dk1"/>
                </a:solidFill>
              </a:rPr>
              <a:t>Be aware of your collections and any cleanup projects going on.  For instance, we have a massive cleanup project for our bound-with volumes, so I keep that in mind when looking at this report since those titles are already being taken care of.</a:t>
            </a:r>
          </a:p>
          <a:p>
            <a:pPr>
              <a:buNone/>
            </a:pPr>
            <a:endParaRPr>
              <a:solidFill>
                <a:schemeClr val="dk1"/>
              </a:solidFill>
            </a:endParaRPr>
          </a:p>
          <a:p>
            <a:pPr>
              <a:buNone/>
            </a:pPr>
            <a:r>
              <a:rPr lang="en">
                <a:solidFill>
                  <a:schemeClr val="dk1"/>
                </a:solidFill>
              </a:rPr>
              <a:t>Also - sometimes print records are selected for titles that are in online collections activated via Collection Manager.  This is a cleanup project idea: double checking these in Collection Manager and </a:t>
            </a:r>
          </a:p>
          <a:p>
            <a:pPr>
              <a:buNone/>
            </a:pPr>
            <a:r>
              <a:rPr lang="en">
                <a:solidFill>
                  <a:schemeClr val="dk1"/>
                </a:solidFill>
              </a:rPr>
              <a:t>submitting online records for the override OCN (the “version of record” that Collection Manager will apply your holdings to).  Remember that this has a public-side impact - patrons who may want online-only records (limiting to eBook, for example)</a:t>
            </a:r>
          </a:p>
          <a:p>
            <a:pPr>
              <a:buNone/>
            </a:pPr>
            <a:endParaRPr>
              <a:solidFill>
                <a:schemeClr val="dk1"/>
              </a:solidFill>
            </a:endParaRPr>
          </a:p>
        </p:txBody>
      </p:sp>
    </p:spTree>
    <p:extLst>
      <p:ext uri="{BB962C8B-B14F-4D97-AF65-F5344CB8AC3E}">
        <p14:creationId xmlns:p14="http://schemas.microsoft.com/office/powerpoint/2010/main" val="268421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2311400" y="525463"/>
            <a:ext cx="46736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929640" y="3329940"/>
            <a:ext cx="7437120" cy="3154680"/>
          </a:xfrm>
          <a:prstGeom prst="rect">
            <a:avLst/>
          </a:prstGeom>
        </p:spPr>
        <p:txBody>
          <a:bodyPr wrap="square" lIns="93162" tIns="93162" rIns="93162" bIns="93162" anchor="t" anchorCtr="0">
            <a:noAutofit/>
          </a:bodyPr>
          <a:lstStyle/>
          <a:p>
            <a:pPr>
              <a:buNone/>
            </a:pPr>
            <a:r>
              <a:rPr lang="en"/>
              <a:t>LAURA: We do not fully trust Collection Evaluation to do…”</a:t>
            </a:r>
            <a:r>
              <a:rPr lang="en" i="1"/>
              <a:t>collection evaluation</a:t>
            </a:r>
            <a:r>
              <a:rPr lang="en"/>
              <a:t>”</a:t>
            </a:r>
          </a:p>
          <a:p>
            <a:pPr>
              <a:buNone/>
            </a:pPr>
            <a:endParaRPr/>
          </a:p>
          <a:p>
            <a:pPr>
              <a:buNone/>
            </a:pPr>
            <a:r>
              <a:rPr lang="en"/>
              <a:t>Subject assignment not 100% accurate - see Music materials example.</a:t>
            </a:r>
          </a:p>
          <a:p>
            <a:pPr>
              <a:buNone/>
            </a:pPr>
            <a:endParaRPr/>
          </a:p>
          <a:p>
            <a:pPr>
              <a:buNone/>
            </a:pPr>
            <a:r>
              <a:rPr lang="en"/>
              <a:t>Format assignment not 100% accurate - see Collection Evaluation report, filter to titles with no location, then look at format listed.  Lots of “Book, Print” listed for online GovDoc titles, eBooks, etc.</a:t>
            </a:r>
          </a:p>
        </p:txBody>
      </p:sp>
    </p:spTree>
    <p:extLst>
      <p:ext uri="{BB962C8B-B14F-4D97-AF65-F5344CB8AC3E}">
        <p14:creationId xmlns:p14="http://schemas.microsoft.com/office/powerpoint/2010/main" val="417795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compass.eku.edu/fs_research/19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inyurl.com/wmsinventoryper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encompass.eku.edu/fs_research/19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hyperlink" Target="http://turnoff.us/geek/enterprise-vs-startup-journey-to-clou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hyperlink" Target="http://www.oclc.org/support/help/collection_evaluation/Default.htm#OCLC%20Conspectus/OCLC_Conspectus.htm%3FTocPath%3D_____8" TargetMode="Externa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www.oclc.org/support/help/SearchingWorldCatIndexes/#06_Format_Document_Type_Codes/Format_Document_type_codes.htm%3FTocPath%3D_____5" TargetMode="External"/><Relationship Id="rId5" Type="http://schemas.openxmlformats.org/officeDocument/2006/relationships/hyperlink" Target="https://www.loc.gov/aba/pcc/scs/documents/PCC-PN-guidelines.html" TargetMode="Externa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hyperlink" Target="http://encompass.eku.edu/fs_research/191"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mailto:kelly.smith2@eku.edu" TargetMode="External"/><Relationship Id="rId5" Type="http://schemas.openxmlformats.org/officeDocument/2006/relationships/hyperlink" Target="mailto:todd.king@eku.edu" TargetMode="External"/><Relationship Id="rId4" Type="http://schemas.openxmlformats.org/officeDocument/2006/relationships/hyperlink" Target="mailto:laura.edwards@ek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dirty="0"/>
              <a:t>Navigating WMS Analytics for the Right Data</a:t>
            </a:r>
          </a:p>
        </p:txBody>
      </p:sp>
      <p:sp>
        <p:nvSpPr>
          <p:cNvPr id="55" name="Shape 55"/>
          <p:cNvSpPr txBox="1">
            <a:spLocks noGrp="1"/>
          </p:cNvSpPr>
          <p:nvPr>
            <p:ph type="subTitle" idx="1"/>
          </p:nvPr>
        </p:nvSpPr>
        <p:spPr>
          <a:xfrm>
            <a:off x="371600" y="3859801"/>
            <a:ext cx="8520600" cy="1169400"/>
          </a:xfrm>
          <a:prstGeom prst="rect">
            <a:avLst/>
          </a:prstGeom>
        </p:spPr>
        <p:txBody>
          <a:bodyPr wrap="square" lIns="91425" tIns="91425" rIns="91425" bIns="91425" anchor="t" anchorCtr="0">
            <a:noAutofit/>
          </a:bodyPr>
          <a:lstStyle/>
          <a:p>
            <a:pPr lvl="0">
              <a:spcBef>
                <a:spcPts val="0"/>
              </a:spcBef>
              <a:buNone/>
            </a:pPr>
            <a:r>
              <a:rPr lang="en" sz="1800" dirty="0"/>
              <a:t>OCLC Global Community + User Group Meeting </a:t>
            </a:r>
            <a:r>
              <a:rPr lang="en" sz="1800" dirty="0" smtClean="0"/>
              <a:t>2017</a:t>
            </a:r>
          </a:p>
          <a:p>
            <a:pPr lvl="0">
              <a:spcBef>
                <a:spcPts val="0"/>
              </a:spcBef>
              <a:buNone/>
            </a:pPr>
            <a:endParaRPr lang="en" sz="1800" dirty="0" smtClean="0"/>
          </a:p>
          <a:p>
            <a:r>
              <a:rPr lang="en-US" sz="1800" u="sng" dirty="0">
                <a:hlinkClick r:id="rId3"/>
              </a:rPr>
              <a:t>http://encompass.eku.edu/fs_research/191</a:t>
            </a:r>
            <a:endParaRPr lang="en-US" sz="1800" dirty="0"/>
          </a:p>
          <a:p>
            <a:pPr lvl="0">
              <a:spcBef>
                <a:spcPts val="0"/>
              </a:spcBef>
              <a:buNone/>
            </a:pPr>
            <a:endParaRPr lang="en" sz="1800" dirty="0"/>
          </a:p>
        </p:txBody>
      </p:sp>
      <p:sp>
        <p:nvSpPr>
          <p:cNvPr id="56" name="Shape 56"/>
          <p:cNvSpPr txBox="1"/>
          <p:nvPr/>
        </p:nvSpPr>
        <p:spPr>
          <a:xfrm>
            <a:off x="727100" y="2971200"/>
            <a:ext cx="7809600" cy="8886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666666"/>
                </a:solidFill>
              </a:rPr>
              <a:t>Laura Edwards - Todd King - Kelly Smith</a:t>
            </a:r>
          </a:p>
          <a:p>
            <a:pPr lvl="0" algn="ctr">
              <a:spcBef>
                <a:spcPts val="0"/>
              </a:spcBef>
              <a:buNone/>
            </a:pPr>
            <a:r>
              <a:rPr lang="en" sz="1800">
                <a:solidFill>
                  <a:srgbClr val="666666"/>
                </a:solidFill>
              </a:rPr>
              <a:t>Eastern Kentucky University Libraries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what you can do </a:t>
            </a:r>
          </a:p>
        </p:txBody>
      </p:sp>
      <p:sp>
        <p:nvSpPr>
          <p:cNvPr id="124" name="Shape 124"/>
          <p:cNvSpPr txBox="1">
            <a:spLocks noGrp="1"/>
          </p:cNvSpPr>
          <p:nvPr>
            <p:ph type="body" idx="1"/>
          </p:nvPr>
        </p:nvSpPr>
        <p:spPr>
          <a:xfrm>
            <a:off x="388275" y="1077300"/>
            <a:ext cx="6001200" cy="10398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Quick and dirty on the fly holdings snapshots</a:t>
            </a:r>
          </a:p>
          <a:p>
            <a:pPr lvl="0" rtl="0">
              <a:spcBef>
                <a:spcPts val="0"/>
              </a:spcBef>
              <a:buNone/>
            </a:pPr>
            <a:endParaRPr sz="1400"/>
          </a:p>
        </p:txBody>
      </p:sp>
      <p:pic>
        <p:nvPicPr>
          <p:cNvPr id="125" name="Shape 125"/>
          <p:cNvPicPr preferRelativeResize="0"/>
          <p:nvPr/>
        </p:nvPicPr>
        <p:blipFill>
          <a:blip r:embed="rId3">
            <a:alphaModFix/>
          </a:blip>
          <a:stretch>
            <a:fillRect/>
          </a:stretch>
        </p:blipFill>
        <p:spPr>
          <a:xfrm>
            <a:off x="311700" y="1469400"/>
            <a:ext cx="6403200" cy="1937200"/>
          </a:xfrm>
          <a:prstGeom prst="rect">
            <a:avLst/>
          </a:prstGeom>
          <a:noFill/>
          <a:ln>
            <a:noFill/>
          </a:ln>
        </p:spPr>
      </p:pic>
      <p:sp>
        <p:nvSpPr>
          <p:cNvPr id="126" name="Shape 126"/>
          <p:cNvSpPr/>
          <p:nvPr/>
        </p:nvSpPr>
        <p:spPr>
          <a:xfrm>
            <a:off x="7419450" y="445025"/>
            <a:ext cx="1273800" cy="689100"/>
          </a:xfrm>
          <a:prstGeom prst="rect">
            <a:avLst/>
          </a:prstGeom>
          <a:gradFill>
            <a:gsLst>
              <a:gs pos="0">
                <a:srgbClr val="FDECDB"/>
              </a:gs>
              <a:gs pos="100000">
                <a:srgbClr val="F0A963"/>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a:t>ADMIN POV</a:t>
            </a:r>
          </a:p>
        </p:txBody>
      </p:sp>
      <p:pic>
        <p:nvPicPr>
          <p:cNvPr id="127" name="Shape 127"/>
          <p:cNvPicPr preferRelativeResize="0"/>
          <p:nvPr/>
        </p:nvPicPr>
        <p:blipFill>
          <a:blip r:embed="rId4">
            <a:alphaModFix/>
          </a:blip>
          <a:stretch>
            <a:fillRect/>
          </a:stretch>
        </p:blipFill>
        <p:spPr>
          <a:xfrm>
            <a:off x="6813200" y="1469400"/>
            <a:ext cx="2124300" cy="3109482"/>
          </a:xfrm>
          <a:prstGeom prst="rect">
            <a:avLst/>
          </a:prstGeom>
          <a:noFill/>
          <a:ln>
            <a:noFill/>
          </a:ln>
        </p:spPr>
      </p:pic>
      <p:pic>
        <p:nvPicPr>
          <p:cNvPr id="128" name="Shape 128"/>
          <p:cNvPicPr preferRelativeResize="0"/>
          <p:nvPr/>
        </p:nvPicPr>
        <p:blipFill>
          <a:blip r:embed="rId5">
            <a:alphaModFix/>
          </a:blip>
          <a:stretch>
            <a:fillRect/>
          </a:stretch>
        </p:blipFill>
        <p:spPr>
          <a:xfrm>
            <a:off x="1934899" y="3542250"/>
            <a:ext cx="4878300" cy="316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282125"/>
            <a:ext cx="3974700" cy="573900"/>
          </a:xfrm>
          <a:prstGeom prst="rect">
            <a:avLst/>
          </a:prstGeom>
        </p:spPr>
        <p:txBody>
          <a:bodyPr wrap="square" lIns="91425" tIns="91425" rIns="91425" bIns="91425" anchor="t" anchorCtr="0">
            <a:noAutofit/>
          </a:bodyPr>
          <a:lstStyle/>
          <a:p>
            <a:pPr lvl="0">
              <a:spcBef>
                <a:spcPts val="0"/>
              </a:spcBef>
              <a:buNone/>
            </a:pPr>
            <a:r>
              <a:rPr lang="en"/>
              <a:t>Inventory Report (FTP)</a:t>
            </a:r>
          </a:p>
        </p:txBody>
      </p:sp>
      <p:sp>
        <p:nvSpPr>
          <p:cNvPr id="134" name="Shape 134"/>
          <p:cNvSpPr txBox="1">
            <a:spLocks noGrp="1"/>
          </p:cNvSpPr>
          <p:nvPr>
            <p:ph type="body" idx="1"/>
          </p:nvPr>
        </p:nvSpPr>
        <p:spPr>
          <a:xfrm>
            <a:off x="311700" y="1082675"/>
            <a:ext cx="5290800" cy="3416400"/>
          </a:xfrm>
          <a:prstGeom prst="rect">
            <a:avLst/>
          </a:prstGeom>
        </p:spPr>
        <p:txBody>
          <a:bodyPr wrap="square" lIns="91425" tIns="91425" rIns="91425" bIns="91425" anchor="t" anchorCtr="0">
            <a:noAutofit/>
          </a:bodyPr>
          <a:lstStyle/>
          <a:p>
            <a:pPr lvl="0">
              <a:spcBef>
                <a:spcPts val="0"/>
              </a:spcBef>
              <a:buNone/>
            </a:pPr>
            <a:r>
              <a:rPr lang="en" b="1"/>
              <a:t>Collection Evaluation</a:t>
            </a:r>
            <a:r>
              <a:rPr lang="en"/>
              <a:t> = everything with library holdings symbol applied</a:t>
            </a:r>
          </a:p>
          <a:p>
            <a:pPr marL="457200" lvl="0" indent="-330200" rtl="0">
              <a:spcBef>
                <a:spcPts val="0"/>
              </a:spcBef>
              <a:buSzPct val="100000"/>
            </a:pPr>
            <a:r>
              <a:rPr lang="en" sz="1600" b="1"/>
              <a:t>Title </a:t>
            </a:r>
            <a:r>
              <a:rPr lang="en" sz="1600"/>
              <a:t>count (ACRL/IPEDS wants this)</a:t>
            </a:r>
          </a:p>
          <a:p>
            <a:pPr marL="457200" lvl="0" indent="-330200" rtl="0">
              <a:spcBef>
                <a:spcPts val="0"/>
              </a:spcBef>
              <a:buSzPct val="100000"/>
            </a:pPr>
            <a:r>
              <a:rPr lang="en" sz="1600"/>
              <a:t>Includes online materials</a:t>
            </a:r>
          </a:p>
          <a:p>
            <a:pPr marL="457200" lvl="0" indent="-330200" rtl="0">
              <a:spcBef>
                <a:spcPts val="0"/>
              </a:spcBef>
              <a:buSzPct val="100000"/>
            </a:pPr>
            <a:r>
              <a:rPr lang="en" sz="1600"/>
              <a:t>Periodical counted once</a:t>
            </a:r>
          </a:p>
          <a:p>
            <a:pPr lvl="0" rtl="0">
              <a:spcBef>
                <a:spcPts val="0"/>
              </a:spcBef>
              <a:buNone/>
            </a:pPr>
            <a:r>
              <a:rPr lang="en" b="1"/>
              <a:t>Inventory</a:t>
            </a:r>
            <a:r>
              <a:rPr lang="en"/>
              <a:t> = everything with a barcode</a:t>
            </a:r>
          </a:p>
          <a:p>
            <a:pPr marL="457200" lvl="0" indent="-330200" rtl="0">
              <a:spcBef>
                <a:spcPts val="0"/>
              </a:spcBef>
              <a:buSzPct val="100000"/>
            </a:pPr>
            <a:r>
              <a:rPr lang="en" sz="1600" b="1"/>
              <a:t>Volume </a:t>
            </a:r>
            <a:r>
              <a:rPr lang="en" sz="1600"/>
              <a:t>count</a:t>
            </a:r>
          </a:p>
          <a:p>
            <a:pPr marL="457200" lvl="0" indent="-330200">
              <a:spcBef>
                <a:spcPts val="0"/>
              </a:spcBef>
              <a:buSzPct val="100000"/>
            </a:pPr>
            <a:r>
              <a:rPr lang="en" sz="1600"/>
              <a:t>Includes each bound volume of a periodical</a:t>
            </a:r>
          </a:p>
          <a:p>
            <a:pPr lvl="0" rtl="0">
              <a:spcBef>
                <a:spcPts val="0"/>
              </a:spcBef>
              <a:buNone/>
            </a:pPr>
            <a:endParaRPr sz="1600"/>
          </a:p>
        </p:txBody>
      </p:sp>
      <p:pic>
        <p:nvPicPr>
          <p:cNvPr id="135" name="Shape 135"/>
          <p:cNvPicPr preferRelativeResize="0"/>
          <p:nvPr/>
        </p:nvPicPr>
        <p:blipFill>
          <a:blip r:embed="rId3">
            <a:alphaModFix/>
          </a:blip>
          <a:stretch>
            <a:fillRect/>
          </a:stretch>
        </p:blipFill>
        <p:spPr>
          <a:xfrm>
            <a:off x="5479449" y="185025"/>
            <a:ext cx="2690174" cy="477344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128625"/>
            <a:ext cx="8520600" cy="572700"/>
          </a:xfrm>
          <a:prstGeom prst="rect">
            <a:avLst/>
          </a:prstGeom>
        </p:spPr>
        <p:txBody>
          <a:bodyPr wrap="square" lIns="91425" tIns="91425" rIns="91425" bIns="91425" anchor="t" anchorCtr="0">
            <a:noAutofit/>
          </a:bodyPr>
          <a:lstStyle/>
          <a:p>
            <a:pPr lvl="0">
              <a:spcBef>
                <a:spcPts val="0"/>
              </a:spcBef>
              <a:buNone/>
            </a:pPr>
            <a:r>
              <a:rPr lang="en"/>
              <a:t>Inventory - what you can do</a:t>
            </a:r>
          </a:p>
        </p:txBody>
      </p:sp>
      <p:sp>
        <p:nvSpPr>
          <p:cNvPr id="141" name="Shape 141"/>
          <p:cNvSpPr txBox="1">
            <a:spLocks noGrp="1"/>
          </p:cNvSpPr>
          <p:nvPr>
            <p:ph type="body" idx="1"/>
          </p:nvPr>
        </p:nvSpPr>
        <p:spPr>
          <a:xfrm>
            <a:off x="269425" y="964125"/>
            <a:ext cx="3878100" cy="3416400"/>
          </a:xfrm>
          <a:prstGeom prst="rect">
            <a:avLst/>
          </a:prstGeom>
        </p:spPr>
        <p:txBody>
          <a:bodyPr wrap="square" lIns="91425" tIns="91425" rIns="91425" bIns="91425" anchor="t" anchorCtr="0">
            <a:noAutofit/>
          </a:bodyPr>
          <a:lstStyle/>
          <a:p>
            <a:pPr lvl="0">
              <a:spcBef>
                <a:spcPts val="0"/>
              </a:spcBef>
              <a:buNone/>
            </a:pPr>
            <a:r>
              <a:rPr lang="en">
                <a:solidFill>
                  <a:srgbClr val="D15A3E"/>
                </a:solidFill>
              </a:rPr>
              <a:t>Review Shelving Locations</a:t>
            </a:r>
          </a:p>
          <a:p>
            <a:pPr marL="457200" lvl="0" indent="-317500" rtl="0">
              <a:spcBef>
                <a:spcPts val="0"/>
              </a:spcBef>
              <a:spcAft>
                <a:spcPts val="1000"/>
              </a:spcAft>
              <a:buSzPct val="100000"/>
            </a:pPr>
            <a:r>
              <a:rPr lang="en" sz="1400"/>
              <a:t>Review items missing a shelving location (filter by “Shelving Location” = </a:t>
            </a:r>
            <a:r>
              <a:rPr lang="en" sz="1200"/>
              <a:t>---)</a:t>
            </a:r>
          </a:p>
          <a:p>
            <a:pPr marL="457200" lvl="0" indent="-317500" rtl="0">
              <a:spcBef>
                <a:spcPts val="0"/>
              </a:spcBef>
              <a:buSzPct val="100000"/>
            </a:pPr>
            <a:r>
              <a:rPr lang="en" sz="1400"/>
              <a:t>Pull list of titles and their barcodes to bulk update the shelving location</a:t>
            </a:r>
          </a:p>
          <a:p>
            <a:pPr marL="914400" lvl="1" indent="-317500" rtl="0">
              <a:spcBef>
                <a:spcPts val="0"/>
              </a:spcBef>
              <a:buSzPct val="100000"/>
            </a:pPr>
            <a:r>
              <a:rPr lang="en"/>
              <a:t>Putting items on display</a:t>
            </a:r>
          </a:p>
          <a:p>
            <a:pPr marL="914400" lvl="1" indent="-317500">
              <a:spcBef>
                <a:spcPts val="0"/>
              </a:spcBef>
              <a:buSzPct val="100000"/>
            </a:pPr>
            <a:r>
              <a:rPr lang="en"/>
              <a:t>Moving items to a different location</a:t>
            </a:r>
            <a:r>
              <a:rPr lang="en" sz="1400"/>
              <a:t> </a:t>
            </a:r>
          </a:p>
        </p:txBody>
      </p:sp>
      <p:pic>
        <p:nvPicPr>
          <p:cNvPr id="142" name="Shape 142"/>
          <p:cNvPicPr preferRelativeResize="0"/>
          <p:nvPr/>
        </p:nvPicPr>
        <p:blipFill>
          <a:blip r:embed="rId3">
            <a:alphaModFix/>
          </a:blip>
          <a:stretch>
            <a:fillRect/>
          </a:stretch>
        </p:blipFill>
        <p:spPr>
          <a:xfrm>
            <a:off x="4318225" y="1107900"/>
            <a:ext cx="4453675" cy="327262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128625"/>
            <a:ext cx="8520600" cy="572700"/>
          </a:xfrm>
          <a:prstGeom prst="rect">
            <a:avLst/>
          </a:prstGeom>
        </p:spPr>
        <p:txBody>
          <a:bodyPr wrap="square" lIns="91425" tIns="91425" rIns="91425" bIns="91425" anchor="t" anchorCtr="0">
            <a:noAutofit/>
          </a:bodyPr>
          <a:lstStyle/>
          <a:p>
            <a:pPr lvl="0" rtl="0">
              <a:spcBef>
                <a:spcPts val="0"/>
              </a:spcBef>
              <a:buNone/>
            </a:pPr>
            <a:r>
              <a:rPr lang="en"/>
              <a:t>Inventory - what you can do</a:t>
            </a:r>
          </a:p>
        </p:txBody>
      </p:sp>
      <p:sp>
        <p:nvSpPr>
          <p:cNvPr id="148" name="Shape 148"/>
          <p:cNvSpPr txBox="1">
            <a:spLocks noGrp="1"/>
          </p:cNvSpPr>
          <p:nvPr>
            <p:ph type="body" idx="1"/>
          </p:nvPr>
        </p:nvSpPr>
        <p:spPr>
          <a:xfrm>
            <a:off x="311700" y="972850"/>
            <a:ext cx="3382200" cy="34164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Clean up missing call numbers </a:t>
            </a:r>
          </a:p>
          <a:p>
            <a:pPr marL="457200" lvl="0" indent="-317500" rtl="0">
              <a:spcBef>
                <a:spcPts val="0"/>
              </a:spcBef>
              <a:spcAft>
                <a:spcPts val="1000"/>
              </a:spcAft>
              <a:buSzPct val="100000"/>
            </a:pPr>
            <a:r>
              <a:rPr lang="en" sz="1400"/>
              <a:t>Filter by “Item Type” = VOLUME</a:t>
            </a:r>
          </a:p>
          <a:p>
            <a:pPr marL="457200" lvl="0" indent="-317500" rtl="0">
              <a:spcBef>
                <a:spcPts val="0"/>
              </a:spcBef>
              <a:buSzPct val="100000"/>
            </a:pPr>
            <a:r>
              <a:rPr lang="en" sz="1400"/>
              <a:t>Then filter by “Call Number” = ---</a:t>
            </a:r>
          </a:p>
        </p:txBody>
      </p:sp>
      <p:pic>
        <p:nvPicPr>
          <p:cNvPr id="149" name="Shape 149"/>
          <p:cNvPicPr preferRelativeResize="0"/>
          <p:nvPr/>
        </p:nvPicPr>
        <p:blipFill>
          <a:blip r:embed="rId3">
            <a:alphaModFix/>
          </a:blip>
          <a:stretch>
            <a:fillRect/>
          </a:stretch>
        </p:blipFill>
        <p:spPr>
          <a:xfrm>
            <a:off x="4006146" y="1211608"/>
            <a:ext cx="4940674" cy="2720274"/>
          </a:xfrm>
          <a:prstGeom prst="rect">
            <a:avLst/>
          </a:prstGeom>
          <a:noFill/>
          <a:ln w="9525" cap="flat" cmpd="sng">
            <a:solidFill>
              <a:srgbClr val="000000"/>
            </a:solidFill>
            <a:prstDash val="solid"/>
            <a:round/>
            <a:headEnd type="none" w="med" len="med"/>
            <a:tailEnd type="none" w="med" len="med"/>
          </a:ln>
        </p:spPr>
      </p:pic>
      <p:pic>
        <p:nvPicPr>
          <p:cNvPr id="150" name="Shape 150"/>
          <p:cNvPicPr preferRelativeResize="0"/>
          <p:nvPr/>
        </p:nvPicPr>
        <p:blipFill>
          <a:blip r:embed="rId4">
            <a:alphaModFix/>
          </a:blip>
          <a:stretch>
            <a:fillRect/>
          </a:stretch>
        </p:blipFill>
        <p:spPr>
          <a:xfrm>
            <a:off x="3805162" y="2196700"/>
            <a:ext cx="5027223" cy="430150"/>
          </a:xfrm>
          <a:prstGeom prst="rect">
            <a:avLst/>
          </a:prstGeom>
          <a:noFill/>
          <a:ln w="9525" cap="flat" cmpd="sng">
            <a:solidFill>
              <a:srgbClr val="000000"/>
            </a:solidFill>
            <a:prstDash val="solid"/>
            <a:round/>
            <a:headEnd type="none" w="med" len="med"/>
            <a:tailEnd type="none" w="med" len="med"/>
          </a:ln>
        </p:spPr>
      </p:pic>
      <p:pic>
        <p:nvPicPr>
          <p:cNvPr id="151" name="Shape 151"/>
          <p:cNvPicPr preferRelativeResize="0"/>
          <p:nvPr/>
        </p:nvPicPr>
        <p:blipFill>
          <a:blip r:embed="rId5">
            <a:alphaModFix/>
          </a:blip>
          <a:stretch>
            <a:fillRect/>
          </a:stretch>
        </p:blipFill>
        <p:spPr>
          <a:xfrm>
            <a:off x="4569545" y="3161125"/>
            <a:ext cx="3498450" cy="1275525"/>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128625"/>
            <a:ext cx="8520600" cy="572700"/>
          </a:xfrm>
          <a:prstGeom prst="rect">
            <a:avLst/>
          </a:prstGeom>
        </p:spPr>
        <p:txBody>
          <a:bodyPr wrap="square" lIns="91425" tIns="91425" rIns="91425" bIns="91425" anchor="t" anchorCtr="0">
            <a:noAutofit/>
          </a:bodyPr>
          <a:lstStyle/>
          <a:p>
            <a:pPr lvl="0" rtl="0">
              <a:spcBef>
                <a:spcPts val="0"/>
              </a:spcBef>
              <a:buNone/>
            </a:pPr>
            <a:r>
              <a:rPr lang="en"/>
              <a:t>Inventory - what you can do</a:t>
            </a:r>
          </a:p>
        </p:txBody>
      </p:sp>
      <p:sp>
        <p:nvSpPr>
          <p:cNvPr id="157" name="Shape 157"/>
          <p:cNvSpPr txBox="1">
            <a:spLocks noGrp="1"/>
          </p:cNvSpPr>
          <p:nvPr>
            <p:ph type="body" idx="1"/>
          </p:nvPr>
        </p:nvSpPr>
        <p:spPr>
          <a:xfrm>
            <a:off x="311700" y="915725"/>
            <a:ext cx="3382200" cy="34164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Clean up temporary items</a:t>
            </a:r>
            <a:r>
              <a:rPr lang="en"/>
              <a:t> </a:t>
            </a:r>
          </a:p>
          <a:p>
            <a:pPr marL="457200" lvl="0" indent="-317500" rtl="0">
              <a:spcBef>
                <a:spcPts val="0"/>
              </a:spcBef>
              <a:buSzPct val="100000"/>
            </a:pPr>
            <a:r>
              <a:rPr lang="en" sz="1400"/>
              <a:t>Filter by Item Type = CIRC_MANAGED</a:t>
            </a:r>
          </a:p>
          <a:p>
            <a:pPr lvl="0" rtl="0">
              <a:spcBef>
                <a:spcPts val="0"/>
              </a:spcBef>
              <a:buNone/>
            </a:pPr>
            <a:endParaRPr sz="1400" i="1"/>
          </a:p>
        </p:txBody>
      </p:sp>
      <p:pic>
        <p:nvPicPr>
          <p:cNvPr id="158" name="Shape 158"/>
          <p:cNvPicPr preferRelativeResize="0"/>
          <p:nvPr/>
        </p:nvPicPr>
        <p:blipFill>
          <a:blip r:embed="rId3">
            <a:alphaModFix/>
          </a:blip>
          <a:stretch>
            <a:fillRect/>
          </a:stretch>
        </p:blipFill>
        <p:spPr>
          <a:xfrm>
            <a:off x="3855775" y="949400"/>
            <a:ext cx="5009351" cy="2375325"/>
          </a:xfrm>
          <a:prstGeom prst="rect">
            <a:avLst/>
          </a:prstGeom>
          <a:noFill/>
          <a:ln w="19050" cap="flat" cmpd="sng">
            <a:solidFill>
              <a:schemeClr val="dk2"/>
            </a:solidFill>
            <a:prstDash val="solid"/>
            <a:round/>
            <a:headEnd type="none" w="med" len="med"/>
            <a:tailEnd type="none" w="med" len="med"/>
          </a:ln>
        </p:spPr>
      </p:pic>
      <p:sp>
        <p:nvSpPr>
          <p:cNvPr id="159" name="Shape 159"/>
          <p:cNvSpPr/>
          <p:nvPr/>
        </p:nvSpPr>
        <p:spPr>
          <a:xfrm>
            <a:off x="368625" y="3617625"/>
            <a:ext cx="2979300" cy="994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lnSpc>
                <a:spcPct val="115000"/>
              </a:lnSpc>
              <a:spcBef>
                <a:spcPts val="0"/>
              </a:spcBef>
              <a:spcAft>
                <a:spcPts val="1600"/>
              </a:spcAft>
              <a:buNone/>
            </a:pPr>
            <a:r>
              <a:rPr lang="en">
                <a:solidFill>
                  <a:schemeClr val="dk2"/>
                </a:solidFill>
              </a:rPr>
              <a:t>*</a:t>
            </a:r>
            <a:r>
              <a:rPr lang="en" i="1">
                <a:solidFill>
                  <a:schemeClr val="dk2"/>
                </a:solidFill>
              </a:rPr>
              <a:t>Caveat: </a:t>
            </a:r>
            <a:r>
              <a:rPr lang="en">
                <a:solidFill>
                  <a:schemeClr val="dk2"/>
                </a:solidFill>
              </a:rPr>
              <a:t>Pay attention to item details - some temporary items are legitimate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128625"/>
            <a:ext cx="8520600" cy="572700"/>
          </a:xfrm>
          <a:prstGeom prst="rect">
            <a:avLst/>
          </a:prstGeom>
        </p:spPr>
        <p:txBody>
          <a:bodyPr wrap="square" lIns="91425" tIns="91425" rIns="91425" bIns="91425" anchor="t" anchorCtr="0">
            <a:noAutofit/>
          </a:bodyPr>
          <a:lstStyle/>
          <a:p>
            <a:pPr lvl="0" rtl="0">
              <a:spcBef>
                <a:spcPts val="0"/>
              </a:spcBef>
              <a:buNone/>
            </a:pPr>
            <a:r>
              <a:rPr lang="en"/>
              <a:t>Inventory - what you can do</a:t>
            </a:r>
          </a:p>
        </p:txBody>
      </p:sp>
      <p:sp>
        <p:nvSpPr>
          <p:cNvPr id="165" name="Shape 165"/>
          <p:cNvSpPr txBox="1">
            <a:spLocks noGrp="1"/>
          </p:cNvSpPr>
          <p:nvPr>
            <p:ph type="body" idx="1"/>
          </p:nvPr>
        </p:nvSpPr>
        <p:spPr>
          <a:xfrm>
            <a:off x="311700" y="1152475"/>
            <a:ext cx="3760200" cy="3416400"/>
          </a:xfrm>
          <a:prstGeom prst="rect">
            <a:avLst/>
          </a:prstGeom>
        </p:spPr>
        <p:txBody>
          <a:bodyPr wrap="square" lIns="91425" tIns="91425" rIns="91425" bIns="91425" anchor="t" anchorCtr="0">
            <a:noAutofit/>
          </a:bodyPr>
          <a:lstStyle/>
          <a:p>
            <a:pPr lvl="0">
              <a:spcBef>
                <a:spcPts val="0"/>
              </a:spcBef>
              <a:buNone/>
            </a:pPr>
            <a:r>
              <a:rPr lang="en"/>
              <a:t>Perl script to sort Inventory - available on Community Center</a:t>
            </a:r>
          </a:p>
          <a:p>
            <a:pPr lvl="0">
              <a:spcBef>
                <a:spcPts val="0"/>
              </a:spcBef>
              <a:buNone/>
            </a:pPr>
            <a:r>
              <a:rPr lang="en" u="sng">
                <a:solidFill>
                  <a:schemeClr val="hlink"/>
                </a:solidFill>
                <a:hlinkClick r:id="rId3"/>
              </a:rPr>
              <a:t>tinyurl.com/wmsinventoryperl</a:t>
            </a:r>
          </a:p>
          <a:p>
            <a:pPr lvl="0" rtl="0">
              <a:spcBef>
                <a:spcPts val="0"/>
              </a:spcBef>
              <a:buNone/>
            </a:pPr>
            <a:r>
              <a:rPr lang="en"/>
              <a:t>Separates call number into parts for better sorting in Excel</a:t>
            </a:r>
          </a:p>
        </p:txBody>
      </p:sp>
      <p:pic>
        <p:nvPicPr>
          <p:cNvPr id="166" name="Shape 166"/>
          <p:cNvPicPr preferRelativeResize="0"/>
          <p:nvPr/>
        </p:nvPicPr>
        <p:blipFill>
          <a:blip r:embed="rId4">
            <a:alphaModFix/>
          </a:blip>
          <a:stretch>
            <a:fillRect/>
          </a:stretch>
        </p:blipFill>
        <p:spPr>
          <a:xfrm>
            <a:off x="4508450" y="1076225"/>
            <a:ext cx="3676650" cy="2476500"/>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305825"/>
            <a:ext cx="8520600" cy="572700"/>
          </a:xfrm>
          <a:prstGeom prst="rect">
            <a:avLst/>
          </a:prstGeom>
        </p:spPr>
        <p:txBody>
          <a:bodyPr wrap="square" lIns="91425" tIns="91425" rIns="91425" bIns="91425" anchor="t" anchorCtr="0">
            <a:noAutofit/>
          </a:bodyPr>
          <a:lstStyle/>
          <a:p>
            <a:pPr lvl="0">
              <a:spcBef>
                <a:spcPts val="0"/>
              </a:spcBef>
              <a:buNone/>
            </a:pPr>
            <a:r>
              <a:rPr lang="en"/>
              <a:t>Inventory Workflow &amp; Process at EKU</a:t>
            </a:r>
          </a:p>
        </p:txBody>
      </p:sp>
      <p:sp>
        <p:nvSpPr>
          <p:cNvPr id="172" name="Shape 172"/>
          <p:cNvSpPr txBox="1">
            <a:spLocks noGrp="1"/>
          </p:cNvSpPr>
          <p:nvPr>
            <p:ph type="body" idx="1"/>
          </p:nvPr>
        </p:nvSpPr>
        <p:spPr>
          <a:xfrm>
            <a:off x="311700" y="1152475"/>
            <a:ext cx="7275000" cy="3657900"/>
          </a:xfrm>
          <a:prstGeom prst="rect">
            <a:avLst/>
          </a:prstGeom>
        </p:spPr>
        <p:txBody>
          <a:bodyPr wrap="square" lIns="91425" tIns="91425" rIns="91425" bIns="91425" anchor="t" anchorCtr="0">
            <a:noAutofit/>
          </a:bodyPr>
          <a:lstStyle/>
          <a:p>
            <a:pPr marL="457200" lvl="0" indent="-304800" rtl="0">
              <a:lnSpc>
                <a:spcPct val="100000"/>
              </a:lnSpc>
              <a:spcBef>
                <a:spcPts val="0"/>
              </a:spcBef>
              <a:spcAft>
                <a:spcPts val="600"/>
              </a:spcAft>
              <a:buSzPct val="100000"/>
              <a:buAutoNum type="arabicPeriod"/>
            </a:pPr>
            <a:r>
              <a:rPr lang="en" sz="1200" dirty="0"/>
              <a:t>Scanners notify metadata associate of call number range scanned in previous week</a:t>
            </a:r>
          </a:p>
          <a:p>
            <a:pPr marL="457200" lvl="0" indent="-304800">
              <a:lnSpc>
                <a:spcPct val="100000"/>
              </a:lnSpc>
              <a:spcBef>
                <a:spcPts val="0"/>
              </a:spcBef>
              <a:spcAft>
                <a:spcPts val="600"/>
              </a:spcAft>
              <a:buSzPct val="100000"/>
              <a:buAutoNum type="arabicPeriod"/>
            </a:pPr>
            <a:r>
              <a:rPr lang="en" sz="1200" dirty="0"/>
              <a:t>Metadata Associate pulls inventory report </a:t>
            </a:r>
            <a:r>
              <a:rPr lang="en" sz="1200" b="1" dirty="0"/>
              <a:t>weekly</a:t>
            </a:r>
          </a:p>
          <a:p>
            <a:pPr marL="457200" lvl="0" indent="-304800" rtl="0">
              <a:lnSpc>
                <a:spcPct val="100000"/>
              </a:lnSpc>
              <a:spcBef>
                <a:spcPts val="0"/>
              </a:spcBef>
              <a:spcAft>
                <a:spcPts val="600"/>
              </a:spcAft>
              <a:buSzPct val="100000"/>
              <a:buAutoNum type="arabicPeriod"/>
            </a:pPr>
            <a:r>
              <a:rPr lang="en" sz="1200" dirty="0"/>
              <a:t>Metadata Associate sorts and filters in succession, looks for:</a:t>
            </a:r>
          </a:p>
          <a:p>
            <a:pPr marL="914400" lvl="1" indent="-298450" rtl="0">
              <a:lnSpc>
                <a:spcPct val="100000"/>
              </a:lnSpc>
              <a:spcBef>
                <a:spcPts val="0"/>
              </a:spcBef>
              <a:spcAft>
                <a:spcPts val="600"/>
              </a:spcAft>
              <a:buSzPct val="100000"/>
            </a:pPr>
            <a:r>
              <a:rPr lang="en" sz="1100" dirty="0"/>
              <a:t>titles scanned, but from another shelving location</a:t>
            </a:r>
          </a:p>
          <a:p>
            <a:pPr marL="914400" lvl="1" indent="-298450" rtl="0">
              <a:lnSpc>
                <a:spcPct val="100000"/>
              </a:lnSpc>
              <a:spcBef>
                <a:spcPts val="0"/>
              </a:spcBef>
              <a:spcAft>
                <a:spcPts val="600"/>
              </a:spcAft>
              <a:buSzPct val="100000"/>
            </a:pPr>
            <a:r>
              <a:rPr lang="en" sz="1100" dirty="0"/>
              <a:t>titles scanned, but out of order</a:t>
            </a:r>
          </a:p>
          <a:p>
            <a:pPr marL="914400" lvl="1" indent="-298450" rtl="0">
              <a:lnSpc>
                <a:spcPct val="100000"/>
              </a:lnSpc>
              <a:spcBef>
                <a:spcPts val="0"/>
              </a:spcBef>
              <a:spcAft>
                <a:spcPts val="600"/>
              </a:spcAft>
              <a:buSzPct val="100000"/>
            </a:pPr>
            <a:r>
              <a:rPr lang="en" sz="1100" dirty="0"/>
              <a:t>titles scanned, but with item status WITHDRAWN or ON_LOAN</a:t>
            </a:r>
          </a:p>
          <a:p>
            <a:pPr marL="914400" lvl="1" indent="-298450">
              <a:lnSpc>
                <a:spcPct val="100000"/>
              </a:lnSpc>
              <a:spcBef>
                <a:spcPts val="0"/>
              </a:spcBef>
              <a:spcAft>
                <a:spcPts val="600"/>
              </a:spcAft>
              <a:buSzPct val="100000"/>
            </a:pPr>
            <a:r>
              <a:rPr lang="en" sz="1100" dirty="0"/>
              <a:t>titles not scanned</a:t>
            </a:r>
          </a:p>
          <a:p>
            <a:pPr marL="457200" lvl="0" indent="-304800">
              <a:lnSpc>
                <a:spcPct val="100000"/>
              </a:lnSpc>
              <a:spcBef>
                <a:spcPts val="0"/>
              </a:spcBef>
              <a:spcAft>
                <a:spcPts val="600"/>
              </a:spcAft>
              <a:buSzPct val="100000"/>
              <a:buAutoNum type="arabicPeriod"/>
            </a:pPr>
            <a:r>
              <a:rPr lang="en" sz="1200" dirty="0"/>
              <a:t>Report is smaller and smaller based on progression of checks</a:t>
            </a:r>
          </a:p>
          <a:p>
            <a:pPr marL="457200" lvl="0" indent="-304800">
              <a:lnSpc>
                <a:spcPct val="100000"/>
              </a:lnSpc>
              <a:spcBef>
                <a:spcPts val="0"/>
              </a:spcBef>
              <a:spcAft>
                <a:spcPts val="600"/>
              </a:spcAft>
              <a:buSzPct val="100000"/>
              <a:buAutoNum type="arabicPeriod"/>
            </a:pPr>
            <a:r>
              <a:rPr lang="en" sz="1200" dirty="0"/>
              <a:t>Eventually narrowed to call number range inventoried as of a certain time period</a:t>
            </a:r>
          </a:p>
          <a:p>
            <a:pPr marL="457200" lvl="0" indent="-304800">
              <a:lnSpc>
                <a:spcPct val="100000"/>
              </a:lnSpc>
              <a:spcBef>
                <a:spcPts val="0"/>
              </a:spcBef>
              <a:spcAft>
                <a:spcPts val="600"/>
              </a:spcAft>
              <a:buSzPct val="100000"/>
              <a:buAutoNum type="arabicPeriod"/>
            </a:pPr>
            <a:r>
              <a:rPr lang="en" sz="1200" dirty="0"/>
              <a:t>Problems noted, cleaned up and/or referred to other staff</a:t>
            </a:r>
          </a:p>
          <a:p>
            <a:pPr lvl="0">
              <a:spcBef>
                <a:spcPts val="0"/>
              </a:spcBef>
              <a:buNone/>
            </a:pPr>
            <a:endParaRPr dirty="0"/>
          </a:p>
        </p:txBody>
      </p:sp>
      <p:pic>
        <p:nvPicPr>
          <p:cNvPr id="173" name="Shape 173"/>
          <p:cNvPicPr preferRelativeResize="0"/>
          <p:nvPr/>
        </p:nvPicPr>
        <p:blipFill>
          <a:blip r:embed="rId3">
            <a:alphaModFix/>
          </a:blip>
          <a:stretch>
            <a:fillRect/>
          </a:stretch>
        </p:blipFill>
        <p:spPr>
          <a:xfrm>
            <a:off x="6486525" y="1695450"/>
            <a:ext cx="1628775" cy="1922149"/>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chemeClr val="dk1"/>
              </a:buClr>
              <a:buSzPct val="39285"/>
              <a:buFont typeface="Arial"/>
              <a:buNone/>
            </a:pPr>
            <a:r>
              <a:rPr lang="en"/>
              <a:t>Inventory Workflow &amp; Process at EKU</a:t>
            </a:r>
          </a:p>
        </p:txBody>
      </p:sp>
      <p:pic>
        <p:nvPicPr>
          <p:cNvPr id="179" name="Shape 179"/>
          <p:cNvPicPr preferRelativeResize="0"/>
          <p:nvPr/>
        </p:nvPicPr>
        <p:blipFill>
          <a:blip r:embed="rId3">
            <a:alphaModFix/>
          </a:blip>
          <a:stretch>
            <a:fillRect/>
          </a:stretch>
        </p:blipFill>
        <p:spPr>
          <a:xfrm>
            <a:off x="389975" y="1415649"/>
            <a:ext cx="2303350" cy="2160525"/>
          </a:xfrm>
          <a:prstGeom prst="rect">
            <a:avLst/>
          </a:prstGeom>
          <a:noFill/>
          <a:ln w="9525" cap="flat" cmpd="sng">
            <a:solidFill>
              <a:srgbClr val="000000"/>
            </a:solidFill>
            <a:prstDash val="solid"/>
            <a:round/>
            <a:headEnd type="none" w="med" len="med"/>
            <a:tailEnd type="none" w="med" len="med"/>
          </a:ln>
        </p:spPr>
      </p:pic>
      <p:pic>
        <p:nvPicPr>
          <p:cNvPr id="180" name="Shape 180"/>
          <p:cNvPicPr preferRelativeResize="0"/>
          <p:nvPr/>
        </p:nvPicPr>
        <p:blipFill>
          <a:blip r:embed="rId4">
            <a:alphaModFix/>
          </a:blip>
          <a:stretch>
            <a:fillRect/>
          </a:stretch>
        </p:blipFill>
        <p:spPr>
          <a:xfrm>
            <a:off x="3080350" y="1531575"/>
            <a:ext cx="2479912" cy="1993156"/>
          </a:xfrm>
          <a:prstGeom prst="rect">
            <a:avLst/>
          </a:prstGeom>
          <a:noFill/>
          <a:ln w="9525" cap="flat" cmpd="sng">
            <a:solidFill>
              <a:srgbClr val="000000"/>
            </a:solidFill>
            <a:prstDash val="solid"/>
            <a:round/>
            <a:headEnd type="none" w="med" len="med"/>
            <a:tailEnd type="none" w="med" len="med"/>
          </a:ln>
        </p:spPr>
      </p:pic>
      <p:pic>
        <p:nvPicPr>
          <p:cNvPr id="181" name="Shape 181"/>
          <p:cNvPicPr preferRelativeResize="0"/>
          <p:nvPr/>
        </p:nvPicPr>
        <p:blipFill>
          <a:blip r:embed="rId5">
            <a:alphaModFix/>
          </a:blip>
          <a:stretch>
            <a:fillRect/>
          </a:stretch>
        </p:blipFill>
        <p:spPr>
          <a:xfrm>
            <a:off x="5938199" y="1209725"/>
            <a:ext cx="2523924" cy="24656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4300" y="152400"/>
            <a:ext cx="5845200" cy="755700"/>
          </a:xfrm>
          <a:prstGeom prst="rect">
            <a:avLst/>
          </a:prstGeom>
        </p:spPr>
        <p:txBody>
          <a:bodyPr wrap="square" lIns="91425" tIns="91425" rIns="91425" bIns="91425" anchor="b" anchorCtr="0">
            <a:noAutofit/>
          </a:bodyPr>
          <a:lstStyle/>
          <a:p>
            <a:pPr lvl="0" rtl="0">
              <a:spcBef>
                <a:spcPts val="0"/>
              </a:spcBef>
              <a:buNone/>
            </a:pPr>
            <a:r>
              <a:rPr lang="en" sz="2800"/>
              <a:t>Report Designer</a:t>
            </a:r>
          </a:p>
        </p:txBody>
      </p:sp>
      <p:pic>
        <p:nvPicPr>
          <p:cNvPr id="187" name="Shape 187"/>
          <p:cNvPicPr preferRelativeResize="0"/>
          <p:nvPr/>
        </p:nvPicPr>
        <p:blipFill>
          <a:blip r:embed="rId3">
            <a:alphaModFix/>
          </a:blip>
          <a:stretch>
            <a:fillRect/>
          </a:stretch>
        </p:blipFill>
        <p:spPr>
          <a:xfrm>
            <a:off x="493299" y="1113625"/>
            <a:ext cx="7833599" cy="3396499"/>
          </a:xfrm>
          <a:prstGeom prst="rect">
            <a:avLst/>
          </a:prstGeom>
          <a:noFill/>
          <a:ln w="19050" cap="flat" cmpd="sng">
            <a:solidFill>
              <a:schemeClr val="dk2"/>
            </a:solidFill>
            <a:prstDash val="solid"/>
            <a:round/>
            <a:headEnd type="none" w="med" len="med"/>
            <a:tailEnd type="none" w="med" len="med"/>
          </a:ln>
        </p:spPr>
      </p:pic>
      <p:pic>
        <p:nvPicPr>
          <p:cNvPr id="188" name="Shape 188"/>
          <p:cNvPicPr preferRelativeResize="0"/>
          <p:nvPr/>
        </p:nvPicPr>
        <p:blipFill>
          <a:blip r:embed="rId4">
            <a:alphaModFix/>
          </a:blip>
          <a:stretch>
            <a:fillRect/>
          </a:stretch>
        </p:blipFill>
        <p:spPr>
          <a:xfrm>
            <a:off x="6625250" y="305425"/>
            <a:ext cx="2090325" cy="2798750"/>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555600"/>
            <a:ext cx="3237900" cy="755700"/>
          </a:xfrm>
          <a:prstGeom prst="rect">
            <a:avLst/>
          </a:prstGeom>
        </p:spPr>
        <p:txBody>
          <a:bodyPr wrap="square" lIns="91425" tIns="91425" rIns="91425" bIns="91425" anchor="b" anchorCtr="0">
            <a:noAutofit/>
          </a:bodyPr>
          <a:lstStyle/>
          <a:p>
            <a:pPr lvl="0">
              <a:spcBef>
                <a:spcPts val="0"/>
              </a:spcBef>
              <a:buNone/>
            </a:pPr>
            <a:r>
              <a:rPr lang="en" sz="2800"/>
              <a:t>Inventory (FTP) vs. Report Designer</a:t>
            </a:r>
          </a:p>
        </p:txBody>
      </p:sp>
      <p:sp>
        <p:nvSpPr>
          <p:cNvPr id="194" name="Shape 194"/>
          <p:cNvSpPr txBox="1">
            <a:spLocks noGrp="1"/>
          </p:cNvSpPr>
          <p:nvPr>
            <p:ph type="body" idx="1"/>
          </p:nvPr>
        </p:nvSpPr>
        <p:spPr>
          <a:xfrm>
            <a:off x="485700" y="1382650"/>
            <a:ext cx="2808000" cy="3179400"/>
          </a:xfrm>
          <a:prstGeom prst="rect">
            <a:avLst/>
          </a:prstGeom>
        </p:spPr>
        <p:txBody>
          <a:bodyPr wrap="square" lIns="91425" tIns="91425" rIns="91425" bIns="91425" anchor="t" anchorCtr="0">
            <a:noAutofit/>
          </a:bodyPr>
          <a:lstStyle/>
          <a:p>
            <a:pPr lvl="0">
              <a:spcBef>
                <a:spcPts val="0"/>
              </a:spcBef>
              <a:buNone/>
            </a:pPr>
            <a:r>
              <a:rPr lang="en"/>
              <a:t>To get Inventory-like report, had to create a multi-universe report using “Circulation Item Status” and “LHR Item Detail”</a:t>
            </a:r>
          </a:p>
          <a:p>
            <a:pPr lvl="0">
              <a:spcBef>
                <a:spcPts val="0"/>
              </a:spcBef>
              <a:buNone/>
            </a:pPr>
            <a:r>
              <a:rPr lang="en"/>
              <a:t>Matching fields are listed here</a:t>
            </a:r>
          </a:p>
          <a:p>
            <a:pPr lvl="0">
              <a:spcBef>
                <a:spcPts val="0"/>
              </a:spcBef>
              <a:buNone/>
            </a:pPr>
            <a:r>
              <a:rPr lang="en"/>
              <a:t>Note: where there are blanks there are no matching fields</a:t>
            </a:r>
          </a:p>
          <a:p>
            <a:pPr lvl="0">
              <a:spcBef>
                <a:spcPts val="0"/>
              </a:spcBef>
              <a:buNone/>
            </a:pPr>
            <a:r>
              <a:rPr lang="en"/>
              <a:t>For multi-universe report: had to get certain pieces from certain universes E.g. "Notes" from LHR</a:t>
            </a:r>
          </a:p>
        </p:txBody>
      </p:sp>
      <p:cxnSp>
        <p:nvCxnSpPr>
          <p:cNvPr id="195" name="Shape 195"/>
          <p:cNvCxnSpPr/>
          <p:nvPr/>
        </p:nvCxnSpPr>
        <p:spPr>
          <a:xfrm>
            <a:off x="2626300" y="2626300"/>
            <a:ext cx="394500" cy="0"/>
          </a:xfrm>
          <a:prstGeom prst="straightConnector1">
            <a:avLst/>
          </a:prstGeom>
          <a:noFill/>
          <a:ln w="9525" cap="flat" cmpd="sng">
            <a:solidFill>
              <a:schemeClr val="dk2"/>
            </a:solidFill>
            <a:prstDash val="solid"/>
            <a:round/>
            <a:headEnd type="none" w="lg" len="lg"/>
            <a:tailEnd type="triangle" w="lg" len="lg"/>
          </a:ln>
        </p:spPr>
      </p:cxnSp>
      <p:pic>
        <p:nvPicPr>
          <p:cNvPr id="196" name="Shape 196"/>
          <p:cNvPicPr preferRelativeResize="0"/>
          <p:nvPr/>
        </p:nvPicPr>
        <p:blipFill>
          <a:blip r:embed="rId3">
            <a:alphaModFix/>
          </a:blip>
          <a:stretch>
            <a:fillRect/>
          </a:stretch>
        </p:blipFill>
        <p:spPr>
          <a:xfrm>
            <a:off x="3576900" y="152400"/>
            <a:ext cx="5157465"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75875" y="333575"/>
            <a:ext cx="8256300" cy="572700"/>
          </a:xfrm>
          <a:prstGeom prst="rect">
            <a:avLst/>
          </a:prstGeom>
        </p:spPr>
        <p:txBody>
          <a:bodyPr wrap="square" lIns="91425" tIns="91425" rIns="91425" bIns="91425" anchor="t" anchorCtr="0">
            <a:noAutofit/>
          </a:bodyPr>
          <a:lstStyle/>
          <a:p>
            <a:pPr lvl="0">
              <a:spcBef>
                <a:spcPts val="0"/>
              </a:spcBef>
              <a:buNone/>
            </a:pPr>
            <a:r>
              <a:rPr lang="en"/>
              <a:t>Keys to Success in WMS Analytics</a:t>
            </a:r>
          </a:p>
        </p:txBody>
      </p:sp>
      <p:pic>
        <p:nvPicPr>
          <p:cNvPr id="62" name="Shape 62" descr="wordle.png"/>
          <p:cNvPicPr preferRelativeResize="0"/>
          <p:nvPr/>
        </p:nvPicPr>
        <p:blipFill>
          <a:blip r:embed="rId3">
            <a:alphaModFix/>
          </a:blip>
          <a:stretch>
            <a:fillRect/>
          </a:stretch>
        </p:blipFill>
        <p:spPr>
          <a:xfrm>
            <a:off x="4903950" y="1176250"/>
            <a:ext cx="3691449" cy="2663174"/>
          </a:xfrm>
          <a:prstGeom prst="rect">
            <a:avLst/>
          </a:prstGeom>
          <a:noFill/>
          <a:ln>
            <a:noFill/>
          </a:ln>
        </p:spPr>
      </p:pic>
      <p:sp>
        <p:nvSpPr>
          <p:cNvPr id="63" name="Shape 63"/>
          <p:cNvSpPr txBox="1">
            <a:spLocks noGrp="1"/>
          </p:cNvSpPr>
          <p:nvPr>
            <p:ph type="body" idx="1"/>
          </p:nvPr>
        </p:nvSpPr>
        <p:spPr>
          <a:xfrm>
            <a:off x="661475" y="1176249"/>
            <a:ext cx="4062000" cy="3547005"/>
          </a:xfrm>
          <a:prstGeom prst="rect">
            <a:avLst/>
          </a:prstGeom>
          <a:gradFill>
            <a:gsLst>
              <a:gs pos="0">
                <a:srgbClr val="FDECDB"/>
              </a:gs>
              <a:gs pos="100000">
                <a:srgbClr val="F0A963"/>
              </a:gs>
            </a:gsLst>
            <a:lin ang="5400012" scaled="0"/>
          </a:gradFill>
        </p:spPr>
        <p:txBody>
          <a:bodyPr wrap="square" lIns="91425" tIns="91425" rIns="91425" bIns="91425" anchor="t" anchorCtr="0">
            <a:noAutofit/>
          </a:bodyPr>
          <a:lstStyle/>
          <a:p>
            <a:pPr lvl="0" rtl="0">
              <a:spcBef>
                <a:spcPts val="0"/>
              </a:spcBef>
              <a:buNone/>
            </a:pPr>
            <a:r>
              <a:rPr lang="en" dirty="0"/>
              <a:t>Understand your question (</a:t>
            </a:r>
            <a:r>
              <a:rPr lang="en" i="1" dirty="0"/>
              <a:t>The Why</a:t>
            </a:r>
            <a:r>
              <a:rPr lang="en" dirty="0"/>
              <a:t>)</a:t>
            </a:r>
          </a:p>
          <a:p>
            <a:pPr marL="457200" lvl="0" indent="-317500" rtl="0">
              <a:spcBef>
                <a:spcPts val="0"/>
              </a:spcBef>
              <a:buSzPct val="100000"/>
            </a:pPr>
            <a:r>
              <a:rPr lang="en" sz="1400" dirty="0"/>
              <a:t>Why do you need it? </a:t>
            </a:r>
            <a:r>
              <a:rPr lang="en" sz="1100" i="1" dirty="0"/>
              <a:t>(AKA who is your audience)</a:t>
            </a:r>
          </a:p>
          <a:p>
            <a:pPr marL="457200" lvl="0" indent="-317500" rtl="0">
              <a:spcBef>
                <a:spcPts val="0"/>
              </a:spcBef>
              <a:buSzPct val="100000"/>
            </a:pPr>
            <a:r>
              <a:rPr lang="en" sz="1400" dirty="0"/>
              <a:t>Articulate what combination of metrics you need to answer the question</a:t>
            </a:r>
          </a:p>
          <a:p>
            <a:pPr lvl="0" rtl="0">
              <a:spcBef>
                <a:spcPts val="0"/>
              </a:spcBef>
              <a:buNone/>
            </a:pPr>
            <a:r>
              <a:rPr lang="en" dirty="0"/>
              <a:t>Understand the data (</a:t>
            </a:r>
            <a:r>
              <a:rPr lang="en" i="1" dirty="0"/>
              <a:t>The What</a:t>
            </a:r>
            <a:r>
              <a:rPr lang="en" dirty="0"/>
              <a:t>)</a:t>
            </a:r>
          </a:p>
          <a:p>
            <a:pPr marL="457200" lvl="0" indent="-317500" rtl="0">
              <a:spcBef>
                <a:spcPts val="0"/>
              </a:spcBef>
              <a:buSzPct val="100000"/>
            </a:pPr>
            <a:r>
              <a:rPr lang="en" sz="1400" dirty="0"/>
              <a:t>Where is it coming from?</a:t>
            </a:r>
          </a:p>
          <a:p>
            <a:pPr marL="457200" lvl="0" indent="-317500" rtl="0">
              <a:spcBef>
                <a:spcPts val="0"/>
              </a:spcBef>
              <a:buSzPct val="100000"/>
            </a:pPr>
            <a:r>
              <a:rPr lang="en" sz="1400" dirty="0"/>
              <a:t>Who/what is inputting it?</a:t>
            </a:r>
          </a:p>
          <a:p>
            <a:pPr marL="457200" lvl="0" indent="-317500" rtl="0">
              <a:spcBef>
                <a:spcPts val="0"/>
              </a:spcBef>
              <a:buSzPct val="100000"/>
            </a:pPr>
            <a:r>
              <a:rPr lang="en" sz="1400" dirty="0"/>
              <a:t>Does it mean what you think it means?</a:t>
            </a:r>
          </a:p>
        </p:txBody>
      </p:sp>
      <p:sp>
        <p:nvSpPr>
          <p:cNvPr id="2" name="Rectangle 1"/>
          <p:cNvSpPr/>
          <p:nvPr/>
        </p:nvSpPr>
        <p:spPr>
          <a:xfrm>
            <a:off x="5036297" y="4109399"/>
            <a:ext cx="4312240" cy="369332"/>
          </a:xfrm>
          <a:prstGeom prst="rect">
            <a:avLst/>
          </a:prstGeom>
        </p:spPr>
        <p:txBody>
          <a:bodyPr wrap="square">
            <a:spAutoFit/>
          </a:bodyPr>
          <a:lstStyle/>
          <a:p>
            <a:r>
              <a:rPr lang="en-US" sz="1800" u="sng" dirty="0" smtClean="0">
                <a:hlinkClick r:id="rId4"/>
              </a:rPr>
              <a:t>encompass.eku.edu/</a:t>
            </a:r>
            <a:r>
              <a:rPr lang="en-US" sz="1800" u="sng" dirty="0" err="1" smtClean="0">
                <a:hlinkClick r:id="rId4"/>
              </a:rPr>
              <a:t>fs_research</a:t>
            </a:r>
            <a:r>
              <a:rPr lang="en-US" sz="1800" u="sng" dirty="0" smtClean="0">
                <a:hlinkClick r:id="rId4"/>
              </a:rPr>
              <a:t>/191</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445025"/>
            <a:ext cx="3300600" cy="1308900"/>
          </a:xfrm>
          <a:prstGeom prst="rect">
            <a:avLst/>
          </a:prstGeom>
        </p:spPr>
        <p:txBody>
          <a:bodyPr wrap="square" lIns="91425" tIns="91425" rIns="91425" bIns="91425" anchor="t" anchorCtr="0">
            <a:noAutofit/>
          </a:bodyPr>
          <a:lstStyle/>
          <a:p>
            <a:pPr lvl="0">
              <a:spcBef>
                <a:spcPts val="0"/>
              </a:spcBef>
              <a:buNone/>
            </a:pPr>
            <a:r>
              <a:rPr lang="en"/>
              <a:t>Report Designer - Training Session Topics</a:t>
            </a:r>
          </a:p>
        </p:txBody>
      </p:sp>
      <p:sp>
        <p:nvSpPr>
          <p:cNvPr id="202" name="Shape 202"/>
          <p:cNvSpPr txBox="1">
            <a:spLocks noGrp="1"/>
          </p:cNvSpPr>
          <p:nvPr>
            <p:ph type="body" idx="1"/>
          </p:nvPr>
        </p:nvSpPr>
        <p:spPr>
          <a:xfrm>
            <a:off x="367375" y="1990575"/>
            <a:ext cx="2031300" cy="1806300"/>
          </a:xfrm>
          <a:prstGeom prst="rect">
            <a:avLst/>
          </a:prstGeom>
        </p:spPr>
        <p:txBody>
          <a:bodyPr wrap="square" lIns="91425" tIns="91425" rIns="91425" bIns="91425" anchor="t" anchorCtr="0">
            <a:noAutofit/>
          </a:bodyPr>
          <a:lstStyle/>
          <a:p>
            <a:pPr lvl="0">
              <a:spcBef>
                <a:spcPts val="0"/>
              </a:spcBef>
              <a:buNone/>
            </a:pPr>
            <a:r>
              <a:rPr lang="en">
                <a:solidFill>
                  <a:srgbClr val="D15A3E"/>
                </a:solidFill>
              </a:rPr>
              <a:t>Terminology first</a:t>
            </a:r>
          </a:p>
        </p:txBody>
      </p:sp>
      <p:pic>
        <p:nvPicPr>
          <p:cNvPr id="203" name="Shape 203"/>
          <p:cNvPicPr preferRelativeResize="0"/>
          <p:nvPr/>
        </p:nvPicPr>
        <p:blipFill rotWithShape="1">
          <a:blip r:embed="rId3">
            <a:alphaModFix/>
          </a:blip>
          <a:srcRect/>
          <a:stretch/>
        </p:blipFill>
        <p:spPr>
          <a:xfrm>
            <a:off x="3799500" y="0"/>
            <a:ext cx="5344500" cy="4135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Report Designer - Names of the things</a:t>
            </a:r>
          </a:p>
        </p:txBody>
      </p:sp>
      <p:pic>
        <p:nvPicPr>
          <p:cNvPr id="209" name="Shape 209"/>
          <p:cNvPicPr preferRelativeResize="0"/>
          <p:nvPr/>
        </p:nvPicPr>
        <p:blipFill>
          <a:blip r:embed="rId3">
            <a:alphaModFix/>
          </a:blip>
          <a:stretch>
            <a:fillRect/>
          </a:stretch>
        </p:blipFill>
        <p:spPr>
          <a:xfrm>
            <a:off x="311700" y="1136050"/>
            <a:ext cx="7267575" cy="219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849975" y="708920"/>
            <a:ext cx="7146900" cy="858300"/>
          </a:xfrm>
          <a:prstGeom prst="rect">
            <a:avLst/>
          </a:prstGeom>
          <a:noFill/>
          <a:ln>
            <a:noFill/>
          </a:ln>
        </p:spPr>
        <p:txBody>
          <a:bodyPr wrap="square" lIns="91425" tIns="45700" rIns="91425" bIns="45700" anchor="b" anchorCtr="0">
            <a:noAutofit/>
          </a:bodyPr>
          <a:lstStyle/>
          <a:p>
            <a:pPr lvl="0" rtl="0">
              <a:lnSpc>
                <a:spcPct val="90000"/>
              </a:lnSpc>
              <a:spcBef>
                <a:spcPts val="0"/>
              </a:spcBef>
              <a:buNone/>
            </a:pPr>
            <a:r>
              <a:rPr lang="en" sz="2000" b="1">
                <a:solidFill>
                  <a:srgbClr val="D15A3E"/>
                </a:solidFill>
              </a:rPr>
              <a:t>Title Shelf List</a:t>
            </a:r>
          </a:p>
        </p:txBody>
      </p:sp>
      <p:sp>
        <p:nvSpPr>
          <p:cNvPr id="215" name="Shape 215"/>
          <p:cNvSpPr txBox="1"/>
          <p:nvPr/>
        </p:nvSpPr>
        <p:spPr>
          <a:xfrm>
            <a:off x="1100525" y="1734250"/>
            <a:ext cx="3403200" cy="2843399"/>
          </a:xfrm>
          <a:prstGeom prst="rect">
            <a:avLst/>
          </a:prstGeom>
          <a:noFill/>
          <a:ln>
            <a:noFill/>
          </a:ln>
        </p:spPr>
        <p:txBody>
          <a:bodyPr wrap="square" lIns="91425" tIns="45700" rIns="91425" bIns="45700" anchor="t" anchorCtr="0">
            <a:noAutofit/>
          </a:bodyPr>
          <a:lstStyle/>
          <a:p>
            <a:pPr marL="228600" lvl="0" indent="-228600" rtl="0">
              <a:lnSpc>
                <a:spcPct val="90000"/>
              </a:lnSpc>
              <a:spcBef>
                <a:spcPts val="0"/>
              </a:spcBef>
              <a:buClr>
                <a:srgbClr val="D15A3E"/>
              </a:buClr>
              <a:buSzPct val="100000"/>
              <a:buChar char="▪"/>
            </a:pPr>
            <a:r>
              <a:rPr lang="en" sz="2000">
                <a:solidFill>
                  <a:srgbClr val="2D2E2D"/>
                </a:solidFill>
              </a:rPr>
              <a:t>Use new “LHR Item Detail” Universe</a:t>
            </a:r>
          </a:p>
          <a:p>
            <a:pPr marL="457200" lvl="1" indent="-190500" rtl="0">
              <a:lnSpc>
                <a:spcPct val="90000"/>
              </a:lnSpc>
              <a:spcBef>
                <a:spcPts val="1200"/>
              </a:spcBef>
              <a:buClr>
                <a:srgbClr val="D15A3E"/>
              </a:buClr>
              <a:buSzPct val="100000"/>
              <a:buChar char="▪"/>
            </a:pPr>
            <a:r>
              <a:rPr lang="en" sz="1800">
                <a:solidFill>
                  <a:srgbClr val="2D2E2D"/>
                </a:solidFill>
              </a:rPr>
              <a:t>It has great Call # data</a:t>
            </a:r>
          </a:p>
          <a:p>
            <a:pPr marL="457200" lvl="1" indent="-190500" rtl="0">
              <a:lnSpc>
                <a:spcPct val="90000"/>
              </a:lnSpc>
              <a:spcBef>
                <a:spcPts val="1200"/>
              </a:spcBef>
              <a:buClr>
                <a:srgbClr val="D15A3E"/>
              </a:buClr>
              <a:buSzPct val="100000"/>
              <a:buChar char="▪"/>
            </a:pPr>
            <a:r>
              <a:rPr lang="en" sz="1800">
                <a:solidFill>
                  <a:srgbClr val="2D2E2D"/>
                </a:solidFill>
              </a:rPr>
              <a:t>Publication info</a:t>
            </a:r>
          </a:p>
          <a:p>
            <a:pPr marL="457200" lvl="1" indent="-190500" rtl="0">
              <a:lnSpc>
                <a:spcPct val="90000"/>
              </a:lnSpc>
              <a:spcBef>
                <a:spcPts val="1200"/>
              </a:spcBef>
              <a:buClr>
                <a:srgbClr val="D15A3E"/>
              </a:buClr>
              <a:buSzPct val="100000"/>
              <a:buChar char="▪"/>
            </a:pPr>
            <a:r>
              <a:rPr lang="en" sz="1800">
                <a:solidFill>
                  <a:srgbClr val="2D2E2D"/>
                </a:solidFill>
              </a:rPr>
              <a:t>Notes!</a:t>
            </a:r>
          </a:p>
          <a:p>
            <a:pPr marL="457200" lvl="1" indent="-190500" rtl="0">
              <a:lnSpc>
                <a:spcPct val="90000"/>
              </a:lnSpc>
              <a:spcBef>
                <a:spcPts val="1200"/>
              </a:spcBef>
              <a:buClr>
                <a:srgbClr val="D15A3E"/>
              </a:buClr>
              <a:buSzPct val="100000"/>
              <a:buChar char="▪"/>
            </a:pPr>
            <a:r>
              <a:rPr lang="en" sz="1800">
                <a:solidFill>
                  <a:srgbClr val="D15A3E"/>
                </a:solidFill>
              </a:rPr>
              <a:t>But no “Measures” or status or stats</a:t>
            </a:r>
          </a:p>
        </p:txBody>
      </p:sp>
      <p:pic>
        <p:nvPicPr>
          <p:cNvPr id="216" name="Shape 216"/>
          <p:cNvPicPr preferRelativeResize="0"/>
          <p:nvPr/>
        </p:nvPicPr>
        <p:blipFill rotWithShape="1">
          <a:blip r:embed="rId3">
            <a:alphaModFix/>
          </a:blip>
          <a:srcRect/>
          <a:stretch/>
        </p:blipFill>
        <p:spPr>
          <a:xfrm>
            <a:off x="4698734" y="878249"/>
            <a:ext cx="1744200" cy="1481399"/>
          </a:xfrm>
          <a:prstGeom prst="rect">
            <a:avLst/>
          </a:prstGeom>
          <a:noFill/>
          <a:ln w="9525" cap="flat" cmpd="sng">
            <a:solidFill>
              <a:srgbClr val="D15A3E"/>
            </a:solidFill>
            <a:prstDash val="solid"/>
            <a:round/>
            <a:headEnd type="none" w="med" len="med"/>
            <a:tailEnd type="none" w="med" len="med"/>
          </a:ln>
        </p:spPr>
      </p:pic>
      <p:cxnSp>
        <p:nvCxnSpPr>
          <p:cNvPr id="217" name="Shape 217"/>
          <p:cNvCxnSpPr/>
          <p:nvPr/>
        </p:nvCxnSpPr>
        <p:spPr>
          <a:xfrm rot="10800000" flipH="1">
            <a:off x="3730600" y="1328500"/>
            <a:ext cx="968100" cy="1253700"/>
          </a:xfrm>
          <a:prstGeom prst="straightConnector1">
            <a:avLst/>
          </a:prstGeom>
          <a:noFill/>
          <a:ln w="9525" cap="flat" cmpd="sng">
            <a:solidFill>
              <a:srgbClr val="D15A3E"/>
            </a:solidFill>
            <a:prstDash val="solid"/>
            <a:miter lim="800000"/>
            <a:headEnd type="none" w="med" len="med"/>
            <a:tailEnd type="triangle" w="lg" len="lg"/>
          </a:ln>
        </p:spPr>
      </p:cxnSp>
      <p:pic>
        <p:nvPicPr>
          <p:cNvPr id="218" name="Shape 218"/>
          <p:cNvPicPr preferRelativeResize="0"/>
          <p:nvPr/>
        </p:nvPicPr>
        <p:blipFill rotWithShape="1">
          <a:blip r:embed="rId4">
            <a:alphaModFix/>
          </a:blip>
          <a:srcRect/>
          <a:stretch/>
        </p:blipFill>
        <p:spPr>
          <a:xfrm>
            <a:off x="4698736" y="2456821"/>
            <a:ext cx="1212300" cy="472200"/>
          </a:xfrm>
          <a:prstGeom prst="rect">
            <a:avLst/>
          </a:prstGeom>
          <a:noFill/>
          <a:ln w="9525" cap="flat" cmpd="sng">
            <a:solidFill>
              <a:srgbClr val="D15A3E"/>
            </a:solidFill>
            <a:prstDash val="solid"/>
            <a:round/>
            <a:headEnd type="none" w="med" len="med"/>
            <a:tailEnd type="none" w="med" len="med"/>
          </a:ln>
        </p:spPr>
      </p:pic>
      <p:cxnSp>
        <p:nvCxnSpPr>
          <p:cNvPr id="219" name="Shape 219"/>
          <p:cNvCxnSpPr>
            <a:endCxn id="218" idx="1"/>
          </p:cNvCxnSpPr>
          <p:nvPr/>
        </p:nvCxnSpPr>
        <p:spPr>
          <a:xfrm rot="10800000" flipH="1">
            <a:off x="3294436" y="2692921"/>
            <a:ext cx="1404300" cy="448800"/>
          </a:xfrm>
          <a:prstGeom prst="straightConnector1">
            <a:avLst/>
          </a:prstGeom>
          <a:noFill/>
          <a:ln w="9525" cap="flat" cmpd="sng">
            <a:solidFill>
              <a:srgbClr val="D15A3E"/>
            </a:solidFill>
            <a:prstDash val="solid"/>
            <a:miter lim="800000"/>
            <a:headEnd type="none" w="med" len="med"/>
            <a:tailEnd type="triangle" w="lg" len="lg"/>
          </a:ln>
        </p:spPr>
      </p:cxnSp>
      <p:pic>
        <p:nvPicPr>
          <p:cNvPr id="220" name="Shape 220"/>
          <p:cNvPicPr preferRelativeResize="0"/>
          <p:nvPr/>
        </p:nvPicPr>
        <p:blipFill rotWithShape="1">
          <a:blip r:embed="rId5">
            <a:alphaModFix/>
          </a:blip>
          <a:srcRect/>
          <a:stretch/>
        </p:blipFill>
        <p:spPr>
          <a:xfrm>
            <a:off x="4698717" y="3072001"/>
            <a:ext cx="2652000" cy="1038000"/>
          </a:xfrm>
          <a:prstGeom prst="rect">
            <a:avLst/>
          </a:prstGeom>
          <a:noFill/>
          <a:ln w="9525" cap="flat" cmpd="sng">
            <a:solidFill>
              <a:srgbClr val="D15A3E"/>
            </a:solidFill>
            <a:prstDash val="solid"/>
            <a:round/>
            <a:headEnd type="none" w="med" len="med"/>
            <a:tailEnd type="none" w="med" len="med"/>
          </a:ln>
        </p:spPr>
      </p:pic>
      <p:cxnSp>
        <p:nvCxnSpPr>
          <p:cNvPr id="221" name="Shape 221"/>
          <p:cNvCxnSpPr>
            <a:endCxn id="220" idx="1"/>
          </p:cNvCxnSpPr>
          <p:nvPr/>
        </p:nvCxnSpPr>
        <p:spPr>
          <a:xfrm>
            <a:off x="2413917" y="3547201"/>
            <a:ext cx="2284800" cy="43800"/>
          </a:xfrm>
          <a:prstGeom prst="straightConnector1">
            <a:avLst/>
          </a:prstGeom>
          <a:noFill/>
          <a:ln w="9525" cap="flat" cmpd="sng">
            <a:solidFill>
              <a:srgbClr val="D15A3E"/>
            </a:solidFill>
            <a:prstDash val="solid"/>
            <a:miter lim="800000"/>
            <a:headEnd type="none" w="med" len="med"/>
            <a:tailEnd type="triangle" w="lg" len="lg"/>
          </a:ln>
        </p:spPr>
      </p:cxnSp>
      <p:sp>
        <p:nvSpPr>
          <p:cNvPr id="222" name="Shape 222"/>
          <p:cNvSpPr txBox="1"/>
          <p:nvPr/>
        </p:nvSpPr>
        <p:spPr>
          <a:xfrm rot="-942518">
            <a:off x="6725798" y="306963"/>
            <a:ext cx="1954602" cy="24007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800">
                <a:solidFill>
                  <a:srgbClr val="7F7F7F"/>
                </a:solidFill>
                <a:latin typeface="Arial"/>
                <a:ea typeface="Arial"/>
                <a:cs typeface="Arial"/>
                <a:sym typeface="Arial"/>
              </a:rPr>
              <a:t>Don’t forget the “Item Inventories” reports on FTP – it has a lot of shelf material + stats! (but no publication info)</a:t>
            </a:r>
          </a:p>
        </p:txBody>
      </p:sp>
      <p:sp>
        <p:nvSpPr>
          <p:cNvPr id="223" name="Shape 223"/>
          <p:cNvSpPr txBox="1">
            <a:spLocks noGrp="1"/>
          </p:cNvSpPr>
          <p:nvPr>
            <p:ph type="title" idx="4294967295"/>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4786425" y="883924"/>
            <a:ext cx="3814500" cy="4063800"/>
          </a:xfrm>
          <a:prstGeom prst="rect">
            <a:avLst/>
          </a:prstGeom>
          <a:gradFill>
            <a:gsLst>
              <a:gs pos="0">
                <a:srgbClr val="FDECDB"/>
              </a:gs>
              <a:gs pos="100000">
                <a:srgbClr val="F0A963"/>
              </a:gs>
            </a:gsLst>
            <a:lin ang="5400012" scaled="0"/>
          </a:gradFill>
          <a:ln>
            <a:noFill/>
          </a:ln>
        </p:spPr>
        <p:txBody>
          <a:bodyPr wrap="square" lIns="91425" tIns="45700" rIns="91425" bIns="45700" anchor="t" anchorCtr="0">
            <a:noAutofit/>
          </a:bodyPr>
          <a:lstStyle/>
          <a:p>
            <a:pPr marL="0" marR="0" lvl="0" indent="0" algn="l" rtl="0">
              <a:lnSpc>
                <a:spcPct val="90000"/>
              </a:lnSpc>
              <a:spcBef>
                <a:spcPts val="0"/>
              </a:spcBef>
              <a:buClr>
                <a:srgbClr val="D15A3E"/>
              </a:buClr>
              <a:buSzPct val="25000"/>
              <a:buFont typeface="Arial"/>
              <a:buNone/>
            </a:pPr>
            <a:r>
              <a:rPr lang="en" sz="2000" b="1">
                <a:solidFill>
                  <a:srgbClr val="D15A3E"/>
                </a:solidFill>
              </a:rPr>
              <a:t>Title List </a:t>
            </a:r>
          </a:p>
          <a:p>
            <a:pPr marL="0" marR="0" lvl="0" indent="0" algn="l" rtl="0">
              <a:lnSpc>
                <a:spcPct val="100000"/>
              </a:lnSpc>
              <a:spcBef>
                <a:spcPts val="0"/>
              </a:spcBef>
              <a:spcAft>
                <a:spcPts val="1000"/>
              </a:spcAft>
              <a:buClr>
                <a:srgbClr val="D15A3E"/>
              </a:buClr>
              <a:buSzPct val="25000"/>
              <a:buFont typeface="Arial"/>
              <a:buNone/>
            </a:pPr>
            <a:r>
              <a:rPr lang="en" sz="1800">
                <a:solidFill>
                  <a:srgbClr val="D15A3E"/>
                </a:solidFill>
              </a:rPr>
              <a:t>(w/ or w/out Stats)</a:t>
            </a:r>
          </a:p>
          <a:p>
            <a:pPr lvl="0" rtl="0">
              <a:lnSpc>
                <a:spcPct val="100000"/>
              </a:lnSpc>
              <a:spcBef>
                <a:spcPts val="0"/>
              </a:spcBef>
              <a:buClr>
                <a:schemeClr val="dk1"/>
              </a:buClr>
              <a:buSzPct val="55000"/>
              <a:buFont typeface="Arial"/>
              <a:buNone/>
            </a:pPr>
            <a:r>
              <a:rPr lang="en" sz="2000">
                <a:solidFill>
                  <a:srgbClr val="D15A3E"/>
                </a:solidFill>
              </a:rPr>
              <a:t>“What’s the status at this time?”</a:t>
            </a:r>
          </a:p>
          <a:p>
            <a:pPr lvl="0" rtl="0">
              <a:lnSpc>
                <a:spcPct val="90000"/>
              </a:lnSpc>
              <a:spcBef>
                <a:spcPts val="0"/>
              </a:spcBef>
              <a:buClr>
                <a:schemeClr val="dk1"/>
              </a:buClr>
              <a:buFont typeface="Arial"/>
              <a:buNone/>
            </a:pPr>
            <a:endParaRPr sz="2000">
              <a:solidFill>
                <a:srgbClr val="D15A3E"/>
              </a:solidFill>
            </a:endParaRPr>
          </a:p>
          <a:p>
            <a:pPr lvl="0" rtl="0">
              <a:lnSpc>
                <a:spcPct val="90000"/>
              </a:lnSpc>
              <a:spcBef>
                <a:spcPts val="0"/>
              </a:spcBef>
              <a:buNone/>
            </a:pPr>
            <a:r>
              <a:rPr lang="en" sz="2000">
                <a:solidFill>
                  <a:srgbClr val="2D2E2D"/>
                </a:solidFill>
              </a:rPr>
              <a:t>“Circulation Item Status” Universe</a:t>
            </a:r>
          </a:p>
        </p:txBody>
      </p:sp>
      <p:sp>
        <p:nvSpPr>
          <p:cNvPr id="229" name="Shape 229"/>
          <p:cNvSpPr txBox="1"/>
          <p:nvPr/>
        </p:nvSpPr>
        <p:spPr>
          <a:xfrm>
            <a:off x="541375" y="883925"/>
            <a:ext cx="4049400" cy="4114800"/>
          </a:xfrm>
          <a:prstGeom prst="rect">
            <a:avLst/>
          </a:prstGeom>
          <a:gradFill>
            <a:gsLst>
              <a:gs pos="0">
                <a:srgbClr val="FDECDB"/>
              </a:gs>
              <a:gs pos="100000">
                <a:srgbClr val="F0A963"/>
              </a:gs>
            </a:gsLst>
            <a:lin ang="5400012" scaled="0"/>
          </a:gra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D15A3E"/>
              </a:buClr>
              <a:buSzPct val="25000"/>
              <a:buFont typeface="Arial"/>
              <a:buNone/>
            </a:pPr>
            <a:r>
              <a:rPr lang="en" sz="2000" b="1">
                <a:solidFill>
                  <a:srgbClr val="D15A3E"/>
                </a:solidFill>
              </a:rPr>
              <a:t>Numbers/Counts/Stats </a:t>
            </a:r>
          </a:p>
          <a:p>
            <a:pPr marL="0" marR="0" lvl="0" indent="0" algn="l" rtl="0">
              <a:lnSpc>
                <a:spcPct val="90000"/>
              </a:lnSpc>
              <a:spcBef>
                <a:spcPts val="0"/>
              </a:spcBef>
              <a:spcAft>
                <a:spcPts val="1000"/>
              </a:spcAft>
              <a:buClr>
                <a:srgbClr val="D15A3E"/>
              </a:buClr>
              <a:buSzPct val="25000"/>
              <a:buFont typeface="Arial"/>
              <a:buNone/>
            </a:pPr>
            <a:r>
              <a:rPr lang="en" sz="1800">
                <a:solidFill>
                  <a:srgbClr val="D15A3E"/>
                </a:solidFill>
              </a:rPr>
              <a:t>(w/ or w/out Titles)</a:t>
            </a:r>
          </a:p>
          <a:p>
            <a:pPr lvl="0" algn="ctr" rtl="0">
              <a:lnSpc>
                <a:spcPct val="90000"/>
              </a:lnSpc>
              <a:spcBef>
                <a:spcPts val="0"/>
              </a:spcBef>
              <a:buClr>
                <a:schemeClr val="dk1"/>
              </a:buClr>
              <a:buSzPct val="55000"/>
              <a:buFont typeface="Arial"/>
              <a:buNone/>
            </a:pPr>
            <a:r>
              <a:rPr lang="en" sz="2000">
                <a:solidFill>
                  <a:srgbClr val="D15A3E"/>
                </a:solidFill>
              </a:rPr>
              <a:t>“What’s happened over time?”</a:t>
            </a:r>
          </a:p>
          <a:p>
            <a:pPr lvl="0" rtl="0">
              <a:lnSpc>
                <a:spcPct val="90000"/>
              </a:lnSpc>
              <a:spcBef>
                <a:spcPts val="0"/>
              </a:spcBef>
              <a:buClr>
                <a:schemeClr val="dk1"/>
              </a:buClr>
              <a:buFont typeface="Arial"/>
              <a:buNone/>
            </a:pPr>
            <a:endParaRPr sz="2000">
              <a:solidFill>
                <a:srgbClr val="D15A3E"/>
              </a:solidFill>
            </a:endParaRPr>
          </a:p>
          <a:p>
            <a:pPr lvl="0" rtl="0">
              <a:lnSpc>
                <a:spcPct val="90000"/>
              </a:lnSpc>
              <a:spcBef>
                <a:spcPts val="0"/>
              </a:spcBef>
              <a:buNone/>
            </a:pPr>
            <a:r>
              <a:rPr lang="en" sz="2000">
                <a:solidFill>
                  <a:srgbClr val="2D2E2D"/>
                </a:solidFill>
              </a:rPr>
              <a:t>“Circulation Events” </a:t>
            </a:r>
          </a:p>
          <a:p>
            <a:pPr lvl="0" rtl="0">
              <a:lnSpc>
                <a:spcPct val="90000"/>
              </a:lnSpc>
              <a:spcBef>
                <a:spcPts val="0"/>
              </a:spcBef>
              <a:buNone/>
            </a:pPr>
            <a:r>
              <a:rPr lang="en" sz="2000">
                <a:solidFill>
                  <a:srgbClr val="2D2E2D"/>
                </a:solidFill>
              </a:rPr>
              <a:t>Universe</a:t>
            </a:r>
          </a:p>
          <a:p>
            <a:pPr marL="0" marR="0" lvl="0" indent="0" algn="l" rtl="0">
              <a:lnSpc>
                <a:spcPct val="90000"/>
              </a:lnSpc>
              <a:spcBef>
                <a:spcPts val="0"/>
              </a:spcBef>
              <a:buClr>
                <a:srgbClr val="D15A3E"/>
              </a:buClr>
              <a:buFont typeface="Arial"/>
              <a:buNone/>
            </a:pPr>
            <a:endParaRPr sz="2000">
              <a:solidFill>
                <a:srgbClr val="D15A3E"/>
              </a:solidFill>
            </a:endParaRPr>
          </a:p>
        </p:txBody>
      </p:sp>
      <p:sp>
        <p:nvSpPr>
          <p:cNvPr id="230" name="Shape 230"/>
          <p:cNvSpPr txBox="1">
            <a:spLocks noGrp="1"/>
          </p:cNvSpPr>
          <p:nvPr>
            <p:ph type="title" idx="4294967295"/>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pic>
        <p:nvPicPr>
          <p:cNvPr id="231" name="Shape 231"/>
          <p:cNvPicPr preferRelativeResize="0"/>
          <p:nvPr/>
        </p:nvPicPr>
        <p:blipFill rotWithShape="1">
          <a:blip r:embed="rId3">
            <a:alphaModFix/>
          </a:blip>
          <a:srcRect/>
          <a:stretch/>
        </p:blipFill>
        <p:spPr>
          <a:xfrm>
            <a:off x="2950414" y="1998757"/>
            <a:ext cx="1168200" cy="2915699"/>
          </a:xfrm>
          <a:prstGeom prst="rect">
            <a:avLst/>
          </a:prstGeom>
          <a:noFill/>
          <a:ln>
            <a:noFill/>
          </a:ln>
        </p:spPr>
      </p:pic>
      <p:pic>
        <p:nvPicPr>
          <p:cNvPr id="232" name="Shape 232"/>
          <p:cNvPicPr preferRelativeResize="0"/>
          <p:nvPr/>
        </p:nvPicPr>
        <p:blipFill rotWithShape="1">
          <a:blip r:embed="rId4">
            <a:alphaModFix/>
          </a:blip>
          <a:srcRect/>
          <a:stretch/>
        </p:blipFill>
        <p:spPr>
          <a:xfrm>
            <a:off x="6725839" y="2604557"/>
            <a:ext cx="1311300" cy="1287899"/>
          </a:xfrm>
          <a:prstGeom prst="rect">
            <a:avLst/>
          </a:prstGeom>
          <a:noFill/>
          <a:ln>
            <a:noFill/>
          </a:ln>
        </p:spPr>
      </p:pic>
      <p:sp>
        <p:nvSpPr>
          <p:cNvPr id="233" name="Shape 233"/>
          <p:cNvSpPr txBox="1"/>
          <p:nvPr/>
        </p:nvSpPr>
        <p:spPr>
          <a:xfrm rot="-1058565">
            <a:off x="4424267" y="3265365"/>
            <a:ext cx="2223167" cy="1292368"/>
          </a:xfrm>
          <a:prstGeom prst="rect">
            <a:avLst/>
          </a:prstGeom>
          <a:solidFill>
            <a:srgbClr val="D9D9D9"/>
          </a:solid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 sz="1800">
                <a:solidFill>
                  <a:srgbClr val="7F7F7F"/>
                </a:solidFill>
                <a:latin typeface="Arial"/>
                <a:ea typeface="Arial"/>
                <a:cs typeface="Arial"/>
                <a:sym typeface="Arial"/>
              </a:rPr>
              <a:t>Neither of these  Universes have “Author” or “Publisher” fields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646950"/>
            <a:ext cx="8520600" cy="572700"/>
          </a:xfrm>
          <a:prstGeom prst="rect">
            <a:avLst/>
          </a:prstGeom>
        </p:spPr>
        <p:txBody>
          <a:bodyPr wrap="square" lIns="91425" tIns="91425" rIns="91425" bIns="91425" anchor="t" anchorCtr="0">
            <a:noAutofit/>
          </a:bodyPr>
          <a:lstStyle/>
          <a:p>
            <a:pPr lvl="0">
              <a:spcBef>
                <a:spcPts val="0"/>
              </a:spcBef>
              <a:buNone/>
            </a:pPr>
            <a:r>
              <a:rPr lang="en" sz="2000">
                <a:solidFill>
                  <a:srgbClr val="D15A3E"/>
                </a:solidFill>
              </a:rPr>
              <a:t>More accurate checkout data than Circ module</a:t>
            </a:r>
          </a:p>
        </p:txBody>
      </p:sp>
      <p:sp>
        <p:nvSpPr>
          <p:cNvPr id="239" name="Shape 239"/>
          <p:cNvSpPr txBox="1">
            <a:spLocks noGrp="1"/>
          </p:cNvSpPr>
          <p:nvPr>
            <p:ph type="body" idx="1"/>
          </p:nvPr>
        </p:nvSpPr>
        <p:spPr>
          <a:xfrm>
            <a:off x="311700" y="1152475"/>
            <a:ext cx="1479000" cy="3416400"/>
          </a:xfrm>
          <a:prstGeom prst="rect">
            <a:avLst/>
          </a:prstGeom>
        </p:spPr>
        <p:txBody>
          <a:bodyPr wrap="square" lIns="91425" tIns="91425" rIns="91425" bIns="91425" anchor="t" anchorCtr="0">
            <a:noAutofit/>
          </a:bodyPr>
          <a:lstStyle/>
          <a:p>
            <a:pPr lvl="0">
              <a:spcBef>
                <a:spcPts val="0"/>
              </a:spcBef>
              <a:buNone/>
            </a:pPr>
            <a:r>
              <a:rPr lang="en" sz="1400"/>
              <a:t>Checkouts</a:t>
            </a:r>
          </a:p>
          <a:p>
            <a:pPr lvl="0">
              <a:spcBef>
                <a:spcPts val="0"/>
              </a:spcBef>
              <a:buNone/>
            </a:pPr>
            <a:r>
              <a:rPr lang="en" sz="1400"/>
              <a:t>vs.</a:t>
            </a:r>
          </a:p>
          <a:p>
            <a:pPr lvl="0">
              <a:spcBef>
                <a:spcPts val="0"/>
              </a:spcBef>
              <a:buNone/>
            </a:pPr>
            <a:r>
              <a:rPr lang="en" sz="1400"/>
              <a:t>Issued Count</a:t>
            </a:r>
          </a:p>
          <a:p>
            <a:pPr lvl="0">
              <a:spcBef>
                <a:spcPts val="0"/>
              </a:spcBef>
              <a:buNone/>
            </a:pPr>
            <a:r>
              <a:rPr lang="en" sz="1400"/>
              <a:t>(not the same)</a:t>
            </a:r>
          </a:p>
        </p:txBody>
      </p:sp>
      <p:pic>
        <p:nvPicPr>
          <p:cNvPr id="240" name="Shape 240" descr="hobbit - lrc -stats.PNG"/>
          <p:cNvPicPr preferRelativeResize="0"/>
          <p:nvPr/>
        </p:nvPicPr>
        <p:blipFill rotWithShape="1">
          <a:blip r:embed="rId3">
            <a:alphaModFix/>
          </a:blip>
          <a:srcRect/>
          <a:stretch/>
        </p:blipFill>
        <p:spPr>
          <a:xfrm>
            <a:off x="1885949" y="1219651"/>
            <a:ext cx="2897399" cy="2150100"/>
          </a:xfrm>
          <a:prstGeom prst="rect">
            <a:avLst/>
          </a:prstGeom>
          <a:noFill/>
          <a:ln w="9525" cap="flat" cmpd="sng">
            <a:solidFill>
              <a:srgbClr val="000000"/>
            </a:solidFill>
            <a:prstDash val="solid"/>
            <a:round/>
            <a:headEnd type="none" w="med" len="med"/>
            <a:tailEnd type="none" w="med" len="med"/>
          </a:ln>
        </p:spPr>
      </p:pic>
      <p:pic>
        <p:nvPicPr>
          <p:cNvPr id="241" name="Shape 241" descr="hobbit - main -stats.PNG"/>
          <p:cNvPicPr preferRelativeResize="0"/>
          <p:nvPr/>
        </p:nvPicPr>
        <p:blipFill rotWithShape="1">
          <a:blip r:embed="rId4">
            <a:alphaModFix/>
          </a:blip>
          <a:srcRect/>
          <a:stretch/>
        </p:blipFill>
        <p:spPr>
          <a:xfrm rot="-878289">
            <a:off x="2504996" y="2258893"/>
            <a:ext cx="2888249" cy="2569371"/>
          </a:xfrm>
          <a:prstGeom prst="rect">
            <a:avLst/>
          </a:prstGeom>
          <a:noFill/>
          <a:ln w="9525" cap="flat" cmpd="sng">
            <a:solidFill>
              <a:srgbClr val="000000"/>
            </a:solidFill>
            <a:prstDash val="solid"/>
            <a:round/>
            <a:headEnd type="none" w="med" len="med"/>
            <a:tailEnd type="none" w="med" len="med"/>
          </a:ln>
        </p:spPr>
      </p:pic>
      <p:pic>
        <p:nvPicPr>
          <p:cNvPr id="242" name="Shape 242" descr="hobbit - Events - Items Checked Out.PNG"/>
          <p:cNvPicPr preferRelativeResize="0"/>
          <p:nvPr/>
        </p:nvPicPr>
        <p:blipFill rotWithShape="1">
          <a:blip r:embed="rId5">
            <a:alphaModFix/>
          </a:blip>
          <a:srcRect/>
          <a:stretch/>
        </p:blipFill>
        <p:spPr>
          <a:xfrm>
            <a:off x="5076315" y="1219651"/>
            <a:ext cx="3370200" cy="2453100"/>
          </a:xfrm>
          <a:prstGeom prst="rect">
            <a:avLst/>
          </a:prstGeom>
          <a:noFill/>
          <a:ln w="9525" cap="flat" cmpd="sng">
            <a:solidFill>
              <a:srgbClr val="000000"/>
            </a:solidFill>
            <a:prstDash val="solid"/>
            <a:round/>
            <a:headEnd type="none" w="med" len="med"/>
            <a:tailEnd type="none" w="med" len="med"/>
          </a:ln>
        </p:spPr>
      </p:pic>
      <p:sp>
        <p:nvSpPr>
          <p:cNvPr id="243" name="Shape 243"/>
          <p:cNvSpPr/>
          <p:nvPr/>
        </p:nvSpPr>
        <p:spPr>
          <a:xfrm>
            <a:off x="1896775" y="1879457"/>
            <a:ext cx="1290000" cy="294000"/>
          </a:xfrm>
          <a:prstGeom prst="flowChartAlternateProcess">
            <a:avLst/>
          </a:prstGeom>
          <a:noFill/>
          <a:ln w="1905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44" name="Shape 244"/>
          <p:cNvSpPr/>
          <p:nvPr/>
        </p:nvSpPr>
        <p:spPr>
          <a:xfrm rot="-965212">
            <a:off x="2459702" y="3327882"/>
            <a:ext cx="1285121" cy="295078"/>
          </a:xfrm>
          <a:prstGeom prst="flowChartAlternateProcess">
            <a:avLst/>
          </a:prstGeom>
          <a:noFill/>
          <a:ln w="1905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cxnSp>
        <p:nvCxnSpPr>
          <p:cNvPr id="245" name="Shape 245"/>
          <p:cNvCxnSpPr>
            <a:stCxn id="243" idx="3"/>
          </p:cNvCxnSpPr>
          <p:nvPr/>
        </p:nvCxnSpPr>
        <p:spPr>
          <a:xfrm>
            <a:off x="3186775" y="2026457"/>
            <a:ext cx="4395600" cy="1344900"/>
          </a:xfrm>
          <a:prstGeom prst="straightConnector1">
            <a:avLst/>
          </a:prstGeom>
          <a:noFill/>
          <a:ln w="9525" cap="flat" cmpd="sng">
            <a:solidFill>
              <a:srgbClr val="FF0000"/>
            </a:solidFill>
            <a:prstDash val="solid"/>
            <a:round/>
            <a:headEnd type="none" w="med" len="med"/>
            <a:tailEnd type="triangle" w="lg" len="lg"/>
          </a:ln>
        </p:spPr>
      </p:cxnSp>
      <p:cxnSp>
        <p:nvCxnSpPr>
          <p:cNvPr id="246" name="Shape 246"/>
          <p:cNvCxnSpPr>
            <a:stCxn id="244" idx="2"/>
          </p:cNvCxnSpPr>
          <p:nvPr/>
        </p:nvCxnSpPr>
        <p:spPr>
          <a:xfrm rot="-5400000" flipH="1">
            <a:off x="5179913" y="1582872"/>
            <a:ext cx="445800" cy="4512300"/>
          </a:xfrm>
          <a:prstGeom prst="bentConnector2">
            <a:avLst/>
          </a:prstGeom>
          <a:noFill/>
          <a:ln w="9525" cap="flat" cmpd="sng">
            <a:solidFill>
              <a:srgbClr val="FF0000"/>
            </a:solidFill>
            <a:prstDash val="solid"/>
            <a:round/>
            <a:headEnd type="none" w="med" len="med"/>
            <a:tailEnd type="none" w="med" len="med"/>
          </a:ln>
        </p:spPr>
      </p:cxnSp>
      <p:cxnSp>
        <p:nvCxnSpPr>
          <p:cNvPr id="247" name="Shape 247"/>
          <p:cNvCxnSpPr/>
          <p:nvPr/>
        </p:nvCxnSpPr>
        <p:spPr>
          <a:xfrm rot="10800000">
            <a:off x="7659283" y="3650526"/>
            <a:ext cx="0" cy="396900"/>
          </a:xfrm>
          <a:prstGeom prst="straightConnector1">
            <a:avLst/>
          </a:prstGeom>
          <a:noFill/>
          <a:ln w="9525" cap="flat" cmpd="sng">
            <a:solidFill>
              <a:srgbClr val="FF0000"/>
            </a:solidFill>
            <a:prstDash val="solid"/>
            <a:round/>
            <a:headEnd type="none" w="med" len="med"/>
            <a:tailEnd type="triangle" w="lg" len="lg"/>
          </a:ln>
        </p:spPr>
      </p:cxnSp>
      <p:sp>
        <p:nvSpPr>
          <p:cNvPr id="248" name="Shape 248"/>
          <p:cNvSpPr/>
          <p:nvPr/>
        </p:nvSpPr>
        <p:spPr>
          <a:xfrm>
            <a:off x="6840006" y="1250174"/>
            <a:ext cx="1290000" cy="294000"/>
          </a:xfrm>
          <a:prstGeom prst="flowChartAlternateProcess">
            <a:avLst/>
          </a:prstGeom>
          <a:noFill/>
          <a:ln w="1905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49" name="Shape 249"/>
          <p:cNvSpPr txBox="1">
            <a:spLocks noGrp="1"/>
          </p:cNvSpPr>
          <p:nvPr>
            <p:ph type="title"/>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79700" y="1314475"/>
            <a:ext cx="3999900" cy="3416400"/>
          </a:xfrm>
          <a:prstGeom prst="rect">
            <a:avLst/>
          </a:prstGeom>
          <a:gradFill>
            <a:gsLst>
              <a:gs pos="0">
                <a:srgbClr val="FDECDB"/>
              </a:gs>
              <a:gs pos="100000">
                <a:srgbClr val="F0A963"/>
              </a:gs>
            </a:gsLst>
            <a:lin ang="5400012" scaled="0"/>
          </a:gradFill>
        </p:spPr>
        <p:txBody>
          <a:bodyPr wrap="square" lIns="91425" tIns="91425" rIns="91425" bIns="91425" anchor="t" anchorCtr="0">
            <a:noAutofit/>
          </a:bodyPr>
          <a:lstStyle/>
          <a:p>
            <a:pPr lvl="0" rtl="0">
              <a:lnSpc>
                <a:spcPct val="90000"/>
              </a:lnSpc>
              <a:spcBef>
                <a:spcPts val="0"/>
              </a:spcBef>
              <a:spcAft>
                <a:spcPts val="0"/>
              </a:spcAft>
              <a:buClr>
                <a:schemeClr val="dk1"/>
              </a:buClr>
              <a:buSzPct val="55000"/>
              <a:buFont typeface="Arial"/>
              <a:buNone/>
            </a:pPr>
            <a:r>
              <a:rPr lang="en" sz="2000">
                <a:solidFill>
                  <a:srgbClr val="D15A3E"/>
                </a:solidFill>
              </a:rPr>
              <a:t>Checkouts (Report Designer)</a:t>
            </a:r>
          </a:p>
          <a:p>
            <a:pPr lvl="0" rtl="0">
              <a:lnSpc>
                <a:spcPct val="90000"/>
              </a:lnSpc>
              <a:spcBef>
                <a:spcPts val="0"/>
              </a:spcBef>
              <a:spcAft>
                <a:spcPts val="0"/>
              </a:spcAft>
              <a:buClr>
                <a:schemeClr val="dk1"/>
              </a:buClr>
              <a:buSzPct val="55000"/>
              <a:buFont typeface="Arial"/>
              <a:buNone/>
            </a:pPr>
            <a:endParaRPr sz="2000">
              <a:solidFill>
                <a:srgbClr val="2D2E2D"/>
              </a:solidFill>
            </a:endParaRPr>
          </a:p>
          <a:p>
            <a:pPr lvl="0" rtl="0">
              <a:lnSpc>
                <a:spcPct val="90000"/>
              </a:lnSpc>
              <a:spcBef>
                <a:spcPts val="0"/>
              </a:spcBef>
              <a:spcAft>
                <a:spcPts val="0"/>
              </a:spcAft>
              <a:buClr>
                <a:schemeClr val="dk1"/>
              </a:buClr>
              <a:buSzPct val="55000"/>
              <a:buFont typeface="Arial"/>
              <a:buNone/>
            </a:pPr>
            <a:r>
              <a:rPr lang="en" sz="2000">
                <a:solidFill>
                  <a:srgbClr val="2D2E2D"/>
                </a:solidFill>
              </a:rPr>
              <a:t>Checkouts</a:t>
            </a:r>
          </a:p>
          <a:p>
            <a:pPr lvl="0" rtl="0">
              <a:lnSpc>
                <a:spcPct val="90000"/>
              </a:lnSpc>
              <a:spcBef>
                <a:spcPts val="1800"/>
              </a:spcBef>
              <a:spcAft>
                <a:spcPts val="0"/>
              </a:spcAft>
              <a:buClr>
                <a:schemeClr val="dk1"/>
              </a:buClr>
              <a:buSzPct val="55000"/>
              <a:buFont typeface="Arial"/>
              <a:buNone/>
            </a:pPr>
            <a:r>
              <a:rPr lang="en" sz="2000">
                <a:solidFill>
                  <a:srgbClr val="2D2E2D"/>
                </a:solidFill>
              </a:rPr>
              <a:t>= Checkouts only</a:t>
            </a:r>
          </a:p>
        </p:txBody>
      </p:sp>
      <p:sp>
        <p:nvSpPr>
          <p:cNvPr id="255" name="Shape 255"/>
          <p:cNvSpPr txBox="1">
            <a:spLocks noGrp="1"/>
          </p:cNvSpPr>
          <p:nvPr>
            <p:ph type="body" idx="2"/>
          </p:nvPr>
        </p:nvSpPr>
        <p:spPr>
          <a:xfrm>
            <a:off x="461475" y="1314475"/>
            <a:ext cx="3999900" cy="3416400"/>
          </a:xfrm>
          <a:prstGeom prst="rect">
            <a:avLst/>
          </a:prstGeom>
          <a:gradFill>
            <a:gsLst>
              <a:gs pos="0">
                <a:srgbClr val="FDECDB"/>
              </a:gs>
              <a:gs pos="100000">
                <a:srgbClr val="F0A963"/>
              </a:gs>
            </a:gsLst>
            <a:lin ang="5400012" scaled="0"/>
          </a:gradFill>
        </p:spPr>
        <p:txBody>
          <a:bodyPr wrap="square" lIns="91425" tIns="91425" rIns="91425" bIns="91425" anchor="t" anchorCtr="0">
            <a:noAutofit/>
          </a:bodyPr>
          <a:lstStyle/>
          <a:p>
            <a:pPr lvl="0" rtl="0">
              <a:lnSpc>
                <a:spcPct val="90000"/>
              </a:lnSpc>
              <a:spcBef>
                <a:spcPts val="0"/>
              </a:spcBef>
              <a:spcAft>
                <a:spcPts val="0"/>
              </a:spcAft>
              <a:buClr>
                <a:schemeClr val="dk1"/>
              </a:buClr>
              <a:buSzPct val="55000"/>
              <a:buFont typeface="Arial"/>
              <a:buNone/>
            </a:pPr>
            <a:r>
              <a:rPr lang="en" sz="2000">
                <a:solidFill>
                  <a:srgbClr val="D15A3E"/>
                </a:solidFill>
              </a:rPr>
              <a:t>Issued Count (Circ)</a:t>
            </a:r>
          </a:p>
          <a:p>
            <a:pPr lvl="0" rtl="0">
              <a:lnSpc>
                <a:spcPct val="90000"/>
              </a:lnSpc>
              <a:spcBef>
                <a:spcPts val="0"/>
              </a:spcBef>
              <a:spcAft>
                <a:spcPts val="0"/>
              </a:spcAft>
              <a:buClr>
                <a:schemeClr val="dk1"/>
              </a:buClr>
              <a:buSzPct val="61111"/>
              <a:buFont typeface="Arial"/>
              <a:buNone/>
            </a:pPr>
            <a:endParaRPr sz="1800">
              <a:solidFill>
                <a:srgbClr val="2D2E2D"/>
              </a:solidFill>
            </a:endParaRPr>
          </a:p>
          <a:p>
            <a:pPr lvl="0" rtl="0">
              <a:lnSpc>
                <a:spcPct val="90000"/>
              </a:lnSpc>
              <a:spcBef>
                <a:spcPts val="0"/>
              </a:spcBef>
              <a:spcAft>
                <a:spcPts val="0"/>
              </a:spcAft>
              <a:buClr>
                <a:schemeClr val="dk1"/>
              </a:buClr>
              <a:buSzPct val="61111"/>
              <a:buFont typeface="Arial"/>
              <a:buNone/>
            </a:pPr>
            <a:r>
              <a:rPr lang="en" sz="1800">
                <a:solidFill>
                  <a:srgbClr val="2D2E2D"/>
                </a:solidFill>
              </a:rPr>
              <a:t>Checkouts</a:t>
            </a:r>
          </a:p>
          <a:p>
            <a:pPr lvl="0" rtl="0">
              <a:lnSpc>
                <a:spcPct val="90000"/>
              </a:lnSpc>
              <a:spcBef>
                <a:spcPts val="1800"/>
              </a:spcBef>
              <a:spcAft>
                <a:spcPts val="0"/>
              </a:spcAft>
              <a:buClr>
                <a:schemeClr val="dk1"/>
              </a:buClr>
              <a:buSzPct val="61111"/>
              <a:buFont typeface="Arial"/>
              <a:buNone/>
            </a:pPr>
            <a:r>
              <a:rPr lang="en" sz="1800">
                <a:solidFill>
                  <a:srgbClr val="2D2E2D"/>
                </a:solidFill>
              </a:rPr>
              <a:t>+ Renewals</a:t>
            </a:r>
          </a:p>
          <a:p>
            <a:pPr lvl="0" rtl="0">
              <a:lnSpc>
                <a:spcPct val="90000"/>
              </a:lnSpc>
              <a:spcBef>
                <a:spcPts val="1800"/>
              </a:spcBef>
              <a:spcAft>
                <a:spcPts val="0"/>
              </a:spcAft>
              <a:buClr>
                <a:schemeClr val="dk1"/>
              </a:buClr>
              <a:buSzPct val="61111"/>
              <a:buFont typeface="Arial"/>
              <a:buNone/>
            </a:pPr>
            <a:r>
              <a:rPr lang="en" sz="1800">
                <a:solidFill>
                  <a:srgbClr val="2D2E2D"/>
                </a:solidFill>
              </a:rPr>
              <a:t>+ Any previous stats from implementation</a:t>
            </a:r>
          </a:p>
          <a:p>
            <a:pPr lvl="0" rtl="0">
              <a:lnSpc>
                <a:spcPct val="90000"/>
              </a:lnSpc>
              <a:spcBef>
                <a:spcPts val="1800"/>
              </a:spcBef>
              <a:spcAft>
                <a:spcPts val="0"/>
              </a:spcAft>
              <a:buClr>
                <a:schemeClr val="dk1"/>
              </a:buClr>
              <a:buSzPct val="61111"/>
              <a:buFont typeface="Arial"/>
              <a:buNone/>
            </a:pPr>
            <a:r>
              <a:rPr lang="en" sz="1800">
                <a:solidFill>
                  <a:srgbClr val="2D2E2D"/>
                </a:solidFill>
              </a:rPr>
              <a:t>= Issued Count</a:t>
            </a:r>
          </a:p>
          <a:p>
            <a:pPr lvl="0">
              <a:spcBef>
                <a:spcPts val="0"/>
              </a:spcBef>
              <a:buNone/>
            </a:pPr>
            <a:endParaRPr/>
          </a:p>
        </p:txBody>
      </p:sp>
      <p:sp>
        <p:nvSpPr>
          <p:cNvPr id="256" name="Shape 256"/>
          <p:cNvSpPr txBox="1">
            <a:spLocks noGrp="1"/>
          </p:cNvSpPr>
          <p:nvPr>
            <p:ph type="title"/>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
        <p:nvSpPr>
          <p:cNvPr id="257" name="Shape 257"/>
          <p:cNvSpPr txBox="1">
            <a:spLocks noGrp="1"/>
          </p:cNvSpPr>
          <p:nvPr>
            <p:ph type="title"/>
          </p:nvPr>
        </p:nvSpPr>
        <p:spPr>
          <a:xfrm>
            <a:off x="311700" y="646950"/>
            <a:ext cx="8520600" cy="572700"/>
          </a:xfrm>
          <a:prstGeom prst="rect">
            <a:avLst/>
          </a:prstGeom>
        </p:spPr>
        <p:txBody>
          <a:bodyPr wrap="square" lIns="91425" tIns="91425" rIns="91425" bIns="91425" anchor="t" anchorCtr="0">
            <a:noAutofit/>
          </a:bodyPr>
          <a:lstStyle/>
          <a:p>
            <a:pPr lvl="0" rtl="0">
              <a:spcBef>
                <a:spcPts val="0"/>
              </a:spcBef>
              <a:buNone/>
            </a:pPr>
            <a:r>
              <a:rPr lang="en" sz="2000">
                <a:solidFill>
                  <a:srgbClr val="D15A3E"/>
                </a:solidFill>
              </a:rPr>
              <a:t>More accurate checkout data than Circ module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descr="hobbit - Events - all event types.PNG"/>
          <p:cNvPicPr preferRelativeResize="0"/>
          <p:nvPr/>
        </p:nvPicPr>
        <p:blipFill rotWithShape="1">
          <a:blip r:embed="rId3">
            <a:alphaModFix/>
          </a:blip>
          <a:srcRect/>
          <a:stretch/>
        </p:blipFill>
        <p:spPr>
          <a:xfrm>
            <a:off x="329498" y="1142388"/>
            <a:ext cx="3849300" cy="3669600"/>
          </a:xfrm>
          <a:prstGeom prst="rect">
            <a:avLst/>
          </a:prstGeom>
          <a:noFill/>
          <a:ln w="9525" cap="flat" cmpd="sng">
            <a:solidFill>
              <a:srgbClr val="000000"/>
            </a:solidFill>
            <a:prstDash val="solid"/>
            <a:round/>
            <a:headEnd type="none" w="med" len="med"/>
            <a:tailEnd type="none" w="med" len="med"/>
          </a:ln>
        </p:spPr>
      </p:pic>
      <p:pic>
        <p:nvPicPr>
          <p:cNvPr id="263" name="Shape 263" descr="hobbit - main -stats.PNG"/>
          <p:cNvPicPr preferRelativeResize="0"/>
          <p:nvPr/>
        </p:nvPicPr>
        <p:blipFill rotWithShape="1">
          <a:blip r:embed="rId4">
            <a:alphaModFix/>
          </a:blip>
          <a:srcRect/>
          <a:stretch/>
        </p:blipFill>
        <p:spPr>
          <a:xfrm>
            <a:off x="4908712" y="1142390"/>
            <a:ext cx="3590999" cy="3324300"/>
          </a:xfrm>
          <a:prstGeom prst="rect">
            <a:avLst/>
          </a:prstGeom>
          <a:noFill/>
          <a:ln w="9525" cap="flat" cmpd="sng">
            <a:solidFill>
              <a:srgbClr val="000000"/>
            </a:solidFill>
            <a:prstDash val="solid"/>
            <a:round/>
            <a:headEnd type="none" w="med" len="med"/>
            <a:tailEnd type="none" w="med" len="med"/>
          </a:ln>
        </p:spPr>
      </p:pic>
      <p:cxnSp>
        <p:nvCxnSpPr>
          <p:cNvPr id="264" name="Shape 264"/>
          <p:cNvCxnSpPr/>
          <p:nvPr/>
        </p:nvCxnSpPr>
        <p:spPr>
          <a:xfrm rot="10800000" flipH="1">
            <a:off x="3894225" y="2481889"/>
            <a:ext cx="956700" cy="1527000"/>
          </a:xfrm>
          <a:prstGeom prst="straightConnector1">
            <a:avLst/>
          </a:prstGeom>
          <a:noFill/>
          <a:ln w="9525" cap="flat" cmpd="sng">
            <a:solidFill>
              <a:srgbClr val="FF0000"/>
            </a:solidFill>
            <a:prstDash val="solid"/>
            <a:round/>
            <a:headEnd type="none" w="med" len="med"/>
            <a:tailEnd type="triangle" w="lg" len="lg"/>
          </a:ln>
        </p:spPr>
      </p:cxnSp>
      <p:cxnSp>
        <p:nvCxnSpPr>
          <p:cNvPr id="265" name="Shape 265"/>
          <p:cNvCxnSpPr/>
          <p:nvPr/>
        </p:nvCxnSpPr>
        <p:spPr>
          <a:xfrm rot="10800000" flipH="1">
            <a:off x="3902625" y="2507039"/>
            <a:ext cx="948000" cy="2080800"/>
          </a:xfrm>
          <a:prstGeom prst="straightConnector1">
            <a:avLst/>
          </a:prstGeom>
          <a:noFill/>
          <a:ln w="9525" cap="flat" cmpd="sng">
            <a:solidFill>
              <a:srgbClr val="FF0000"/>
            </a:solidFill>
            <a:prstDash val="solid"/>
            <a:round/>
            <a:headEnd type="none" w="med" len="med"/>
            <a:tailEnd type="triangle" w="lg" len="lg"/>
          </a:ln>
        </p:spPr>
      </p:cxnSp>
      <p:sp>
        <p:nvSpPr>
          <p:cNvPr id="266" name="Shape 266"/>
          <p:cNvSpPr/>
          <p:nvPr/>
        </p:nvSpPr>
        <p:spPr>
          <a:xfrm>
            <a:off x="4884325" y="2263615"/>
            <a:ext cx="1745400" cy="327300"/>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67" name="Shape 267"/>
          <p:cNvSpPr txBox="1">
            <a:spLocks noGrp="1"/>
          </p:cNvSpPr>
          <p:nvPr>
            <p:ph type="title"/>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
        <p:nvSpPr>
          <p:cNvPr id="268" name="Shape 268"/>
          <p:cNvSpPr txBox="1">
            <a:spLocks noGrp="1"/>
          </p:cNvSpPr>
          <p:nvPr>
            <p:ph type="title"/>
          </p:nvPr>
        </p:nvSpPr>
        <p:spPr>
          <a:xfrm>
            <a:off x="311700" y="646950"/>
            <a:ext cx="6063600" cy="572700"/>
          </a:xfrm>
          <a:prstGeom prst="rect">
            <a:avLst/>
          </a:prstGeom>
        </p:spPr>
        <p:txBody>
          <a:bodyPr wrap="square" lIns="91425" tIns="91425" rIns="91425" bIns="91425" anchor="t" anchorCtr="0">
            <a:noAutofit/>
          </a:bodyPr>
          <a:lstStyle/>
          <a:p>
            <a:pPr lvl="0" rtl="0">
              <a:spcBef>
                <a:spcPts val="0"/>
              </a:spcBef>
              <a:buNone/>
            </a:pPr>
            <a:r>
              <a:rPr lang="en" sz="2000">
                <a:solidFill>
                  <a:srgbClr val="D15A3E"/>
                </a:solidFill>
              </a:rPr>
              <a:t>More accurate checkout data than Circ module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descr="hobbit - Item Issued Count - Last Iss.PNG"/>
          <p:cNvPicPr preferRelativeResize="0"/>
          <p:nvPr/>
        </p:nvPicPr>
        <p:blipFill rotWithShape="1">
          <a:blip r:embed="rId3">
            <a:alphaModFix/>
          </a:blip>
          <a:srcRect/>
          <a:stretch/>
        </p:blipFill>
        <p:spPr>
          <a:xfrm>
            <a:off x="854093" y="1541082"/>
            <a:ext cx="5869200" cy="2775600"/>
          </a:xfrm>
          <a:prstGeom prst="rect">
            <a:avLst/>
          </a:prstGeom>
          <a:noFill/>
          <a:ln w="9525" cap="flat" cmpd="sng">
            <a:solidFill>
              <a:srgbClr val="000000"/>
            </a:solidFill>
            <a:prstDash val="solid"/>
            <a:round/>
            <a:headEnd type="none" w="med" len="med"/>
            <a:tailEnd type="none" w="med" len="med"/>
          </a:ln>
        </p:spPr>
      </p:pic>
      <p:sp>
        <p:nvSpPr>
          <p:cNvPr id="274" name="Shape 274"/>
          <p:cNvSpPr/>
          <p:nvPr/>
        </p:nvSpPr>
        <p:spPr>
          <a:xfrm>
            <a:off x="5425819" y="1541095"/>
            <a:ext cx="1202700" cy="295499"/>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pic>
        <p:nvPicPr>
          <p:cNvPr id="275" name="Shape 275" descr="hobbit - lrc -stats.PNG"/>
          <p:cNvPicPr preferRelativeResize="0"/>
          <p:nvPr/>
        </p:nvPicPr>
        <p:blipFill rotWithShape="1">
          <a:blip r:embed="rId4">
            <a:alphaModFix/>
          </a:blip>
          <a:srcRect/>
          <a:stretch/>
        </p:blipFill>
        <p:spPr>
          <a:xfrm>
            <a:off x="6306578" y="323118"/>
            <a:ext cx="2837399" cy="2226900"/>
          </a:xfrm>
          <a:prstGeom prst="rect">
            <a:avLst/>
          </a:prstGeom>
          <a:noFill/>
          <a:ln w="9525" cap="flat" cmpd="sng">
            <a:solidFill>
              <a:srgbClr val="000000"/>
            </a:solidFill>
            <a:prstDash val="solid"/>
            <a:round/>
            <a:headEnd type="none" w="med" len="med"/>
            <a:tailEnd type="none" w="med" len="med"/>
          </a:ln>
        </p:spPr>
      </p:pic>
      <p:cxnSp>
        <p:nvCxnSpPr>
          <p:cNvPr id="276" name="Shape 276"/>
          <p:cNvCxnSpPr/>
          <p:nvPr/>
        </p:nvCxnSpPr>
        <p:spPr>
          <a:xfrm flipH="1">
            <a:off x="3619812" y="1199184"/>
            <a:ext cx="2717100" cy="330900"/>
          </a:xfrm>
          <a:prstGeom prst="straightConnector1">
            <a:avLst/>
          </a:prstGeom>
          <a:noFill/>
          <a:ln w="9525" cap="flat" cmpd="sng">
            <a:solidFill>
              <a:srgbClr val="FF0000"/>
            </a:solidFill>
            <a:prstDash val="solid"/>
            <a:round/>
            <a:headEnd type="none" w="med" len="med"/>
            <a:tailEnd type="triangle" w="lg" len="lg"/>
          </a:ln>
        </p:spPr>
      </p:cxnSp>
      <p:cxnSp>
        <p:nvCxnSpPr>
          <p:cNvPr id="277" name="Shape 277"/>
          <p:cNvCxnSpPr>
            <a:stCxn id="275" idx="1"/>
          </p:cNvCxnSpPr>
          <p:nvPr/>
        </p:nvCxnSpPr>
        <p:spPr>
          <a:xfrm flipH="1">
            <a:off x="4691078" y="1436568"/>
            <a:ext cx="1615500" cy="104400"/>
          </a:xfrm>
          <a:prstGeom prst="straightConnector1">
            <a:avLst/>
          </a:prstGeom>
          <a:noFill/>
          <a:ln w="9525" cap="flat" cmpd="sng">
            <a:solidFill>
              <a:srgbClr val="FF0000"/>
            </a:solidFill>
            <a:prstDash val="solid"/>
            <a:round/>
            <a:headEnd type="none" w="med" len="med"/>
            <a:tailEnd type="triangle" w="lg" len="lg"/>
          </a:ln>
        </p:spPr>
      </p:cxnSp>
      <p:cxnSp>
        <p:nvCxnSpPr>
          <p:cNvPr id="278" name="Shape 278"/>
          <p:cNvCxnSpPr>
            <a:endCxn id="274" idx="2"/>
          </p:cNvCxnSpPr>
          <p:nvPr/>
        </p:nvCxnSpPr>
        <p:spPr>
          <a:xfrm rot="10800000">
            <a:off x="6027169" y="1836595"/>
            <a:ext cx="1125000" cy="597300"/>
          </a:xfrm>
          <a:prstGeom prst="straightConnector1">
            <a:avLst/>
          </a:prstGeom>
          <a:noFill/>
          <a:ln w="9525" cap="flat" cmpd="sng">
            <a:solidFill>
              <a:srgbClr val="FF0000"/>
            </a:solidFill>
            <a:prstDash val="solid"/>
            <a:round/>
            <a:headEnd type="none" w="med" len="med"/>
            <a:tailEnd type="triangle" w="lg" len="lg"/>
          </a:ln>
        </p:spPr>
      </p:cxnSp>
      <p:sp>
        <p:nvSpPr>
          <p:cNvPr id="279" name="Shape 279"/>
          <p:cNvSpPr/>
          <p:nvPr/>
        </p:nvSpPr>
        <p:spPr>
          <a:xfrm>
            <a:off x="6306578" y="1061997"/>
            <a:ext cx="1202699" cy="225900"/>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80" name="Shape 280"/>
          <p:cNvSpPr/>
          <p:nvPr/>
        </p:nvSpPr>
        <p:spPr>
          <a:xfrm>
            <a:off x="6306578" y="1287901"/>
            <a:ext cx="1202699" cy="225900"/>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81" name="Shape 281"/>
          <p:cNvSpPr/>
          <p:nvPr/>
        </p:nvSpPr>
        <p:spPr>
          <a:xfrm>
            <a:off x="7123992" y="2275044"/>
            <a:ext cx="1202700" cy="225900"/>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82" name="Shape 282"/>
          <p:cNvSpPr/>
          <p:nvPr/>
        </p:nvSpPr>
        <p:spPr>
          <a:xfrm>
            <a:off x="2818087" y="1541095"/>
            <a:ext cx="1202700" cy="295499"/>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sp>
        <p:nvSpPr>
          <p:cNvPr id="283" name="Shape 283"/>
          <p:cNvSpPr/>
          <p:nvPr/>
        </p:nvSpPr>
        <p:spPr>
          <a:xfrm>
            <a:off x="4089989" y="1541095"/>
            <a:ext cx="1202700" cy="295499"/>
          </a:xfrm>
          <a:prstGeom prst="flowChartAlternateProcess">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rtl="0">
              <a:spcBef>
                <a:spcPts val="0"/>
              </a:spcBef>
              <a:buClr>
                <a:srgbClr val="2D2E2D"/>
              </a:buClr>
              <a:buFont typeface="Arial"/>
              <a:buNone/>
            </a:pPr>
            <a:endParaRPr sz="1800">
              <a:solidFill>
                <a:srgbClr val="2D2E2D"/>
              </a:solidFill>
              <a:latin typeface="Arial"/>
              <a:ea typeface="Arial"/>
              <a:cs typeface="Arial"/>
              <a:sym typeface="Arial"/>
            </a:endParaRPr>
          </a:p>
        </p:txBody>
      </p:sp>
      <p:cxnSp>
        <p:nvCxnSpPr>
          <p:cNvPr id="284" name="Shape 284"/>
          <p:cNvCxnSpPr>
            <a:stCxn id="282" idx="2"/>
          </p:cNvCxnSpPr>
          <p:nvPr/>
        </p:nvCxnSpPr>
        <p:spPr>
          <a:xfrm>
            <a:off x="3419437" y="1836595"/>
            <a:ext cx="584100" cy="1953000"/>
          </a:xfrm>
          <a:prstGeom prst="straightConnector1">
            <a:avLst/>
          </a:prstGeom>
          <a:noFill/>
          <a:ln w="9525" cap="flat" cmpd="sng">
            <a:solidFill>
              <a:srgbClr val="FF0000"/>
            </a:solidFill>
            <a:prstDash val="solid"/>
            <a:round/>
            <a:headEnd type="none" w="med" len="med"/>
            <a:tailEnd type="triangle" w="lg" len="lg"/>
          </a:ln>
        </p:spPr>
      </p:cxnSp>
      <p:cxnSp>
        <p:nvCxnSpPr>
          <p:cNvPr id="285" name="Shape 285"/>
          <p:cNvCxnSpPr>
            <a:stCxn id="283" idx="2"/>
          </p:cNvCxnSpPr>
          <p:nvPr/>
        </p:nvCxnSpPr>
        <p:spPr>
          <a:xfrm>
            <a:off x="4691339" y="1836595"/>
            <a:ext cx="207000" cy="1961100"/>
          </a:xfrm>
          <a:prstGeom prst="straightConnector1">
            <a:avLst/>
          </a:prstGeom>
          <a:noFill/>
          <a:ln w="9525" cap="flat" cmpd="sng">
            <a:solidFill>
              <a:srgbClr val="FF0000"/>
            </a:solidFill>
            <a:prstDash val="solid"/>
            <a:round/>
            <a:headEnd type="none" w="med" len="med"/>
            <a:tailEnd type="triangle" w="lg" len="lg"/>
          </a:ln>
        </p:spPr>
      </p:cxnSp>
      <p:cxnSp>
        <p:nvCxnSpPr>
          <p:cNvPr id="286" name="Shape 286"/>
          <p:cNvCxnSpPr/>
          <p:nvPr/>
        </p:nvCxnSpPr>
        <p:spPr>
          <a:xfrm>
            <a:off x="5865437" y="1901205"/>
            <a:ext cx="56100" cy="1864200"/>
          </a:xfrm>
          <a:prstGeom prst="straightConnector1">
            <a:avLst/>
          </a:prstGeom>
          <a:noFill/>
          <a:ln w="9525" cap="flat" cmpd="sng">
            <a:solidFill>
              <a:srgbClr val="FF0000"/>
            </a:solidFill>
            <a:prstDash val="solid"/>
            <a:round/>
            <a:headEnd type="none" w="med" len="med"/>
            <a:tailEnd type="triangle" w="lg" len="lg"/>
          </a:ln>
        </p:spPr>
      </p:cxnSp>
      <p:pic>
        <p:nvPicPr>
          <p:cNvPr id="287" name="Shape 287" descr="hobbit - Item Issued Count - Last Iss - Universe Fields.PNG"/>
          <p:cNvPicPr preferRelativeResize="0"/>
          <p:nvPr/>
        </p:nvPicPr>
        <p:blipFill rotWithShape="1">
          <a:blip r:embed="rId5">
            <a:alphaModFix/>
          </a:blip>
          <a:srcRect/>
          <a:stretch/>
        </p:blipFill>
        <p:spPr>
          <a:xfrm>
            <a:off x="6992005" y="2625081"/>
            <a:ext cx="1615500" cy="2518500"/>
          </a:xfrm>
          <a:prstGeom prst="rect">
            <a:avLst/>
          </a:prstGeom>
          <a:noFill/>
          <a:ln w="9525" cap="flat" cmpd="sng">
            <a:solidFill>
              <a:srgbClr val="000000"/>
            </a:solidFill>
            <a:prstDash val="solid"/>
            <a:round/>
            <a:headEnd type="none" w="med" len="med"/>
            <a:tailEnd type="none" w="med" len="med"/>
          </a:ln>
        </p:spPr>
      </p:pic>
      <p:sp>
        <p:nvSpPr>
          <p:cNvPr id="288" name="Shape 288"/>
          <p:cNvSpPr txBox="1">
            <a:spLocks noGrp="1"/>
          </p:cNvSpPr>
          <p:nvPr>
            <p:ph type="title"/>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
        <p:nvSpPr>
          <p:cNvPr id="289" name="Shape 289"/>
          <p:cNvSpPr txBox="1">
            <a:spLocks noGrp="1"/>
          </p:cNvSpPr>
          <p:nvPr>
            <p:ph type="title"/>
          </p:nvPr>
        </p:nvSpPr>
        <p:spPr>
          <a:xfrm>
            <a:off x="311700" y="646950"/>
            <a:ext cx="6063600" cy="572700"/>
          </a:xfrm>
          <a:prstGeom prst="rect">
            <a:avLst/>
          </a:prstGeom>
        </p:spPr>
        <p:txBody>
          <a:bodyPr wrap="square" lIns="91425" tIns="91425" rIns="91425" bIns="91425" anchor="t" anchorCtr="0">
            <a:noAutofit/>
          </a:bodyPr>
          <a:lstStyle/>
          <a:p>
            <a:pPr lvl="0" rtl="0">
              <a:spcBef>
                <a:spcPts val="0"/>
              </a:spcBef>
              <a:buNone/>
            </a:pPr>
            <a:r>
              <a:rPr lang="en" sz="2000">
                <a:solidFill>
                  <a:srgbClr val="D15A3E"/>
                </a:solidFill>
              </a:rPr>
              <a:t>More accurate checkout data than Circ module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584650" y="667075"/>
            <a:ext cx="7848600" cy="617100"/>
          </a:xfrm>
          <a:prstGeom prst="rect">
            <a:avLst/>
          </a:prstGeom>
          <a:noFill/>
          <a:ln>
            <a:noFill/>
          </a:ln>
        </p:spPr>
        <p:txBody>
          <a:bodyPr wrap="square" lIns="91425" tIns="45700" rIns="91425" bIns="45700" anchor="b" anchorCtr="0">
            <a:noAutofit/>
          </a:bodyPr>
          <a:lstStyle/>
          <a:p>
            <a:pPr lvl="0" rtl="0">
              <a:lnSpc>
                <a:spcPct val="90000"/>
              </a:lnSpc>
              <a:spcBef>
                <a:spcPts val="0"/>
              </a:spcBef>
              <a:buNone/>
            </a:pPr>
            <a:r>
              <a:rPr lang="en" sz="2200" b="1">
                <a:solidFill>
                  <a:srgbClr val="D15A3E"/>
                </a:solidFill>
              </a:rPr>
              <a:t>Weird Year?</a:t>
            </a:r>
          </a:p>
        </p:txBody>
      </p:sp>
      <p:sp>
        <p:nvSpPr>
          <p:cNvPr id="295" name="Shape 295"/>
          <p:cNvSpPr txBox="1"/>
          <p:nvPr/>
        </p:nvSpPr>
        <p:spPr>
          <a:xfrm>
            <a:off x="1293671" y="1284175"/>
            <a:ext cx="5846700" cy="178230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buClr>
                <a:srgbClr val="D15A3E"/>
              </a:buClr>
              <a:buSzPct val="25000"/>
              <a:buFont typeface="Arial"/>
              <a:buNone/>
            </a:pPr>
            <a:r>
              <a:rPr lang="en" sz="2000">
                <a:solidFill>
                  <a:srgbClr val="2D2E2D"/>
                </a:solidFill>
                <a:latin typeface="Arial"/>
                <a:ea typeface="Arial"/>
                <a:cs typeface="Arial"/>
                <a:sym typeface="Arial"/>
              </a:rPr>
              <a:t>If </a:t>
            </a:r>
            <a:r>
              <a:rPr lang="en" sz="2000">
                <a:solidFill>
                  <a:srgbClr val="D15A3E"/>
                </a:solidFill>
                <a:latin typeface="Arial"/>
                <a:ea typeface="Arial"/>
                <a:cs typeface="Arial"/>
                <a:sym typeface="Arial"/>
              </a:rPr>
              <a:t>Last Issued Year </a:t>
            </a:r>
            <a:r>
              <a:rPr lang="en" sz="2000">
                <a:solidFill>
                  <a:srgbClr val="2D2E2D"/>
                </a:solidFill>
                <a:latin typeface="Arial"/>
                <a:ea typeface="Arial"/>
                <a:cs typeface="Arial"/>
                <a:sym typeface="Arial"/>
              </a:rPr>
              <a:t>is “0001” item, then the item hasn’t circulated in date range</a:t>
            </a:r>
          </a:p>
        </p:txBody>
      </p:sp>
      <p:pic>
        <p:nvPicPr>
          <p:cNvPr id="296" name="Shape 296"/>
          <p:cNvPicPr preferRelativeResize="0"/>
          <p:nvPr/>
        </p:nvPicPr>
        <p:blipFill rotWithShape="1">
          <a:blip r:embed="rId3">
            <a:alphaModFix/>
          </a:blip>
          <a:srcRect/>
          <a:stretch/>
        </p:blipFill>
        <p:spPr>
          <a:xfrm>
            <a:off x="1161214" y="1961709"/>
            <a:ext cx="6111600" cy="2433000"/>
          </a:xfrm>
          <a:prstGeom prst="rect">
            <a:avLst/>
          </a:prstGeom>
          <a:noFill/>
          <a:ln>
            <a:noFill/>
          </a:ln>
        </p:spPr>
      </p:pic>
      <p:sp>
        <p:nvSpPr>
          <p:cNvPr id="297" name="Shape 297"/>
          <p:cNvSpPr txBox="1">
            <a:spLocks noGrp="1"/>
          </p:cNvSpPr>
          <p:nvPr>
            <p:ph type="title" idx="4294967295"/>
          </p:nvPr>
        </p:nvSpPr>
        <p:spPr>
          <a:xfrm>
            <a:off x="311700" y="208375"/>
            <a:ext cx="8520600" cy="572700"/>
          </a:xfrm>
          <a:prstGeom prst="rect">
            <a:avLst/>
          </a:prstGeom>
        </p:spPr>
        <p:txBody>
          <a:bodyPr wrap="square" lIns="91425" tIns="91425" rIns="91425" bIns="91425" anchor="t" anchorCtr="0">
            <a:noAutofit/>
          </a:bodyPr>
          <a:lstStyle/>
          <a:p>
            <a:pPr lvl="0" rtl="0">
              <a:spcBef>
                <a:spcPts val="0"/>
              </a:spcBef>
              <a:buNone/>
            </a:pPr>
            <a:r>
              <a:rPr lang="en"/>
              <a:t>Report Designer: what you can do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11700" y="555600"/>
            <a:ext cx="4372500" cy="755700"/>
          </a:xfrm>
          <a:prstGeom prst="rect">
            <a:avLst/>
          </a:prstGeom>
        </p:spPr>
        <p:txBody>
          <a:bodyPr wrap="square" lIns="91425" tIns="91425" rIns="91425" bIns="91425" anchor="b" anchorCtr="0">
            <a:noAutofit/>
          </a:bodyPr>
          <a:lstStyle/>
          <a:p>
            <a:pPr lvl="0">
              <a:spcBef>
                <a:spcPts val="0"/>
              </a:spcBef>
              <a:buNone/>
            </a:pPr>
            <a:r>
              <a:rPr lang="en" sz="2200">
                <a:solidFill>
                  <a:srgbClr val="D15A3E"/>
                </a:solidFill>
              </a:rPr>
              <a:t>Identify non inventoried items</a:t>
            </a:r>
          </a:p>
        </p:txBody>
      </p:sp>
      <p:sp>
        <p:nvSpPr>
          <p:cNvPr id="303" name="Shape 303"/>
          <p:cNvSpPr txBox="1">
            <a:spLocks noGrp="1"/>
          </p:cNvSpPr>
          <p:nvPr>
            <p:ph type="body" idx="1"/>
          </p:nvPr>
        </p:nvSpPr>
        <p:spPr>
          <a:xfrm>
            <a:off x="311700" y="1389600"/>
            <a:ext cx="2808000" cy="3179400"/>
          </a:xfrm>
          <a:prstGeom prst="rect">
            <a:avLst/>
          </a:prstGeom>
        </p:spPr>
        <p:txBody>
          <a:bodyPr wrap="square" lIns="91425" tIns="91425" rIns="91425" bIns="91425" anchor="t" anchorCtr="0">
            <a:noAutofit/>
          </a:bodyPr>
          <a:lstStyle/>
          <a:p>
            <a:pPr lvl="0">
              <a:spcBef>
                <a:spcPts val="0"/>
              </a:spcBef>
              <a:buNone/>
            </a:pPr>
            <a:r>
              <a:rPr lang="en"/>
              <a:t>Use “Circulation Item Status” universe</a:t>
            </a:r>
          </a:p>
          <a:p>
            <a:pPr lvl="0">
              <a:spcBef>
                <a:spcPts val="0"/>
              </a:spcBef>
              <a:buNone/>
            </a:pPr>
            <a:r>
              <a:rPr lang="en"/>
              <a:t>Use “Item Last Inventoried Date” in Query Filter and make equal to:</a:t>
            </a:r>
            <a:br>
              <a:rPr lang="en"/>
            </a:br>
            <a:r>
              <a:rPr lang="en" b="1"/>
              <a:t>1/1/0001 00:00:00 AM</a:t>
            </a:r>
            <a:r>
              <a:rPr lang="en"/>
              <a:t/>
            </a:r>
            <a:br>
              <a:rPr lang="en"/>
            </a:br>
            <a:r>
              <a:rPr lang="en"/>
              <a:t>in criteria (shows different in report)</a:t>
            </a:r>
          </a:p>
          <a:p>
            <a:pPr lvl="0">
              <a:spcBef>
                <a:spcPts val="0"/>
              </a:spcBef>
              <a:buNone/>
            </a:pPr>
            <a:r>
              <a:rPr lang="en"/>
              <a:t>Make it “Not Equal to” to eliminate items not inventoried</a:t>
            </a:r>
          </a:p>
        </p:txBody>
      </p:sp>
      <p:pic>
        <p:nvPicPr>
          <p:cNvPr id="304" name="Shape 304"/>
          <p:cNvPicPr preferRelativeResize="0"/>
          <p:nvPr/>
        </p:nvPicPr>
        <p:blipFill>
          <a:blip r:embed="rId3">
            <a:alphaModFix/>
          </a:blip>
          <a:stretch>
            <a:fillRect/>
          </a:stretch>
        </p:blipFill>
        <p:spPr>
          <a:xfrm>
            <a:off x="3272100" y="1554450"/>
            <a:ext cx="5705475" cy="1590675"/>
          </a:xfrm>
          <a:prstGeom prst="rect">
            <a:avLst/>
          </a:prstGeom>
          <a:noFill/>
          <a:ln>
            <a:noFill/>
          </a:ln>
        </p:spPr>
      </p:pic>
      <p:pic>
        <p:nvPicPr>
          <p:cNvPr id="305" name="Shape 305"/>
          <p:cNvPicPr preferRelativeResize="0"/>
          <p:nvPr/>
        </p:nvPicPr>
        <p:blipFill>
          <a:blip r:embed="rId4">
            <a:alphaModFix/>
          </a:blip>
          <a:stretch>
            <a:fillRect/>
          </a:stretch>
        </p:blipFill>
        <p:spPr>
          <a:xfrm>
            <a:off x="3265087" y="3388275"/>
            <a:ext cx="5719500" cy="1579762"/>
          </a:xfrm>
          <a:prstGeom prst="rect">
            <a:avLst/>
          </a:prstGeom>
          <a:noFill/>
          <a:ln>
            <a:noFill/>
          </a:ln>
        </p:spPr>
      </p:pic>
      <p:cxnSp>
        <p:nvCxnSpPr>
          <p:cNvPr id="306" name="Shape 306"/>
          <p:cNvCxnSpPr/>
          <p:nvPr/>
        </p:nvCxnSpPr>
        <p:spPr>
          <a:xfrm>
            <a:off x="2143125" y="3267075"/>
            <a:ext cx="1047900" cy="209700"/>
          </a:xfrm>
          <a:prstGeom prst="straightConnector1">
            <a:avLst/>
          </a:prstGeom>
          <a:noFill/>
          <a:ln w="9525" cap="flat" cmpd="sng">
            <a:solidFill>
              <a:schemeClr val="dk2"/>
            </a:solidFill>
            <a:prstDash val="solid"/>
            <a:round/>
            <a:headEnd type="none" w="lg" len="lg"/>
            <a:tailEnd type="triangle" w="lg" len="lg"/>
          </a:ln>
        </p:spPr>
      </p:cxnSp>
      <p:sp>
        <p:nvSpPr>
          <p:cNvPr id="307" name="Shape 307"/>
          <p:cNvSpPr/>
          <p:nvPr/>
        </p:nvSpPr>
        <p:spPr>
          <a:xfrm>
            <a:off x="5953850" y="1484700"/>
            <a:ext cx="1886100" cy="4698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8" name="Shape 308"/>
          <p:cNvSpPr/>
          <p:nvPr/>
        </p:nvSpPr>
        <p:spPr>
          <a:xfrm>
            <a:off x="311700" y="2286000"/>
            <a:ext cx="1886100" cy="2097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9" name="Shape 309"/>
          <p:cNvSpPr txBox="1">
            <a:spLocks noGrp="1"/>
          </p:cNvSpPr>
          <p:nvPr>
            <p:ph type="title"/>
          </p:nvPr>
        </p:nvSpPr>
        <p:spPr>
          <a:xfrm>
            <a:off x="311700" y="208375"/>
            <a:ext cx="8520600" cy="572700"/>
          </a:xfrm>
          <a:prstGeom prst="rect">
            <a:avLst/>
          </a:prstGeom>
        </p:spPr>
        <p:txBody>
          <a:bodyPr wrap="square" lIns="91425" tIns="91425" rIns="91425" bIns="91425" anchor="b" anchorCtr="0">
            <a:noAutofit/>
          </a:bodyPr>
          <a:lstStyle/>
          <a:p>
            <a:pPr lvl="0" rtl="0">
              <a:spcBef>
                <a:spcPts val="0"/>
              </a:spcBef>
              <a:buNone/>
            </a:pPr>
            <a:r>
              <a:rPr lang="en"/>
              <a:t>Report Designer: what you can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enterprise-vs-startup-journey-to-cloud.png">
            <a:hlinkClick r:id="rId3"/>
          </p:cNvPr>
          <p:cNvPicPr preferRelativeResize="0"/>
          <p:nvPr/>
        </p:nvPicPr>
        <p:blipFill>
          <a:blip r:embed="rId4">
            <a:alphaModFix/>
          </a:blip>
          <a:stretch>
            <a:fillRect/>
          </a:stretch>
        </p:blipFill>
        <p:spPr>
          <a:xfrm>
            <a:off x="2528270" y="222512"/>
            <a:ext cx="4583880" cy="4698477"/>
          </a:xfrm>
          <a:prstGeom prst="rect">
            <a:avLst/>
          </a:prstGeom>
          <a:noFill/>
          <a:ln>
            <a:noFill/>
          </a:ln>
        </p:spPr>
      </p:pic>
      <p:sp>
        <p:nvSpPr>
          <p:cNvPr id="69" name="Shape 69"/>
          <p:cNvSpPr/>
          <p:nvPr/>
        </p:nvSpPr>
        <p:spPr>
          <a:xfrm>
            <a:off x="4031150" y="2093400"/>
            <a:ext cx="770418" cy="669276"/>
          </a:xfrm>
          <a:prstGeom prst="irregularSeal1">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311700" y="555600"/>
            <a:ext cx="2808000" cy="755700"/>
          </a:xfrm>
          <a:prstGeom prst="rect">
            <a:avLst/>
          </a:prstGeom>
        </p:spPr>
        <p:txBody>
          <a:bodyPr wrap="square" lIns="91425" tIns="91425" rIns="91425" bIns="91425" anchor="b" anchorCtr="0">
            <a:noAutofit/>
          </a:bodyPr>
          <a:lstStyle/>
          <a:p>
            <a:pPr lvl="0">
              <a:spcBef>
                <a:spcPts val="0"/>
              </a:spcBef>
              <a:buNone/>
            </a:pPr>
            <a:r>
              <a:rPr lang="en" sz="2000" b="1">
                <a:solidFill>
                  <a:srgbClr val="D15A3E"/>
                </a:solidFill>
              </a:rPr>
              <a:t>Circ Stats + Purchase</a:t>
            </a:r>
          </a:p>
        </p:txBody>
      </p:sp>
      <p:sp>
        <p:nvSpPr>
          <p:cNvPr id="315" name="Shape 315"/>
          <p:cNvSpPr txBox="1">
            <a:spLocks noGrp="1"/>
          </p:cNvSpPr>
          <p:nvPr>
            <p:ph type="body" idx="1"/>
          </p:nvPr>
        </p:nvSpPr>
        <p:spPr>
          <a:xfrm>
            <a:off x="311700" y="1389600"/>
            <a:ext cx="2808000" cy="1869000"/>
          </a:xfrm>
          <a:prstGeom prst="rect">
            <a:avLst/>
          </a:prstGeom>
        </p:spPr>
        <p:txBody>
          <a:bodyPr wrap="square" lIns="91425" tIns="91425" rIns="91425" bIns="91425" anchor="t" anchorCtr="0">
            <a:noAutofit/>
          </a:bodyPr>
          <a:lstStyle/>
          <a:p>
            <a:pPr lvl="0">
              <a:spcBef>
                <a:spcPts val="0"/>
              </a:spcBef>
              <a:buNone/>
            </a:pPr>
            <a:r>
              <a:rPr lang="en"/>
              <a:t>Items purchased within past 2 years that have circulated 3 or more times</a:t>
            </a:r>
          </a:p>
          <a:p>
            <a:pPr lvl="0">
              <a:spcBef>
                <a:spcPts val="0"/>
              </a:spcBef>
              <a:buNone/>
            </a:pPr>
            <a:r>
              <a:rPr lang="en"/>
              <a:t>Must be a “cross-universe” report with Acquisitions + Circulation Events universes</a:t>
            </a:r>
          </a:p>
          <a:p>
            <a:pPr lvl="0">
              <a:spcBef>
                <a:spcPts val="0"/>
              </a:spcBef>
              <a:buNone/>
            </a:pPr>
            <a:r>
              <a:rPr lang="en"/>
              <a:t>These queries match on Item Barcode</a:t>
            </a:r>
          </a:p>
        </p:txBody>
      </p:sp>
      <p:pic>
        <p:nvPicPr>
          <p:cNvPr id="316" name="Shape 316"/>
          <p:cNvPicPr preferRelativeResize="0"/>
          <p:nvPr/>
        </p:nvPicPr>
        <p:blipFill>
          <a:blip r:embed="rId3">
            <a:alphaModFix/>
          </a:blip>
          <a:stretch>
            <a:fillRect/>
          </a:stretch>
        </p:blipFill>
        <p:spPr>
          <a:xfrm>
            <a:off x="3105899" y="49475"/>
            <a:ext cx="4618775" cy="2375092"/>
          </a:xfrm>
          <a:prstGeom prst="rect">
            <a:avLst/>
          </a:prstGeom>
          <a:noFill/>
          <a:ln>
            <a:noFill/>
          </a:ln>
        </p:spPr>
      </p:pic>
      <p:pic>
        <p:nvPicPr>
          <p:cNvPr id="317" name="Shape 317"/>
          <p:cNvPicPr preferRelativeResize="0"/>
          <p:nvPr/>
        </p:nvPicPr>
        <p:blipFill>
          <a:blip r:embed="rId4">
            <a:alphaModFix/>
          </a:blip>
          <a:stretch>
            <a:fillRect/>
          </a:stretch>
        </p:blipFill>
        <p:spPr>
          <a:xfrm>
            <a:off x="3119700" y="2611575"/>
            <a:ext cx="4604975" cy="2464375"/>
          </a:xfrm>
          <a:prstGeom prst="rect">
            <a:avLst/>
          </a:prstGeom>
          <a:noFill/>
          <a:ln>
            <a:noFill/>
          </a:ln>
        </p:spPr>
      </p:pic>
      <p:sp>
        <p:nvSpPr>
          <p:cNvPr id="318" name="Shape 318"/>
          <p:cNvSpPr txBox="1"/>
          <p:nvPr/>
        </p:nvSpPr>
        <p:spPr>
          <a:xfrm>
            <a:off x="7845400" y="125675"/>
            <a:ext cx="1211700" cy="906600"/>
          </a:xfrm>
          <a:prstGeom prst="rect">
            <a:avLst/>
          </a:prstGeom>
          <a:noFill/>
          <a:ln>
            <a:noFill/>
          </a:ln>
        </p:spPr>
        <p:txBody>
          <a:bodyPr wrap="square" lIns="91425" tIns="91425" rIns="91425" bIns="91425" anchor="t" anchorCtr="0">
            <a:noAutofit/>
          </a:bodyPr>
          <a:lstStyle/>
          <a:p>
            <a:pPr lvl="0">
              <a:spcBef>
                <a:spcPts val="0"/>
              </a:spcBef>
              <a:buNone/>
            </a:pPr>
            <a:r>
              <a:rPr lang="en"/>
              <a:t>Acquisitions</a:t>
            </a:r>
          </a:p>
          <a:p>
            <a:pPr lvl="0">
              <a:spcBef>
                <a:spcPts val="0"/>
              </a:spcBef>
              <a:buNone/>
            </a:pPr>
            <a:r>
              <a:rPr lang="en"/>
              <a:t>universe</a:t>
            </a:r>
          </a:p>
          <a:p>
            <a:pPr lvl="0">
              <a:spcBef>
                <a:spcPts val="0"/>
              </a:spcBef>
              <a:buNone/>
            </a:pPr>
            <a:r>
              <a:rPr lang="en"/>
              <a:t>query </a:t>
            </a:r>
          </a:p>
        </p:txBody>
      </p:sp>
      <p:sp>
        <p:nvSpPr>
          <p:cNvPr id="319" name="Shape 319"/>
          <p:cNvSpPr txBox="1"/>
          <p:nvPr/>
        </p:nvSpPr>
        <p:spPr>
          <a:xfrm>
            <a:off x="7845400" y="2611575"/>
            <a:ext cx="1211700" cy="1041900"/>
          </a:xfrm>
          <a:prstGeom prst="rect">
            <a:avLst/>
          </a:prstGeom>
          <a:noFill/>
          <a:ln>
            <a:noFill/>
          </a:ln>
        </p:spPr>
        <p:txBody>
          <a:bodyPr wrap="square" lIns="91425" tIns="91425" rIns="91425" bIns="91425" anchor="t" anchorCtr="0">
            <a:noAutofit/>
          </a:bodyPr>
          <a:lstStyle/>
          <a:p>
            <a:pPr lvl="0" rtl="0">
              <a:spcBef>
                <a:spcPts val="0"/>
              </a:spcBef>
              <a:buNone/>
            </a:pPr>
            <a:r>
              <a:rPr lang="en"/>
              <a:t>Circulation Events</a:t>
            </a:r>
          </a:p>
          <a:p>
            <a:pPr lvl="0" rtl="0">
              <a:spcBef>
                <a:spcPts val="0"/>
              </a:spcBef>
              <a:buNone/>
            </a:pPr>
            <a:r>
              <a:rPr lang="en"/>
              <a:t>universe</a:t>
            </a:r>
          </a:p>
          <a:p>
            <a:pPr lvl="0" rtl="0">
              <a:spcBef>
                <a:spcPts val="0"/>
              </a:spcBef>
              <a:buNone/>
            </a:pPr>
            <a:r>
              <a:rPr lang="en"/>
              <a:t>query </a:t>
            </a:r>
          </a:p>
        </p:txBody>
      </p:sp>
      <p:pic>
        <p:nvPicPr>
          <p:cNvPr id="320" name="Shape 320"/>
          <p:cNvPicPr preferRelativeResize="0"/>
          <p:nvPr/>
        </p:nvPicPr>
        <p:blipFill>
          <a:blip r:embed="rId5">
            <a:alphaModFix/>
          </a:blip>
          <a:stretch>
            <a:fillRect/>
          </a:stretch>
        </p:blipFill>
        <p:spPr>
          <a:xfrm>
            <a:off x="367825" y="3509750"/>
            <a:ext cx="2412950" cy="906600"/>
          </a:xfrm>
          <a:prstGeom prst="rect">
            <a:avLst/>
          </a:prstGeom>
          <a:noFill/>
          <a:ln>
            <a:noFill/>
          </a:ln>
        </p:spPr>
      </p:pic>
      <p:cxnSp>
        <p:nvCxnSpPr>
          <p:cNvPr id="321" name="Shape 321"/>
          <p:cNvCxnSpPr/>
          <p:nvPr/>
        </p:nvCxnSpPr>
        <p:spPr>
          <a:xfrm flipH="1">
            <a:off x="2199175" y="3168675"/>
            <a:ext cx="134700" cy="305100"/>
          </a:xfrm>
          <a:prstGeom prst="straightConnector1">
            <a:avLst/>
          </a:prstGeom>
          <a:noFill/>
          <a:ln w="9525" cap="flat" cmpd="sng">
            <a:solidFill>
              <a:schemeClr val="dk2"/>
            </a:solidFill>
            <a:prstDash val="solid"/>
            <a:round/>
            <a:headEnd type="none" w="lg" len="lg"/>
            <a:tailEnd type="triangle" w="lg" len="lg"/>
          </a:ln>
        </p:spPr>
      </p:cxnSp>
      <p:sp>
        <p:nvSpPr>
          <p:cNvPr id="322" name="Shape 322"/>
          <p:cNvSpPr txBox="1">
            <a:spLocks noGrp="1"/>
          </p:cNvSpPr>
          <p:nvPr>
            <p:ph type="title"/>
          </p:nvPr>
        </p:nvSpPr>
        <p:spPr>
          <a:xfrm>
            <a:off x="151625" y="97000"/>
            <a:ext cx="8520600" cy="814800"/>
          </a:xfrm>
          <a:prstGeom prst="rect">
            <a:avLst/>
          </a:prstGeom>
        </p:spPr>
        <p:txBody>
          <a:bodyPr wrap="square" lIns="91425" tIns="91425" rIns="91425" bIns="91425" anchor="b" anchorCtr="0">
            <a:noAutofit/>
          </a:bodyPr>
          <a:lstStyle/>
          <a:p>
            <a:pPr lvl="0">
              <a:spcBef>
                <a:spcPts val="0"/>
              </a:spcBef>
              <a:buNone/>
            </a:pPr>
            <a:r>
              <a:rPr lang="en"/>
              <a:t>Report Designer: </a:t>
            </a:r>
          </a:p>
          <a:p>
            <a:pPr lvl="0" rtl="0">
              <a:spcBef>
                <a:spcPts val="0"/>
              </a:spcBef>
              <a:buNone/>
            </a:pPr>
            <a:r>
              <a:rPr lang="en"/>
              <a:t>what you can do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54300" y="152400"/>
            <a:ext cx="5845200" cy="755700"/>
          </a:xfrm>
          <a:prstGeom prst="rect">
            <a:avLst/>
          </a:prstGeom>
        </p:spPr>
        <p:txBody>
          <a:bodyPr wrap="square" lIns="91425" tIns="91425" rIns="91425" bIns="91425" anchor="b" anchorCtr="0">
            <a:noAutofit/>
          </a:bodyPr>
          <a:lstStyle/>
          <a:p>
            <a:pPr lvl="0" rtl="0">
              <a:spcBef>
                <a:spcPts val="0"/>
              </a:spcBef>
              <a:buNone/>
            </a:pPr>
            <a:r>
              <a:rPr lang="en"/>
              <a:t>Report Designer - what you can do</a:t>
            </a:r>
          </a:p>
        </p:txBody>
      </p:sp>
      <p:pic>
        <p:nvPicPr>
          <p:cNvPr id="328" name="Shape 328" descr="acq_invoice_paidreport.JPG"/>
          <p:cNvPicPr preferRelativeResize="0"/>
          <p:nvPr/>
        </p:nvPicPr>
        <p:blipFill>
          <a:blip r:embed="rId3">
            <a:alphaModFix/>
          </a:blip>
          <a:stretch>
            <a:fillRect/>
          </a:stretch>
        </p:blipFill>
        <p:spPr>
          <a:xfrm>
            <a:off x="375975" y="1708775"/>
            <a:ext cx="6904274" cy="2536275"/>
          </a:xfrm>
          <a:prstGeom prst="rect">
            <a:avLst/>
          </a:prstGeom>
          <a:noFill/>
          <a:ln>
            <a:noFill/>
          </a:ln>
        </p:spPr>
      </p:pic>
      <p:pic>
        <p:nvPicPr>
          <p:cNvPr id="329" name="Shape 329"/>
          <p:cNvPicPr preferRelativeResize="0"/>
          <p:nvPr/>
        </p:nvPicPr>
        <p:blipFill>
          <a:blip r:embed="rId4">
            <a:alphaModFix/>
          </a:blip>
          <a:stretch>
            <a:fillRect/>
          </a:stretch>
        </p:blipFill>
        <p:spPr>
          <a:xfrm>
            <a:off x="6883725" y="464825"/>
            <a:ext cx="2171350" cy="2714175"/>
          </a:xfrm>
          <a:prstGeom prst="rect">
            <a:avLst/>
          </a:prstGeom>
          <a:noFill/>
          <a:ln>
            <a:noFill/>
          </a:ln>
        </p:spPr>
      </p:pic>
      <p:sp>
        <p:nvSpPr>
          <p:cNvPr id="330" name="Shape 330"/>
          <p:cNvSpPr txBox="1">
            <a:spLocks noGrp="1"/>
          </p:cNvSpPr>
          <p:nvPr>
            <p:ph type="body" idx="1"/>
          </p:nvPr>
        </p:nvSpPr>
        <p:spPr>
          <a:xfrm>
            <a:off x="311700" y="1052987"/>
            <a:ext cx="3087900" cy="510900"/>
          </a:xfrm>
          <a:prstGeom prst="rect">
            <a:avLst/>
          </a:prstGeom>
        </p:spPr>
        <p:txBody>
          <a:bodyPr wrap="square" lIns="91425" tIns="91425" rIns="91425" bIns="91425" anchor="t" anchorCtr="0">
            <a:noAutofit/>
          </a:bodyPr>
          <a:lstStyle/>
          <a:p>
            <a:pPr lvl="0" rtl="0">
              <a:spcBef>
                <a:spcPts val="0"/>
              </a:spcBef>
              <a:buNone/>
            </a:pPr>
            <a:r>
              <a:rPr lang="en" sz="2000" b="1">
                <a:solidFill>
                  <a:srgbClr val="D15A3E"/>
                </a:solidFill>
              </a:rPr>
              <a:t>Acquisitions Reports</a:t>
            </a:r>
          </a:p>
          <a:p>
            <a:pPr lvl="0" rtl="0">
              <a:spcBef>
                <a:spcPts val="0"/>
              </a:spcBef>
              <a:buNone/>
            </a:pP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54300" y="152400"/>
            <a:ext cx="5845200" cy="510900"/>
          </a:xfrm>
          <a:prstGeom prst="rect">
            <a:avLst/>
          </a:prstGeom>
        </p:spPr>
        <p:txBody>
          <a:bodyPr wrap="square" lIns="91425" tIns="91425" rIns="91425" bIns="91425" anchor="b" anchorCtr="0">
            <a:noAutofit/>
          </a:bodyPr>
          <a:lstStyle/>
          <a:p>
            <a:pPr lvl="0" rtl="0">
              <a:spcBef>
                <a:spcPts val="0"/>
              </a:spcBef>
              <a:buNone/>
            </a:pPr>
            <a:r>
              <a:rPr lang="en"/>
              <a:t>Report Designer - what you can do</a:t>
            </a:r>
          </a:p>
        </p:txBody>
      </p:sp>
      <p:sp>
        <p:nvSpPr>
          <p:cNvPr id="336" name="Shape 336"/>
          <p:cNvSpPr txBox="1">
            <a:spLocks noGrp="1"/>
          </p:cNvSpPr>
          <p:nvPr>
            <p:ph type="body" idx="1"/>
          </p:nvPr>
        </p:nvSpPr>
        <p:spPr>
          <a:xfrm>
            <a:off x="319875" y="883050"/>
            <a:ext cx="3087900" cy="510900"/>
          </a:xfrm>
          <a:prstGeom prst="rect">
            <a:avLst/>
          </a:prstGeom>
        </p:spPr>
        <p:txBody>
          <a:bodyPr wrap="square" lIns="91425" tIns="91425" rIns="91425" bIns="91425" anchor="t" anchorCtr="0">
            <a:noAutofit/>
          </a:bodyPr>
          <a:lstStyle/>
          <a:p>
            <a:pPr lvl="0" rtl="0">
              <a:spcBef>
                <a:spcPts val="0"/>
              </a:spcBef>
              <a:buNone/>
            </a:pPr>
            <a:r>
              <a:rPr lang="en" sz="2000" b="1" dirty="0">
                <a:solidFill>
                  <a:srgbClr val="D15A3E"/>
                </a:solidFill>
              </a:rPr>
              <a:t>Acquisitions Reports</a:t>
            </a:r>
          </a:p>
          <a:p>
            <a:pPr lvl="0" rtl="0">
              <a:spcBef>
                <a:spcPts val="0"/>
              </a:spcBef>
              <a:buNone/>
            </a:pPr>
            <a:r>
              <a:rPr lang="en" sz="1400" dirty="0" smtClean="0"/>
              <a:t>For </a:t>
            </a:r>
            <a:r>
              <a:rPr lang="en" sz="1400" dirty="0"/>
              <a:t>ACRL / IPEDS Reporting</a:t>
            </a:r>
          </a:p>
          <a:p>
            <a:pPr lvl="0" rtl="0">
              <a:spcBef>
                <a:spcPts val="0"/>
              </a:spcBef>
              <a:buNone/>
            </a:pPr>
            <a:endParaRPr sz="1400" dirty="0"/>
          </a:p>
        </p:txBody>
      </p:sp>
      <p:pic>
        <p:nvPicPr>
          <p:cNvPr id="337" name="Shape 337"/>
          <p:cNvPicPr preferRelativeResize="0"/>
          <p:nvPr/>
        </p:nvPicPr>
        <p:blipFill>
          <a:blip r:embed="rId3">
            <a:alphaModFix/>
          </a:blip>
          <a:stretch>
            <a:fillRect/>
          </a:stretch>
        </p:blipFill>
        <p:spPr>
          <a:xfrm>
            <a:off x="271474" y="2758125"/>
            <a:ext cx="8438899" cy="2301524"/>
          </a:xfrm>
          <a:prstGeom prst="rect">
            <a:avLst/>
          </a:prstGeom>
          <a:noFill/>
          <a:ln w="19050" cap="flat" cmpd="sng">
            <a:solidFill>
              <a:schemeClr val="dk2"/>
            </a:solidFill>
            <a:prstDash val="solid"/>
            <a:round/>
            <a:headEnd type="none" w="med" len="med"/>
            <a:tailEnd type="none" w="med" len="med"/>
          </a:ln>
        </p:spPr>
      </p:pic>
      <p:pic>
        <p:nvPicPr>
          <p:cNvPr id="338" name="Shape 338"/>
          <p:cNvPicPr preferRelativeResize="0"/>
          <p:nvPr/>
        </p:nvPicPr>
        <p:blipFill>
          <a:blip r:embed="rId4">
            <a:alphaModFix/>
          </a:blip>
          <a:stretch>
            <a:fillRect/>
          </a:stretch>
        </p:blipFill>
        <p:spPr>
          <a:xfrm>
            <a:off x="4104350" y="742700"/>
            <a:ext cx="4606025" cy="1878800"/>
          </a:xfrm>
          <a:prstGeom prst="rect">
            <a:avLst/>
          </a:prstGeom>
          <a:noFill/>
          <a:ln w="19050" cap="flat" cmpd="sng">
            <a:solidFill>
              <a:schemeClr val="dk2"/>
            </a:solidFill>
            <a:prstDash val="solid"/>
            <a:round/>
            <a:headEnd type="none" w="med" len="med"/>
            <a:tailEnd type="none" w="med" len="med"/>
          </a:ln>
        </p:spPr>
      </p:pic>
      <p:cxnSp>
        <p:nvCxnSpPr>
          <p:cNvPr id="339" name="Shape 339"/>
          <p:cNvCxnSpPr/>
          <p:nvPr/>
        </p:nvCxnSpPr>
        <p:spPr>
          <a:xfrm flipV="1">
            <a:off x="2729450" y="1548375"/>
            <a:ext cx="1266750" cy="108545"/>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245475" y="2032600"/>
            <a:ext cx="8520600" cy="975300"/>
          </a:xfrm>
          <a:prstGeom prst="rect">
            <a:avLst/>
          </a:prstGeom>
        </p:spPr>
        <p:txBody>
          <a:bodyPr wrap="square" lIns="91425" tIns="91425" rIns="91425" bIns="91425" anchor="t" anchorCtr="0">
            <a:noAutofit/>
          </a:bodyPr>
          <a:lstStyle/>
          <a:p>
            <a:pPr lvl="0" algn="ctr" rtl="0">
              <a:spcBef>
                <a:spcPts val="0"/>
              </a:spcBef>
              <a:buNone/>
            </a:pPr>
            <a:r>
              <a:rPr lang="en" sz="4800"/>
              <a:t>Miscellaneous Problems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a:t>
            </a:r>
            <a:r>
              <a:rPr lang="en" sz="2400" i="1"/>
              <a:t>Format field not entirely accurate</a:t>
            </a:r>
          </a:p>
        </p:txBody>
      </p:sp>
      <p:sp>
        <p:nvSpPr>
          <p:cNvPr id="350" name="Shape 350"/>
          <p:cNvSpPr txBox="1">
            <a:spLocks noGrp="1"/>
          </p:cNvSpPr>
          <p:nvPr>
            <p:ph type="body" idx="1"/>
          </p:nvPr>
        </p:nvSpPr>
        <p:spPr>
          <a:xfrm>
            <a:off x="311700" y="1491725"/>
            <a:ext cx="4199400" cy="1027800"/>
          </a:xfrm>
          <a:prstGeom prst="rect">
            <a:avLst/>
          </a:prstGeom>
        </p:spPr>
        <p:txBody>
          <a:bodyPr wrap="square" lIns="91425" tIns="91425" rIns="91425" bIns="91425" anchor="t" anchorCtr="0">
            <a:noAutofit/>
          </a:bodyPr>
          <a:lstStyle/>
          <a:p>
            <a:pPr lvl="0" rtl="0">
              <a:spcBef>
                <a:spcPts val="0"/>
              </a:spcBef>
              <a:buNone/>
            </a:pPr>
            <a:r>
              <a:rPr lang="en"/>
              <a:t>Ex: “Book, Print” format may be applied to online records because of how OCLC determines eBook status...</a:t>
            </a:r>
          </a:p>
        </p:txBody>
      </p:sp>
      <p:pic>
        <p:nvPicPr>
          <p:cNvPr id="351" name="Shape 351"/>
          <p:cNvPicPr preferRelativeResize="0"/>
          <p:nvPr/>
        </p:nvPicPr>
        <p:blipFill>
          <a:blip r:embed="rId3">
            <a:alphaModFix/>
          </a:blip>
          <a:stretch>
            <a:fillRect/>
          </a:stretch>
        </p:blipFill>
        <p:spPr>
          <a:xfrm>
            <a:off x="213925" y="2994837"/>
            <a:ext cx="5238750" cy="885825"/>
          </a:xfrm>
          <a:prstGeom prst="rect">
            <a:avLst/>
          </a:prstGeom>
          <a:noFill/>
          <a:ln w="9525" cap="flat" cmpd="sng">
            <a:solidFill>
              <a:srgbClr val="666666"/>
            </a:solidFill>
            <a:prstDash val="solid"/>
            <a:round/>
            <a:headEnd type="none" w="med" len="med"/>
            <a:tailEnd type="none" w="med" len="med"/>
          </a:ln>
        </p:spPr>
      </p:pic>
      <p:pic>
        <p:nvPicPr>
          <p:cNvPr id="352" name="Shape 352"/>
          <p:cNvPicPr preferRelativeResize="0"/>
          <p:nvPr/>
        </p:nvPicPr>
        <p:blipFill>
          <a:blip r:embed="rId4">
            <a:alphaModFix/>
          </a:blip>
          <a:stretch>
            <a:fillRect/>
          </a:stretch>
        </p:blipFill>
        <p:spPr>
          <a:xfrm>
            <a:off x="4822500" y="1199425"/>
            <a:ext cx="3846675" cy="3333349"/>
          </a:xfrm>
          <a:prstGeom prst="rect">
            <a:avLst/>
          </a:prstGeom>
          <a:noFill/>
          <a:ln w="9525" cap="flat" cmpd="sng">
            <a:solidFill>
              <a:srgbClr val="999999"/>
            </a:solidFill>
            <a:prstDash val="solid"/>
            <a:round/>
            <a:headEnd type="none" w="med" len="med"/>
            <a:tailEnd type="none" w="med" len="med"/>
          </a:ln>
        </p:spPr>
      </p:pic>
      <p:pic>
        <p:nvPicPr>
          <p:cNvPr id="353" name="Shape 353"/>
          <p:cNvPicPr preferRelativeResize="0"/>
          <p:nvPr/>
        </p:nvPicPr>
        <p:blipFill>
          <a:blip r:embed="rId5">
            <a:alphaModFix/>
          </a:blip>
          <a:stretch>
            <a:fillRect/>
          </a:stretch>
        </p:blipFill>
        <p:spPr>
          <a:xfrm>
            <a:off x="5360331" y="2994850"/>
            <a:ext cx="3427367" cy="295999"/>
          </a:xfrm>
          <a:prstGeom prst="rect">
            <a:avLst/>
          </a:prstGeom>
          <a:noFill/>
          <a:ln w="19050" cap="flat" cmpd="sng">
            <a:solidFill>
              <a:srgbClr val="000000"/>
            </a:solidFill>
            <a:prstDash val="solid"/>
            <a:round/>
            <a:headEnd type="none" w="med" len="med"/>
            <a:tailEnd type="none" w="med" len="med"/>
          </a:ln>
        </p:spPr>
      </p:pic>
      <p:cxnSp>
        <p:nvCxnSpPr>
          <p:cNvPr id="354" name="Shape 354"/>
          <p:cNvCxnSpPr/>
          <p:nvPr/>
        </p:nvCxnSpPr>
        <p:spPr>
          <a:xfrm rot="10800000">
            <a:off x="5688025" y="2317650"/>
            <a:ext cx="404700" cy="7140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363225" y="1189275"/>
            <a:ext cx="4162200" cy="3740700"/>
          </a:xfrm>
          <a:prstGeom prst="rect">
            <a:avLst/>
          </a:prstGeom>
          <a:ln>
            <a:noFill/>
          </a:ln>
        </p:spPr>
        <p:txBody>
          <a:bodyPr wrap="square" lIns="91425" tIns="91425" rIns="91425" bIns="91425" anchor="t" anchorCtr="0">
            <a:noAutofit/>
          </a:bodyPr>
          <a:lstStyle/>
          <a:p>
            <a:pPr lvl="0" rtl="0">
              <a:spcBef>
                <a:spcPts val="0"/>
              </a:spcBef>
              <a:buNone/>
            </a:pPr>
            <a:r>
              <a:rPr lang="en"/>
              <a:t>...or because Collection Manager is using a print record instead of online</a:t>
            </a:r>
          </a:p>
          <a:p>
            <a:pPr lvl="0" indent="457200" rtl="0">
              <a:spcBef>
                <a:spcPts val="0"/>
              </a:spcBef>
              <a:buNone/>
            </a:pPr>
            <a:endParaRPr>
              <a:solidFill>
                <a:srgbClr val="000000"/>
              </a:solidFill>
            </a:endParaRPr>
          </a:p>
        </p:txBody>
      </p:sp>
      <p:pic>
        <p:nvPicPr>
          <p:cNvPr id="360" name="Shape 360"/>
          <p:cNvPicPr preferRelativeResize="0"/>
          <p:nvPr/>
        </p:nvPicPr>
        <p:blipFill>
          <a:blip r:embed="rId3">
            <a:alphaModFix/>
          </a:blip>
          <a:stretch>
            <a:fillRect/>
          </a:stretch>
        </p:blipFill>
        <p:spPr>
          <a:xfrm>
            <a:off x="311700" y="2235850"/>
            <a:ext cx="3924300" cy="2190750"/>
          </a:xfrm>
          <a:prstGeom prst="rect">
            <a:avLst/>
          </a:prstGeom>
          <a:noFill/>
          <a:ln w="9525" cap="flat" cmpd="sng">
            <a:solidFill>
              <a:srgbClr val="666666"/>
            </a:solidFill>
            <a:prstDash val="solid"/>
            <a:round/>
            <a:headEnd type="none" w="med" len="med"/>
            <a:tailEnd type="none" w="med" len="med"/>
          </a:ln>
        </p:spPr>
      </p:pic>
      <p:pic>
        <p:nvPicPr>
          <p:cNvPr id="361" name="Shape 361"/>
          <p:cNvPicPr preferRelativeResize="0"/>
          <p:nvPr/>
        </p:nvPicPr>
        <p:blipFill>
          <a:blip r:embed="rId4">
            <a:alphaModFix/>
          </a:blip>
          <a:stretch>
            <a:fillRect/>
          </a:stretch>
        </p:blipFill>
        <p:spPr>
          <a:xfrm>
            <a:off x="642175" y="4171300"/>
            <a:ext cx="5486400" cy="714375"/>
          </a:xfrm>
          <a:prstGeom prst="rect">
            <a:avLst/>
          </a:prstGeom>
          <a:noFill/>
          <a:ln w="9525" cap="flat" cmpd="sng">
            <a:solidFill>
              <a:srgbClr val="666666"/>
            </a:solidFill>
            <a:prstDash val="solid"/>
            <a:round/>
            <a:headEnd type="none" w="med" len="med"/>
            <a:tailEnd type="none" w="med" len="med"/>
          </a:ln>
        </p:spPr>
      </p:pic>
      <p:pic>
        <p:nvPicPr>
          <p:cNvPr id="362" name="Shape 362"/>
          <p:cNvPicPr preferRelativeResize="0"/>
          <p:nvPr/>
        </p:nvPicPr>
        <p:blipFill>
          <a:blip r:embed="rId5">
            <a:alphaModFix/>
          </a:blip>
          <a:stretch>
            <a:fillRect/>
          </a:stretch>
        </p:blipFill>
        <p:spPr>
          <a:xfrm>
            <a:off x="5012195" y="1279220"/>
            <a:ext cx="3150325" cy="3222324"/>
          </a:xfrm>
          <a:prstGeom prst="rect">
            <a:avLst/>
          </a:prstGeom>
          <a:noFill/>
          <a:ln w="9525" cap="flat" cmpd="sng">
            <a:solidFill>
              <a:srgbClr val="000000"/>
            </a:solidFill>
            <a:prstDash val="solid"/>
            <a:round/>
            <a:headEnd type="none" w="med" len="med"/>
            <a:tailEnd type="none" w="med" len="med"/>
          </a:ln>
        </p:spPr>
      </p:pic>
      <p:cxnSp>
        <p:nvCxnSpPr>
          <p:cNvPr id="363" name="Shape 363"/>
          <p:cNvCxnSpPr/>
          <p:nvPr/>
        </p:nvCxnSpPr>
        <p:spPr>
          <a:xfrm rot="10800000">
            <a:off x="2442900" y="2861175"/>
            <a:ext cx="3620400" cy="529800"/>
          </a:xfrm>
          <a:prstGeom prst="straightConnector1">
            <a:avLst/>
          </a:prstGeom>
          <a:noFill/>
          <a:ln w="19050" cap="flat" cmpd="sng">
            <a:solidFill>
              <a:srgbClr val="FF0000"/>
            </a:solidFill>
            <a:prstDash val="solid"/>
            <a:round/>
            <a:headEnd type="none" w="lg" len="lg"/>
            <a:tailEnd type="triangle" w="lg" len="lg"/>
          </a:ln>
        </p:spPr>
      </p:cxnSp>
      <p:sp>
        <p:nvSpPr>
          <p:cNvPr id="364" name="Shape 36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a:t>
            </a:r>
            <a:r>
              <a:rPr lang="en" sz="2400" i="1"/>
              <a:t>Format field not entirely accurate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a:t>
            </a:r>
            <a:r>
              <a:rPr lang="en" sz="2400" i="1"/>
              <a:t>Data problems</a:t>
            </a:r>
          </a:p>
        </p:txBody>
      </p:sp>
      <p:sp>
        <p:nvSpPr>
          <p:cNvPr id="370" name="Shape 370"/>
          <p:cNvSpPr txBox="1">
            <a:spLocks noGrp="1"/>
          </p:cNvSpPr>
          <p:nvPr>
            <p:ph type="body" idx="1"/>
          </p:nvPr>
        </p:nvSpPr>
        <p:spPr>
          <a:xfrm>
            <a:off x="311700" y="1766175"/>
            <a:ext cx="3051000" cy="3126900"/>
          </a:xfrm>
          <a:prstGeom prst="rect">
            <a:avLst/>
          </a:prstGeom>
          <a:ln>
            <a:noFill/>
          </a:ln>
        </p:spPr>
        <p:txBody>
          <a:bodyPr wrap="square" lIns="91425" tIns="91425" rIns="91425" bIns="91425" anchor="t" anchorCtr="0">
            <a:noAutofit/>
          </a:bodyPr>
          <a:lstStyle/>
          <a:p>
            <a:pPr marL="457200" lvl="0" indent="-317500" rtl="0">
              <a:spcBef>
                <a:spcPts val="0"/>
              </a:spcBef>
              <a:buSzPct val="100000"/>
            </a:pPr>
            <a:r>
              <a:rPr lang="en" sz="1400"/>
              <a:t>Music CDs categorized as: </a:t>
            </a:r>
          </a:p>
          <a:p>
            <a:pPr marL="457200" lvl="0" indent="0" rtl="0">
              <a:spcBef>
                <a:spcPts val="0"/>
              </a:spcBef>
              <a:buNone/>
            </a:pPr>
            <a:r>
              <a:rPr lang="en" sz="1400"/>
              <a:t>“Diplomatics. Archives,” “Diseases of Organs, Glands, Systems,” etc. </a:t>
            </a:r>
          </a:p>
          <a:p>
            <a:pPr lvl="0" indent="457200" rtl="0">
              <a:spcBef>
                <a:spcPts val="0"/>
              </a:spcBef>
              <a:buNone/>
            </a:pPr>
            <a:r>
              <a:rPr lang="en" sz="3000">
                <a:solidFill>
                  <a:srgbClr val="FF0000"/>
                </a:solidFill>
              </a:rPr>
              <a:t>???</a:t>
            </a:r>
          </a:p>
        </p:txBody>
      </p:sp>
      <p:pic>
        <p:nvPicPr>
          <p:cNvPr id="371" name="Shape 371"/>
          <p:cNvPicPr preferRelativeResize="0"/>
          <p:nvPr/>
        </p:nvPicPr>
        <p:blipFill>
          <a:blip r:embed="rId3">
            <a:alphaModFix/>
          </a:blip>
          <a:stretch>
            <a:fillRect/>
          </a:stretch>
        </p:blipFill>
        <p:spPr>
          <a:xfrm>
            <a:off x="3237675" y="1766175"/>
            <a:ext cx="5870472" cy="1097025"/>
          </a:xfrm>
          <a:prstGeom prst="rect">
            <a:avLst/>
          </a:prstGeom>
          <a:noFill/>
          <a:ln w="9525" cap="flat" cmpd="sng">
            <a:solidFill>
              <a:srgbClr val="000000"/>
            </a:solidFill>
            <a:prstDash val="solid"/>
            <a:round/>
            <a:headEnd type="none" w="med" len="med"/>
            <a:tailEnd type="none" w="med" len="med"/>
          </a:ln>
        </p:spPr>
      </p:pic>
      <p:pic>
        <p:nvPicPr>
          <p:cNvPr id="372" name="Shape 372"/>
          <p:cNvPicPr preferRelativeResize="0"/>
          <p:nvPr/>
        </p:nvPicPr>
        <p:blipFill>
          <a:blip r:embed="rId4">
            <a:alphaModFix/>
          </a:blip>
          <a:stretch>
            <a:fillRect/>
          </a:stretch>
        </p:blipFill>
        <p:spPr>
          <a:xfrm>
            <a:off x="3439549" y="2971975"/>
            <a:ext cx="4652899" cy="1965350"/>
          </a:xfrm>
          <a:prstGeom prst="rect">
            <a:avLst/>
          </a:prstGeom>
          <a:noFill/>
          <a:ln w="9525" cap="flat" cmpd="sng">
            <a:solidFill>
              <a:srgbClr val="000000"/>
            </a:solidFill>
            <a:prstDash val="solid"/>
            <a:round/>
            <a:headEnd type="none" w="med" len="med"/>
            <a:tailEnd type="none" w="med" len="med"/>
          </a:ln>
        </p:spPr>
      </p:pic>
      <p:sp>
        <p:nvSpPr>
          <p:cNvPr id="373" name="Shape 373"/>
          <p:cNvSpPr txBox="1"/>
          <p:nvPr/>
        </p:nvSpPr>
        <p:spPr>
          <a:xfrm>
            <a:off x="311700" y="1133200"/>
            <a:ext cx="8179800" cy="5175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Subject assignment only as good as data entered into call number fields</a:t>
            </a:r>
          </a:p>
        </p:txBody>
      </p:sp>
      <p:pic>
        <p:nvPicPr>
          <p:cNvPr id="374" name="Shape 374">
            <a:hlinkClick r:id="rId5"/>
          </p:cNvPr>
          <p:cNvPicPr preferRelativeResize="0"/>
          <p:nvPr/>
        </p:nvPicPr>
        <p:blipFill>
          <a:blip r:embed="rId6">
            <a:alphaModFix/>
          </a:blip>
          <a:stretch>
            <a:fillRect/>
          </a:stretch>
        </p:blipFill>
        <p:spPr>
          <a:xfrm>
            <a:off x="1335675" y="3913312"/>
            <a:ext cx="4133850" cy="352425"/>
          </a:xfrm>
          <a:prstGeom prst="rect">
            <a:avLst/>
          </a:prstGeom>
          <a:noFill/>
          <a:ln w="9525" cap="flat" cmpd="sng">
            <a:solidFill>
              <a:srgbClr val="000000"/>
            </a:solidFill>
            <a:prstDash val="solid"/>
            <a:round/>
            <a:headEnd type="none" w="med" len="med"/>
            <a:tailEnd type="none" w="med" len="med"/>
          </a:ln>
        </p:spPr>
      </p:pic>
      <p:cxnSp>
        <p:nvCxnSpPr>
          <p:cNvPr id="375" name="Shape 375"/>
          <p:cNvCxnSpPr/>
          <p:nvPr/>
        </p:nvCxnSpPr>
        <p:spPr>
          <a:xfrm flipH="1">
            <a:off x="6983225" y="2141275"/>
            <a:ext cx="647400" cy="24945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a:alphaModFix/>
          </a:blip>
          <a:stretch>
            <a:fillRect/>
          </a:stretch>
        </p:blipFill>
        <p:spPr>
          <a:xfrm>
            <a:off x="1323325" y="2319525"/>
            <a:ext cx="5923750" cy="2750899"/>
          </a:xfrm>
          <a:prstGeom prst="rect">
            <a:avLst/>
          </a:prstGeom>
          <a:noFill/>
          <a:ln w="19050" cap="flat" cmpd="sng">
            <a:solidFill>
              <a:schemeClr val="dk2"/>
            </a:solidFill>
            <a:prstDash val="solid"/>
            <a:round/>
            <a:headEnd type="none" w="med" len="med"/>
            <a:tailEnd type="none" w="med" len="med"/>
          </a:ln>
        </p:spPr>
      </p:pic>
      <p:pic>
        <p:nvPicPr>
          <p:cNvPr id="381" name="Shape 381"/>
          <p:cNvPicPr preferRelativeResize="0"/>
          <p:nvPr/>
        </p:nvPicPr>
        <p:blipFill>
          <a:blip r:embed="rId4">
            <a:alphaModFix/>
          </a:blip>
          <a:stretch>
            <a:fillRect/>
          </a:stretch>
        </p:blipFill>
        <p:spPr>
          <a:xfrm>
            <a:off x="615837" y="858399"/>
            <a:ext cx="7338723" cy="1699799"/>
          </a:xfrm>
          <a:prstGeom prst="rect">
            <a:avLst/>
          </a:prstGeom>
          <a:noFill/>
          <a:ln w="19050" cap="flat" cmpd="sng">
            <a:solidFill>
              <a:schemeClr val="dk2"/>
            </a:solidFill>
            <a:prstDash val="solid"/>
            <a:round/>
            <a:headEnd type="none" w="med" len="med"/>
            <a:tailEnd type="none" w="med" len="med"/>
          </a:ln>
        </p:spPr>
      </p:pic>
      <p:sp>
        <p:nvSpPr>
          <p:cNvPr id="382" name="Shape 382"/>
          <p:cNvSpPr/>
          <p:nvPr/>
        </p:nvSpPr>
        <p:spPr>
          <a:xfrm>
            <a:off x="7717800" y="117900"/>
            <a:ext cx="1273800" cy="689100"/>
          </a:xfrm>
          <a:prstGeom prst="rect">
            <a:avLst/>
          </a:prstGeom>
          <a:gradFill>
            <a:gsLst>
              <a:gs pos="0">
                <a:srgbClr val="FDECDB"/>
              </a:gs>
              <a:gs pos="100000">
                <a:srgbClr val="F0A963"/>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a:t>ADMIN POV</a:t>
            </a:r>
          </a:p>
        </p:txBody>
      </p:sp>
      <p:sp>
        <p:nvSpPr>
          <p:cNvPr id="383" name="Shape 383"/>
          <p:cNvSpPr/>
          <p:nvPr/>
        </p:nvSpPr>
        <p:spPr>
          <a:xfrm rot="-2294382">
            <a:off x="5512631" y="2445857"/>
            <a:ext cx="1252437" cy="101671"/>
          </a:xfrm>
          <a:prstGeom prst="lef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4" name="Shape 384"/>
          <p:cNvSpPr txBox="1">
            <a:spLocks noGrp="1"/>
          </p:cNvSpPr>
          <p:nvPr>
            <p:ph type="title"/>
          </p:nvPr>
        </p:nvSpPr>
        <p:spPr>
          <a:xfrm>
            <a:off x="268900" y="117900"/>
            <a:ext cx="8520600" cy="572700"/>
          </a:xfrm>
          <a:prstGeom prst="rect">
            <a:avLst/>
          </a:prstGeom>
        </p:spPr>
        <p:txBody>
          <a:bodyPr wrap="square" lIns="91425" tIns="91425" rIns="91425" bIns="91425" anchor="b" anchorCtr="0">
            <a:noAutofit/>
          </a:bodyPr>
          <a:lstStyle/>
          <a:p>
            <a:pPr lvl="0" rtl="0">
              <a:spcBef>
                <a:spcPts val="0"/>
              </a:spcBef>
              <a:buNone/>
            </a:pPr>
            <a:r>
              <a:rPr lang="en" sz="2800"/>
              <a:t>Report Designer:</a:t>
            </a:r>
            <a:r>
              <a:rPr lang="en"/>
              <a:t> Invoice Paid Report problem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p:nvPr/>
        </p:nvSpPr>
        <p:spPr>
          <a:xfrm>
            <a:off x="7717800" y="117900"/>
            <a:ext cx="1273800" cy="689100"/>
          </a:xfrm>
          <a:prstGeom prst="rect">
            <a:avLst/>
          </a:prstGeom>
          <a:gradFill>
            <a:gsLst>
              <a:gs pos="0">
                <a:srgbClr val="FDECDB"/>
              </a:gs>
              <a:gs pos="100000">
                <a:srgbClr val="F0A963"/>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a:t>ADMIN POV</a:t>
            </a:r>
          </a:p>
        </p:txBody>
      </p:sp>
      <p:pic>
        <p:nvPicPr>
          <p:cNvPr id="390" name="Shape 390"/>
          <p:cNvPicPr preferRelativeResize="0"/>
          <p:nvPr/>
        </p:nvPicPr>
        <p:blipFill>
          <a:blip r:embed="rId3">
            <a:alphaModFix/>
          </a:blip>
          <a:stretch>
            <a:fillRect/>
          </a:stretch>
        </p:blipFill>
        <p:spPr>
          <a:xfrm>
            <a:off x="363925" y="690599"/>
            <a:ext cx="6056499" cy="3196499"/>
          </a:xfrm>
          <a:prstGeom prst="rect">
            <a:avLst/>
          </a:prstGeom>
          <a:noFill/>
          <a:ln w="19050" cap="flat" cmpd="sng">
            <a:solidFill>
              <a:schemeClr val="dk2"/>
            </a:solidFill>
            <a:prstDash val="solid"/>
            <a:round/>
            <a:headEnd type="none" w="med" len="med"/>
            <a:tailEnd type="none" w="med" len="med"/>
          </a:ln>
        </p:spPr>
      </p:pic>
      <p:pic>
        <p:nvPicPr>
          <p:cNvPr id="391" name="Shape 391"/>
          <p:cNvPicPr preferRelativeResize="0"/>
          <p:nvPr/>
        </p:nvPicPr>
        <p:blipFill>
          <a:blip r:embed="rId4">
            <a:alphaModFix/>
          </a:blip>
          <a:stretch>
            <a:fillRect/>
          </a:stretch>
        </p:blipFill>
        <p:spPr>
          <a:xfrm>
            <a:off x="363912" y="3902750"/>
            <a:ext cx="8416175" cy="1032225"/>
          </a:xfrm>
          <a:prstGeom prst="rect">
            <a:avLst/>
          </a:prstGeom>
          <a:noFill/>
          <a:ln w="19050" cap="flat" cmpd="sng">
            <a:solidFill>
              <a:schemeClr val="dk2"/>
            </a:solidFill>
            <a:prstDash val="solid"/>
            <a:round/>
            <a:headEnd type="none" w="med" len="med"/>
            <a:tailEnd type="none" w="med" len="med"/>
          </a:ln>
        </p:spPr>
      </p:pic>
      <p:sp>
        <p:nvSpPr>
          <p:cNvPr id="392" name="Shape 392"/>
          <p:cNvSpPr txBox="1">
            <a:spLocks noGrp="1"/>
          </p:cNvSpPr>
          <p:nvPr>
            <p:ph type="title"/>
          </p:nvPr>
        </p:nvSpPr>
        <p:spPr>
          <a:xfrm>
            <a:off x="268900" y="117900"/>
            <a:ext cx="8520600" cy="572700"/>
          </a:xfrm>
          <a:prstGeom prst="rect">
            <a:avLst/>
          </a:prstGeom>
        </p:spPr>
        <p:txBody>
          <a:bodyPr wrap="square" lIns="91425" tIns="91425" rIns="91425" bIns="91425" anchor="b" anchorCtr="0">
            <a:noAutofit/>
          </a:bodyPr>
          <a:lstStyle/>
          <a:p>
            <a:pPr lvl="0" rtl="0">
              <a:spcBef>
                <a:spcPts val="0"/>
              </a:spcBef>
              <a:buNone/>
            </a:pPr>
            <a:r>
              <a:rPr lang="en"/>
              <a:t>Invoice Paid Report problem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311700" y="180050"/>
            <a:ext cx="4799100" cy="755700"/>
          </a:xfrm>
          <a:prstGeom prst="rect">
            <a:avLst/>
          </a:prstGeom>
        </p:spPr>
        <p:txBody>
          <a:bodyPr wrap="square" lIns="91425" tIns="91425" rIns="91425" bIns="91425" anchor="t" anchorCtr="0">
            <a:noAutofit/>
          </a:bodyPr>
          <a:lstStyle/>
          <a:p>
            <a:pPr lvl="0">
              <a:spcBef>
                <a:spcPts val="0"/>
              </a:spcBef>
              <a:buClr>
                <a:schemeClr val="dk1"/>
              </a:buClr>
              <a:buSzPct val="45833"/>
              <a:buFont typeface="Arial"/>
              <a:buNone/>
            </a:pPr>
            <a:r>
              <a:rPr lang="en"/>
              <a:t>Invoice Paid Report problem</a:t>
            </a:r>
          </a:p>
        </p:txBody>
      </p:sp>
      <p:sp>
        <p:nvSpPr>
          <p:cNvPr id="398" name="Shape 398"/>
          <p:cNvSpPr txBox="1">
            <a:spLocks noGrp="1"/>
          </p:cNvSpPr>
          <p:nvPr>
            <p:ph type="body" idx="1"/>
          </p:nvPr>
        </p:nvSpPr>
        <p:spPr>
          <a:xfrm>
            <a:off x="458650" y="1071200"/>
            <a:ext cx="2808000" cy="3179400"/>
          </a:xfrm>
          <a:prstGeom prst="rect">
            <a:avLst/>
          </a:prstGeom>
        </p:spPr>
        <p:txBody>
          <a:bodyPr wrap="square" lIns="91425" tIns="91425" rIns="91425" bIns="91425" anchor="t" anchorCtr="0">
            <a:noAutofit/>
          </a:bodyPr>
          <a:lstStyle/>
          <a:p>
            <a:pPr lvl="0">
              <a:spcBef>
                <a:spcPts val="0"/>
              </a:spcBef>
              <a:buNone/>
            </a:pPr>
            <a:r>
              <a:rPr lang="en"/>
              <a:t>Can get title names that aren’t connected to a metadata item (where we manually put in “title”)</a:t>
            </a:r>
          </a:p>
          <a:p>
            <a:pPr lvl="0">
              <a:spcBef>
                <a:spcPts val="0"/>
              </a:spcBef>
              <a:buNone/>
            </a:pPr>
            <a:r>
              <a:rPr lang="en"/>
              <a:t>Needed to add “Invoice Item Description” from Acquisitions universe</a:t>
            </a:r>
          </a:p>
          <a:p>
            <a:pPr lvl="0">
              <a:spcBef>
                <a:spcPts val="0"/>
              </a:spcBef>
              <a:buNone/>
            </a:pPr>
            <a:r>
              <a:rPr lang="en"/>
              <a:t>However, the report is still missing fields such as shelving location, format, etc.</a:t>
            </a:r>
          </a:p>
        </p:txBody>
      </p:sp>
      <p:pic>
        <p:nvPicPr>
          <p:cNvPr id="399" name="Shape 399"/>
          <p:cNvPicPr preferRelativeResize="0"/>
          <p:nvPr/>
        </p:nvPicPr>
        <p:blipFill>
          <a:blip r:embed="rId3">
            <a:alphaModFix/>
          </a:blip>
          <a:stretch>
            <a:fillRect/>
          </a:stretch>
        </p:blipFill>
        <p:spPr>
          <a:xfrm>
            <a:off x="3500700" y="800100"/>
            <a:ext cx="4286250" cy="3543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a:t>
            </a:r>
          </a:p>
        </p:txBody>
      </p:sp>
      <p:sp>
        <p:nvSpPr>
          <p:cNvPr id="75" name="Shape 7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76" name="Shape 76"/>
          <p:cNvPicPr preferRelativeResize="0"/>
          <p:nvPr/>
        </p:nvPicPr>
        <p:blipFill>
          <a:blip r:embed="rId3">
            <a:alphaModFix amt="83000"/>
          </a:blip>
          <a:stretch>
            <a:fillRect/>
          </a:stretch>
        </p:blipFill>
        <p:spPr>
          <a:xfrm>
            <a:off x="311700" y="1152474"/>
            <a:ext cx="8431042" cy="3724850"/>
          </a:xfrm>
          <a:prstGeom prst="rect">
            <a:avLst/>
          </a:prstGeom>
          <a:noFill/>
          <a:ln w="9525" cap="flat" cmpd="sng">
            <a:solidFill>
              <a:srgbClr val="000000"/>
            </a:solidFill>
            <a:prstDash val="solid"/>
            <a:round/>
            <a:headEnd type="none" w="med" len="med"/>
            <a:tailEnd type="none" w="med" len="med"/>
          </a:ln>
        </p:spPr>
      </p:pic>
      <p:pic>
        <p:nvPicPr>
          <p:cNvPr id="77" name="Shape 77"/>
          <p:cNvPicPr preferRelativeResize="0"/>
          <p:nvPr/>
        </p:nvPicPr>
        <p:blipFill>
          <a:blip r:embed="rId4">
            <a:alphaModFix/>
          </a:blip>
          <a:stretch>
            <a:fillRect/>
          </a:stretch>
        </p:blipFill>
        <p:spPr>
          <a:xfrm>
            <a:off x="5916937" y="488612"/>
            <a:ext cx="2124075" cy="2790825"/>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47175" y="182475"/>
            <a:ext cx="8685000" cy="572700"/>
          </a:xfrm>
          <a:prstGeom prst="rect">
            <a:avLst/>
          </a:prstGeom>
        </p:spPr>
        <p:txBody>
          <a:bodyPr wrap="square" lIns="91425" tIns="91425" rIns="91425" bIns="91425" anchor="t" anchorCtr="0">
            <a:noAutofit/>
          </a:bodyPr>
          <a:lstStyle/>
          <a:p>
            <a:pPr lvl="0">
              <a:spcBef>
                <a:spcPts val="0"/>
              </a:spcBef>
              <a:buClr>
                <a:schemeClr val="dk1"/>
              </a:buClr>
              <a:buSzPct val="45833"/>
              <a:buFont typeface="Arial"/>
              <a:buNone/>
            </a:pPr>
            <a:r>
              <a:rPr lang="en"/>
              <a:t>Report Designer: </a:t>
            </a:r>
            <a:r>
              <a:rPr lang="en" sz="2400"/>
              <a:t>Collection Manager data not included</a:t>
            </a:r>
          </a:p>
        </p:txBody>
      </p:sp>
      <p:sp>
        <p:nvSpPr>
          <p:cNvPr id="405" name="Shape 405"/>
          <p:cNvSpPr txBox="1">
            <a:spLocks noGrp="1"/>
          </p:cNvSpPr>
          <p:nvPr>
            <p:ph type="body" idx="1"/>
          </p:nvPr>
        </p:nvSpPr>
        <p:spPr>
          <a:xfrm>
            <a:off x="323650" y="811775"/>
            <a:ext cx="3453600" cy="4170300"/>
          </a:xfrm>
          <a:prstGeom prst="rect">
            <a:avLst/>
          </a:prstGeom>
        </p:spPr>
        <p:txBody>
          <a:bodyPr wrap="square" lIns="91425" tIns="91425" rIns="91425" bIns="91425" anchor="t" anchorCtr="0">
            <a:noAutofit/>
          </a:bodyPr>
          <a:lstStyle/>
          <a:p>
            <a:pPr lvl="0">
              <a:lnSpc>
                <a:spcPct val="100000"/>
              </a:lnSpc>
              <a:spcBef>
                <a:spcPts val="0"/>
              </a:spcBef>
              <a:spcAft>
                <a:spcPts val="600"/>
              </a:spcAft>
              <a:buNone/>
            </a:pPr>
            <a:r>
              <a:rPr lang="en" dirty="0"/>
              <a:t>Only option right now is to download one massive file</a:t>
            </a:r>
          </a:p>
          <a:p>
            <a:pPr lvl="0" rtl="0">
              <a:lnSpc>
                <a:spcPct val="100000"/>
              </a:lnSpc>
              <a:spcBef>
                <a:spcPts val="0"/>
              </a:spcBef>
              <a:spcAft>
                <a:spcPts val="600"/>
              </a:spcAft>
              <a:buNone/>
            </a:pPr>
            <a:r>
              <a:rPr lang="en" sz="1600" dirty="0"/>
              <a:t>Need ability to export with limits by:</a:t>
            </a:r>
          </a:p>
          <a:p>
            <a:pPr marL="457200" lvl="0" indent="-317500" rtl="0">
              <a:lnSpc>
                <a:spcPct val="100000"/>
              </a:lnSpc>
              <a:spcBef>
                <a:spcPts val="0"/>
              </a:spcBef>
              <a:spcAft>
                <a:spcPts val="600"/>
              </a:spcAft>
              <a:buSzPct val="100000"/>
            </a:pPr>
            <a:r>
              <a:rPr lang="en" sz="1400" dirty="0"/>
              <a:t>Collection(s)</a:t>
            </a:r>
          </a:p>
          <a:p>
            <a:pPr marL="457200" lvl="0" indent="-317500" rtl="0">
              <a:lnSpc>
                <a:spcPct val="100000"/>
              </a:lnSpc>
              <a:spcBef>
                <a:spcPts val="0"/>
              </a:spcBef>
              <a:spcAft>
                <a:spcPts val="600"/>
              </a:spcAft>
              <a:buSzPct val="100000"/>
            </a:pPr>
            <a:r>
              <a:rPr lang="en" sz="1400" dirty="0"/>
              <a:t>Format (eBooks, eJournals, etc.)</a:t>
            </a:r>
          </a:p>
          <a:p>
            <a:pPr marL="457200" lvl="0" indent="-317500" rtl="0">
              <a:lnSpc>
                <a:spcPct val="100000"/>
              </a:lnSpc>
              <a:spcBef>
                <a:spcPts val="0"/>
              </a:spcBef>
              <a:spcAft>
                <a:spcPts val="600"/>
              </a:spcAft>
              <a:buSzPct val="100000"/>
            </a:pPr>
            <a:r>
              <a:rPr lang="en" sz="1400" dirty="0"/>
              <a:t>DDA Triggered vs. not triggered</a:t>
            </a:r>
          </a:p>
          <a:p>
            <a:pPr marL="457200" lvl="0" indent="-317500" rtl="0">
              <a:lnSpc>
                <a:spcPct val="100000"/>
              </a:lnSpc>
              <a:spcBef>
                <a:spcPts val="0"/>
              </a:spcBef>
              <a:spcAft>
                <a:spcPts val="600"/>
              </a:spcAft>
              <a:buSzPct val="100000"/>
            </a:pPr>
            <a:r>
              <a:rPr lang="en" sz="1400" dirty="0"/>
              <a:t>Provider(s)</a:t>
            </a:r>
          </a:p>
          <a:p>
            <a:pPr marL="0" lvl="0" indent="-69850" rtl="0">
              <a:lnSpc>
                <a:spcPct val="100000"/>
              </a:lnSpc>
              <a:spcBef>
                <a:spcPts val="0"/>
              </a:spcBef>
              <a:spcAft>
                <a:spcPts val="600"/>
              </a:spcAft>
              <a:buClr>
                <a:srgbClr val="000000"/>
              </a:buClr>
              <a:buSzPct val="68750"/>
              <a:buFont typeface="Arial"/>
              <a:buNone/>
            </a:pPr>
            <a:r>
              <a:rPr lang="en" sz="1600" dirty="0"/>
              <a:t>Fields needed:</a:t>
            </a:r>
          </a:p>
          <a:p>
            <a:pPr marL="457200" lvl="0" indent="-317500" rtl="0">
              <a:lnSpc>
                <a:spcPct val="100000"/>
              </a:lnSpc>
              <a:spcBef>
                <a:spcPts val="0"/>
              </a:spcBef>
              <a:spcAft>
                <a:spcPts val="600"/>
              </a:spcAft>
              <a:buSzPct val="100000"/>
            </a:pPr>
            <a:r>
              <a:rPr lang="en" sz="1400" dirty="0"/>
              <a:t>Title</a:t>
            </a:r>
          </a:p>
          <a:p>
            <a:pPr marL="457200" lvl="0" indent="-317500" rtl="0">
              <a:lnSpc>
                <a:spcPct val="100000"/>
              </a:lnSpc>
              <a:spcBef>
                <a:spcPts val="0"/>
              </a:spcBef>
              <a:spcAft>
                <a:spcPts val="600"/>
              </a:spcAft>
              <a:buSzPct val="100000"/>
            </a:pPr>
            <a:r>
              <a:rPr lang="en" sz="1400" dirty="0"/>
              <a:t>ISBN</a:t>
            </a:r>
          </a:p>
          <a:p>
            <a:pPr marL="457200" lvl="0" indent="-317500" rtl="0">
              <a:lnSpc>
                <a:spcPct val="100000"/>
              </a:lnSpc>
              <a:spcBef>
                <a:spcPts val="0"/>
              </a:spcBef>
              <a:spcAft>
                <a:spcPts val="600"/>
              </a:spcAft>
              <a:buSzPct val="100000"/>
            </a:pPr>
            <a:r>
              <a:rPr lang="en" sz="1400" dirty="0"/>
              <a:t>Publisher</a:t>
            </a:r>
          </a:p>
          <a:p>
            <a:pPr marL="457200" lvl="0" indent="-317500" rtl="0">
              <a:lnSpc>
                <a:spcPct val="100000"/>
              </a:lnSpc>
              <a:spcBef>
                <a:spcPts val="0"/>
              </a:spcBef>
              <a:spcAft>
                <a:spcPts val="600"/>
              </a:spcAft>
              <a:buSzPct val="100000"/>
            </a:pPr>
            <a:r>
              <a:rPr lang="en" sz="1400" dirty="0"/>
              <a:t>Collection Name/ID</a:t>
            </a:r>
          </a:p>
          <a:p>
            <a:pPr marL="457200" lvl="0" indent="-317500" rtl="0">
              <a:lnSpc>
                <a:spcPct val="100000"/>
              </a:lnSpc>
              <a:spcBef>
                <a:spcPts val="0"/>
              </a:spcBef>
              <a:spcAft>
                <a:spcPts val="600"/>
              </a:spcAft>
              <a:buSzPct val="100000"/>
            </a:pPr>
            <a:r>
              <a:rPr lang="en" sz="1400" dirty="0"/>
              <a:t>Activation status of title</a:t>
            </a:r>
          </a:p>
        </p:txBody>
      </p:sp>
      <p:pic>
        <p:nvPicPr>
          <p:cNvPr id="406" name="Shape 406"/>
          <p:cNvPicPr preferRelativeResize="0"/>
          <p:nvPr/>
        </p:nvPicPr>
        <p:blipFill>
          <a:blip r:embed="rId3">
            <a:alphaModFix/>
          </a:blip>
          <a:stretch>
            <a:fillRect/>
          </a:stretch>
        </p:blipFill>
        <p:spPr>
          <a:xfrm>
            <a:off x="3902501" y="1056222"/>
            <a:ext cx="4630200" cy="348891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p:nvPr/>
        </p:nvSpPr>
        <p:spPr>
          <a:xfrm>
            <a:off x="327125" y="3053575"/>
            <a:ext cx="8651400" cy="1769700"/>
          </a:xfrm>
          <a:prstGeom prst="roundRect">
            <a:avLst>
              <a:gd name="adj" fmla="val 16667"/>
            </a:avLst>
          </a:prstGeom>
          <a:solidFill>
            <a:schemeClr val="accent1">
              <a:lumMod val="60000"/>
              <a:lumOff val="40000"/>
            </a:schemeClr>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2" name="Shape 412"/>
          <p:cNvSpPr txBox="1">
            <a:spLocks noGrp="1"/>
          </p:cNvSpPr>
          <p:nvPr>
            <p:ph type="title"/>
          </p:nvPr>
        </p:nvSpPr>
        <p:spPr>
          <a:xfrm>
            <a:off x="311700" y="289900"/>
            <a:ext cx="8520600" cy="572700"/>
          </a:xfrm>
          <a:prstGeom prst="rect">
            <a:avLst/>
          </a:prstGeom>
        </p:spPr>
        <p:txBody>
          <a:bodyPr wrap="square" lIns="91425" tIns="91425" rIns="91425" bIns="91425" anchor="t" anchorCtr="0">
            <a:noAutofit/>
          </a:bodyPr>
          <a:lstStyle/>
          <a:p>
            <a:pPr lvl="0" rtl="0">
              <a:spcBef>
                <a:spcPts val="0"/>
              </a:spcBef>
              <a:buNone/>
            </a:pPr>
            <a:r>
              <a:rPr lang="en"/>
              <a:t>Inventory:</a:t>
            </a:r>
            <a:r>
              <a:rPr lang="en" sz="2400"/>
              <a:t> WITHDRAWN item status is misleading </a:t>
            </a:r>
          </a:p>
        </p:txBody>
      </p:sp>
      <p:sp>
        <p:nvSpPr>
          <p:cNvPr id="413" name="Shape 413"/>
          <p:cNvSpPr txBox="1">
            <a:spLocks noGrp="1"/>
          </p:cNvSpPr>
          <p:nvPr>
            <p:ph type="body" idx="1"/>
          </p:nvPr>
        </p:nvSpPr>
        <p:spPr>
          <a:xfrm>
            <a:off x="311700" y="1152475"/>
            <a:ext cx="8520600" cy="1901100"/>
          </a:xfrm>
          <a:prstGeom prst="rect">
            <a:avLst/>
          </a:prstGeom>
        </p:spPr>
        <p:txBody>
          <a:bodyPr wrap="square" lIns="91425" tIns="91425" rIns="91425" bIns="91425" anchor="t" anchorCtr="0">
            <a:noAutofit/>
          </a:bodyPr>
          <a:lstStyle/>
          <a:p>
            <a:pPr lvl="0" rtl="0">
              <a:spcBef>
                <a:spcPts val="0"/>
              </a:spcBef>
              <a:buNone/>
            </a:pPr>
            <a:r>
              <a:rPr lang="en" dirty="0"/>
              <a:t>Applied anytime a barcode is deleted</a:t>
            </a:r>
          </a:p>
          <a:p>
            <a:pPr lvl="0" rtl="0">
              <a:spcBef>
                <a:spcPts val="0"/>
              </a:spcBef>
              <a:buNone/>
            </a:pPr>
            <a:r>
              <a:rPr lang="en" dirty="0"/>
              <a:t>But what if it was an accident?  Wrong record, cataloger fumble, accidentally hit wrong button</a:t>
            </a:r>
          </a:p>
          <a:p>
            <a:pPr lvl="0" rtl="0">
              <a:spcBef>
                <a:spcPts val="0"/>
              </a:spcBef>
              <a:buNone/>
            </a:pPr>
            <a:r>
              <a:rPr lang="en" dirty="0"/>
              <a:t>Our solution: Staff submit withdrawal stats to google form</a:t>
            </a:r>
          </a:p>
          <a:p>
            <a:pPr lvl="0" rtl="0">
              <a:spcBef>
                <a:spcPts val="0"/>
              </a:spcBef>
              <a:buNone/>
            </a:pPr>
            <a:endParaRPr dirty="0"/>
          </a:p>
          <a:p>
            <a:pPr lvl="0" rtl="0">
              <a:spcBef>
                <a:spcPts val="0"/>
              </a:spcBef>
              <a:buNone/>
            </a:pPr>
            <a:endParaRPr dirty="0"/>
          </a:p>
        </p:txBody>
      </p:sp>
      <p:pic>
        <p:nvPicPr>
          <p:cNvPr id="414" name="Shape 414"/>
          <p:cNvPicPr preferRelativeResize="0"/>
          <p:nvPr/>
        </p:nvPicPr>
        <p:blipFill>
          <a:blip r:embed="rId3">
            <a:alphaModFix/>
          </a:blip>
          <a:stretch>
            <a:fillRect/>
          </a:stretch>
        </p:blipFill>
        <p:spPr>
          <a:xfrm>
            <a:off x="4376200" y="1152475"/>
            <a:ext cx="1990725" cy="342900"/>
          </a:xfrm>
          <a:prstGeom prst="rect">
            <a:avLst/>
          </a:prstGeom>
          <a:noFill/>
          <a:ln w="9525" cap="flat" cmpd="sng">
            <a:solidFill>
              <a:srgbClr val="000000"/>
            </a:solidFill>
            <a:prstDash val="solid"/>
            <a:round/>
            <a:headEnd type="none" w="med" len="med"/>
            <a:tailEnd type="none" w="med" len="med"/>
          </a:ln>
        </p:spPr>
      </p:pic>
      <p:pic>
        <p:nvPicPr>
          <p:cNvPr id="415" name="Shape 415"/>
          <p:cNvPicPr preferRelativeResize="0"/>
          <p:nvPr/>
        </p:nvPicPr>
        <p:blipFill>
          <a:blip r:embed="rId4">
            <a:alphaModFix/>
          </a:blip>
          <a:stretch>
            <a:fillRect/>
          </a:stretch>
        </p:blipFill>
        <p:spPr>
          <a:xfrm>
            <a:off x="4202245" y="3145695"/>
            <a:ext cx="4630049" cy="1464424"/>
          </a:xfrm>
          <a:prstGeom prst="rect">
            <a:avLst/>
          </a:prstGeom>
          <a:noFill/>
          <a:ln w="9525" cap="flat" cmpd="sng">
            <a:solidFill>
              <a:srgbClr val="000000"/>
            </a:solidFill>
            <a:prstDash val="solid"/>
            <a:round/>
            <a:headEnd type="none" w="med" len="med"/>
            <a:tailEnd type="none" w="med" len="med"/>
          </a:ln>
        </p:spPr>
      </p:pic>
      <p:sp>
        <p:nvSpPr>
          <p:cNvPr id="416" name="Shape 416"/>
          <p:cNvSpPr txBox="1"/>
          <p:nvPr/>
        </p:nvSpPr>
        <p:spPr>
          <a:xfrm>
            <a:off x="311700" y="3145700"/>
            <a:ext cx="3786900" cy="1313400"/>
          </a:xfrm>
          <a:prstGeom prst="rect">
            <a:avLst/>
          </a:prstGeom>
          <a:noFill/>
          <a:ln>
            <a:noFill/>
          </a:ln>
        </p:spPr>
        <p:txBody>
          <a:bodyPr wrap="square" lIns="91425" tIns="91425" rIns="91425" bIns="91425" anchor="t" anchorCtr="0">
            <a:noAutofit/>
          </a:bodyPr>
          <a:lstStyle/>
          <a:p>
            <a:pPr lvl="0" rtl="0">
              <a:spcBef>
                <a:spcPts val="0"/>
              </a:spcBef>
              <a:buNone/>
            </a:pPr>
            <a:endParaRPr dirty="0"/>
          </a:p>
          <a:p>
            <a:pPr marL="457200" lvl="0" indent="-342900" rtl="0">
              <a:lnSpc>
                <a:spcPct val="115000"/>
              </a:lnSpc>
              <a:spcBef>
                <a:spcPts val="0"/>
              </a:spcBef>
              <a:spcAft>
                <a:spcPts val="1600"/>
              </a:spcAft>
              <a:buClr>
                <a:schemeClr val="dk2"/>
              </a:buClr>
              <a:buSzPct val="100000"/>
              <a:buChar char="➔"/>
            </a:pPr>
            <a:r>
              <a:rPr lang="en" sz="1800" dirty="0">
                <a:solidFill>
                  <a:schemeClr val="dk2"/>
                </a:solidFill>
              </a:rPr>
              <a:t>Enhancement request: let staff </a:t>
            </a:r>
            <a:r>
              <a:rPr lang="en" sz="1800" i="1" dirty="0">
                <a:solidFill>
                  <a:schemeClr val="dk2"/>
                </a:solidFill>
              </a:rPr>
              <a:t>manually</a:t>
            </a:r>
            <a:r>
              <a:rPr lang="en" sz="1800" dirty="0">
                <a:solidFill>
                  <a:schemeClr val="dk2"/>
                </a:solidFill>
              </a:rPr>
              <a:t> set item status to withdrawn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311775" y="326450"/>
            <a:ext cx="8520600" cy="572700"/>
          </a:xfrm>
          <a:prstGeom prst="rect">
            <a:avLst/>
          </a:prstGeom>
        </p:spPr>
        <p:txBody>
          <a:bodyPr wrap="square" lIns="91425" tIns="91425" rIns="91425" bIns="91425" anchor="t" anchorCtr="0">
            <a:noAutofit/>
          </a:bodyPr>
          <a:lstStyle/>
          <a:p>
            <a:pPr lvl="0" rtl="0">
              <a:spcBef>
                <a:spcPts val="0"/>
              </a:spcBef>
              <a:buNone/>
            </a:pPr>
            <a:r>
              <a:rPr lang="en"/>
              <a:t>WMS Analytics: </a:t>
            </a:r>
            <a:r>
              <a:rPr lang="en" sz="2400"/>
              <a:t>The eBook problem</a:t>
            </a:r>
          </a:p>
        </p:txBody>
      </p:sp>
      <p:sp>
        <p:nvSpPr>
          <p:cNvPr id="422" name="Shape 422"/>
          <p:cNvSpPr txBox="1">
            <a:spLocks noGrp="1"/>
          </p:cNvSpPr>
          <p:nvPr>
            <p:ph type="body" idx="1"/>
          </p:nvPr>
        </p:nvSpPr>
        <p:spPr>
          <a:xfrm>
            <a:off x="311700" y="899150"/>
            <a:ext cx="8520600" cy="3921600"/>
          </a:xfrm>
          <a:prstGeom prst="rect">
            <a:avLst/>
          </a:prstGeom>
        </p:spPr>
        <p:txBody>
          <a:bodyPr wrap="square" lIns="91425" tIns="91425" rIns="91425" bIns="91425" anchor="t" anchorCtr="0">
            <a:noAutofit/>
          </a:bodyPr>
          <a:lstStyle/>
          <a:p>
            <a:pPr lvl="0">
              <a:spcBef>
                <a:spcPts val="0"/>
              </a:spcBef>
              <a:buNone/>
            </a:pPr>
            <a:r>
              <a:rPr lang="en"/>
              <a:t>OCLC documentation does not appear to follow current guidelines</a:t>
            </a:r>
          </a:p>
          <a:p>
            <a:pPr lvl="0" rtl="0">
              <a:spcBef>
                <a:spcPts val="0"/>
              </a:spcBef>
              <a:buNone/>
            </a:pPr>
            <a:endParaRPr/>
          </a:p>
        </p:txBody>
      </p:sp>
      <p:pic>
        <p:nvPicPr>
          <p:cNvPr id="423" name="Shape 423"/>
          <p:cNvPicPr preferRelativeResize="0"/>
          <p:nvPr/>
        </p:nvPicPr>
        <p:blipFill>
          <a:blip r:embed="rId3">
            <a:alphaModFix/>
          </a:blip>
          <a:stretch>
            <a:fillRect/>
          </a:stretch>
        </p:blipFill>
        <p:spPr>
          <a:xfrm>
            <a:off x="311775" y="1423625"/>
            <a:ext cx="5905500" cy="1028700"/>
          </a:xfrm>
          <a:prstGeom prst="rect">
            <a:avLst/>
          </a:prstGeom>
          <a:noFill/>
          <a:ln w="9525" cap="flat" cmpd="sng">
            <a:solidFill>
              <a:srgbClr val="000000"/>
            </a:solidFill>
            <a:prstDash val="solid"/>
            <a:round/>
            <a:headEnd type="none" w="med" len="med"/>
            <a:tailEnd type="none" w="med" len="med"/>
          </a:ln>
        </p:spPr>
      </p:pic>
      <p:sp>
        <p:nvSpPr>
          <p:cNvPr id="424" name="Shape 424"/>
          <p:cNvSpPr/>
          <p:nvPr/>
        </p:nvSpPr>
        <p:spPr>
          <a:xfrm>
            <a:off x="3859100" y="2053125"/>
            <a:ext cx="560700" cy="2661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425" name="Shape 425"/>
          <p:cNvPicPr preferRelativeResize="0"/>
          <p:nvPr/>
        </p:nvPicPr>
        <p:blipFill>
          <a:blip r:embed="rId4">
            <a:alphaModFix/>
          </a:blip>
          <a:stretch>
            <a:fillRect/>
          </a:stretch>
        </p:blipFill>
        <p:spPr>
          <a:xfrm>
            <a:off x="2547398" y="2788500"/>
            <a:ext cx="6371625" cy="2032249"/>
          </a:xfrm>
          <a:prstGeom prst="rect">
            <a:avLst/>
          </a:prstGeom>
          <a:noFill/>
          <a:ln w="9525" cap="flat" cmpd="sng">
            <a:solidFill>
              <a:srgbClr val="000000"/>
            </a:solidFill>
            <a:prstDash val="solid"/>
            <a:round/>
            <a:headEnd type="none" w="med" len="med"/>
            <a:tailEnd type="none" w="med" len="med"/>
          </a:ln>
        </p:spPr>
      </p:pic>
      <p:cxnSp>
        <p:nvCxnSpPr>
          <p:cNvPr id="426" name="Shape 426"/>
          <p:cNvCxnSpPr>
            <a:stCxn id="424" idx="3"/>
          </p:cNvCxnSpPr>
          <p:nvPr/>
        </p:nvCxnSpPr>
        <p:spPr>
          <a:xfrm>
            <a:off x="4419800" y="2186175"/>
            <a:ext cx="2756700" cy="1625400"/>
          </a:xfrm>
          <a:prstGeom prst="straightConnector1">
            <a:avLst/>
          </a:prstGeom>
          <a:noFill/>
          <a:ln w="38100" cap="flat" cmpd="sng">
            <a:solidFill>
              <a:srgbClr val="FF0000"/>
            </a:solidFill>
            <a:prstDash val="solid"/>
            <a:round/>
            <a:headEnd type="none" w="lg" len="lg"/>
            <a:tailEnd type="triangle" w="lg" len="lg"/>
          </a:ln>
        </p:spPr>
      </p:cxnSp>
      <p:sp>
        <p:nvSpPr>
          <p:cNvPr id="427" name="Shape 427"/>
          <p:cNvSpPr txBox="1"/>
          <p:nvPr/>
        </p:nvSpPr>
        <p:spPr>
          <a:xfrm>
            <a:off x="475300" y="3376025"/>
            <a:ext cx="2072100" cy="1406700"/>
          </a:xfrm>
          <a:prstGeom prst="rect">
            <a:avLst/>
          </a:prstGeom>
          <a:noFill/>
          <a:ln>
            <a:noFill/>
          </a:ln>
        </p:spPr>
        <p:txBody>
          <a:bodyPr wrap="square" lIns="91425" tIns="91425" rIns="91425" bIns="91425" anchor="t" anchorCtr="0">
            <a:noAutofit/>
          </a:bodyPr>
          <a:lstStyle/>
          <a:p>
            <a:pPr lvl="0">
              <a:spcBef>
                <a:spcPts val="0"/>
              </a:spcBef>
              <a:buNone/>
            </a:pPr>
            <a:r>
              <a:rPr lang="en"/>
              <a:t>From the PCC’s “</a:t>
            </a:r>
            <a:r>
              <a:rPr lang="en" u="sng">
                <a:solidFill>
                  <a:schemeClr val="hlink"/>
                </a:solidFill>
                <a:hlinkClick r:id="rId5"/>
              </a:rPr>
              <a:t>Provider-Neutral E-Resource MARC Record Guide</a:t>
            </a:r>
            <a:r>
              <a:rPr lang="en"/>
              <a:t>” document (</a:t>
            </a:r>
            <a:r>
              <a:rPr lang="en" i="1"/>
              <a:t>dated Aug 30, 2017</a:t>
            </a:r>
            <a:r>
              <a:rPr lang="en"/>
              <a:t>)</a:t>
            </a:r>
          </a:p>
        </p:txBody>
      </p:sp>
      <p:sp>
        <p:nvSpPr>
          <p:cNvPr id="428" name="Shape 428"/>
          <p:cNvSpPr txBox="1"/>
          <p:nvPr/>
        </p:nvSpPr>
        <p:spPr>
          <a:xfrm>
            <a:off x="6339900" y="1423625"/>
            <a:ext cx="2492400" cy="1216800"/>
          </a:xfrm>
          <a:prstGeom prst="rect">
            <a:avLst/>
          </a:prstGeom>
          <a:noFill/>
          <a:ln>
            <a:noFill/>
          </a:ln>
        </p:spPr>
        <p:txBody>
          <a:bodyPr wrap="square" lIns="91425" tIns="91425" rIns="91425" bIns="91425" anchor="t" anchorCtr="0">
            <a:noAutofit/>
          </a:bodyPr>
          <a:lstStyle/>
          <a:p>
            <a:pPr lvl="0">
              <a:spcBef>
                <a:spcPts val="0"/>
              </a:spcBef>
              <a:buNone/>
            </a:pPr>
            <a:r>
              <a:rPr lang="en"/>
              <a:t>From “</a:t>
            </a:r>
            <a:r>
              <a:rPr lang="en" u="sng">
                <a:solidFill>
                  <a:schemeClr val="hlink"/>
                </a:solidFill>
                <a:hlinkClick r:id="rId6"/>
              </a:rPr>
              <a:t>Searching Worldcat Indexes - Format/Document Type values and codes for Worldshare and Worldcat Discovery</a:t>
            </a:r>
            <a:r>
              <a:rPr lang="en"/>
              <a:t>” website</a:t>
            </a:r>
          </a:p>
        </p:txBody>
      </p:sp>
      <p:pic>
        <p:nvPicPr>
          <p:cNvPr id="429" name="Shape 429"/>
          <p:cNvPicPr preferRelativeResize="0"/>
          <p:nvPr/>
        </p:nvPicPr>
        <p:blipFill>
          <a:blip r:embed="rId7">
            <a:alphaModFix/>
          </a:blip>
          <a:stretch>
            <a:fillRect/>
          </a:stretch>
        </p:blipFill>
        <p:spPr>
          <a:xfrm>
            <a:off x="349787" y="2788500"/>
            <a:ext cx="2066925" cy="495300"/>
          </a:xfrm>
          <a:prstGeom prst="rect">
            <a:avLst/>
          </a:prstGeom>
          <a:noFill/>
          <a:ln w="19050" cap="flat" cmpd="sng">
            <a:solidFill>
              <a:srgbClr val="000000"/>
            </a:solidFill>
            <a:prstDash val="solid"/>
            <a:round/>
            <a:headEnd type="none" w="med" len="med"/>
            <a:tailEnd type="none" w="med" len="me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4635775" y="1189262"/>
            <a:ext cx="4002900" cy="3416400"/>
          </a:xfrm>
          <a:prstGeom prst="rect">
            <a:avLst/>
          </a:prstGeom>
          <a:noFill/>
          <a:ln>
            <a:noFill/>
          </a:ln>
        </p:spPr>
        <p:txBody>
          <a:bodyPr wrap="square" lIns="91425" tIns="91425" rIns="91425" bIns="91425" anchor="t" anchorCtr="0">
            <a:noAutofit/>
          </a:bodyPr>
          <a:lstStyle/>
          <a:p>
            <a:pPr lvl="0">
              <a:spcBef>
                <a:spcPts val="0"/>
              </a:spcBef>
              <a:buNone/>
            </a:pPr>
            <a:r>
              <a:rPr lang="en" sz="1800" i="1" dirty="0">
                <a:solidFill>
                  <a:schemeClr val="dk2"/>
                </a:solidFill>
              </a:rPr>
              <a:t>...But not always?</a:t>
            </a:r>
          </a:p>
        </p:txBody>
      </p:sp>
      <p:sp>
        <p:nvSpPr>
          <p:cNvPr id="435" name="Shape 435"/>
          <p:cNvSpPr txBox="1">
            <a:spLocks noGrp="1"/>
          </p:cNvSpPr>
          <p:nvPr>
            <p:ph type="body" idx="1"/>
          </p:nvPr>
        </p:nvSpPr>
        <p:spPr>
          <a:xfrm>
            <a:off x="311700" y="1152475"/>
            <a:ext cx="3205500" cy="3416400"/>
          </a:xfrm>
          <a:prstGeom prst="rect">
            <a:avLst/>
          </a:prstGeom>
        </p:spPr>
        <p:txBody>
          <a:bodyPr wrap="square" lIns="91425" tIns="91425" rIns="91425" bIns="91425" anchor="t" anchorCtr="0">
            <a:noAutofit/>
          </a:bodyPr>
          <a:lstStyle/>
          <a:p>
            <a:pPr lvl="0">
              <a:spcBef>
                <a:spcPts val="0"/>
              </a:spcBef>
              <a:buNone/>
            </a:pPr>
            <a:r>
              <a:rPr lang="en" dirty="0"/>
              <a:t>It all hinges on the 856 field...</a:t>
            </a:r>
          </a:p>
          <a:p>
            <a:pPr lvl="0">
              <a:spcBef>
                <a:spcPts val="0"/>
              </a:spcBef>
              <a:buNone/>
            </a:pPr>
            <a:r>
              <a:rPr lang="en" sz="1400" dirty="0"/>
              <a:t>OCLC Support stated:</a:t>
            </a:r>
          </a:p>
        </p:txBody>
      </p:sp>
      <p:sp>
        <p:nvSpPr>
          <p:cNvPr id="436" name="Shape 436"/>
          <p:cNvSpPr txBox="1"/>
          <p:nvPr/>
        </p:nvSpPr>
        <p:spPr>
          <a:xfrm>
            <a:off x="4885025" y="2303175"/>
            <a:ext cx="3569700" cy="1986900"/>
          </a:xfrm>
          <a:prstGeom prst="rect">
            <a:avLst/>
          </a:prstGeom>
          <a:noFill/>
          <a:ln>
            <a:noFill/>
          </a:ln>
        </p:spPr>
        <p:txBody>
          <a:bodyPr wrap="square" lIns="91425" tIns="91425" rIns="91425" bIns="91425" anchor="t" anchorCtr="0">
            <a:noAutofit/>
          </a:bodyPr>
          <a:lstStyle/>
          <a:p>
            <a:pPr lvl="0">
              <a:spcBef>
                <a:spcPts val="0"/>
              </a:spcBef>
              <a:buNone/>
            </a:pPr>
            <a:endParaRPr sz="1800">
              <a:solidFill>
                <a:schemeClr val="dk2"/>
              </a:solidFill>
            </a:endParaRPr>
          </a:p>
        </p:txBody>
      </p:sp>
      <p:pic>
        <p:nvPicPr>
          <p:cNvPr id="437" name="Shape 437"/>
          <p:cNvPicPr preferRelativeResize="0"/>
          <p:nvPr/>
        </p:nvPicPr>
        <p:blipFill>
          <a:blip r:embed="rId3">
            <a:alphaModFix/>
          </a:blip>
          <a:stretch>
            <a:fillRect/>
          </a:stretch>
        </p:blipFill>
        <p:spPr>
          <a:xfrm>
            <a:off x="451499" y="2041488"/>
            <a:ext cx="2477174" cy="2510260"/>
          </a:xfrm>
          <a:prstGeom prst="rect">
            <a:avLst/>
          </a:prstGeom>
          <a:noFill/>
          <a:ln w="9525" cap="flat" cmpd="sng">
            <a:solidFill>
              <a:srgbClr val="666666"/>
            </a:solidFill>
            <a:prstDash val="solid"/>
            <a:round/>
            <a:headEnd type="none" w="med" len="med"/>
            <a:tailEnd type="none" w="med" len="med"/>
          </a:ln>
        </p:spPr>
      </p:pic>
      <p:pic>
        <p:nvPicPr>
          <p:cNvPr id="438" name="Shape 438"/>
          <p:cNvPicPr preferRelativeResize="0"/>
          <p:nvPr/>
        </p:nvPicPr>
        <p:blipFill>
          <a:blip r:embed="rId4">
            <a:alphaModFix/>
          </a:blip>
          <a:stretch>
            <a:fillRect/>
          </a:stretch>
        </p:blipFill>
        <p:spPr>
          <a:xfrm>
            <a:off x="56525" y="2607641"/>
            <a:ext cx="4449724" cy="506075"/>
          </a:xfrm>
          <a:prstGeom prst="rect">
            <a:avLst/>
          </a:prstGeom>
          <a:noFill/>
          <a:ln w="19050" cap="flat" cmpd="sng">
            <a:solidFill>
              <a:srgbClr val="000000"/>
            </a:solidFill>
            <a:prstDash val="solid"/>
            <a:round/>
            <a:headEnd type="none" w="med" len="med"/>
            <a:tailEnd type="none" w="med" len="med"/>
          </a:ln>
        </p:spPr>
      </p:pic>
      <p:pic>
        <p:nvPicPr>
          <p:cNvPr id="439" name="Shape 439"/>
          <p:cNvPicPr preferRelativeResize="0"/>
          <p:nvPr/>
        </p:nvPicPr>
        <p:blipFill>
          <a:blip r:embed="rId5">
            <a:alphaModFix/>
          </a:blip>
          <a:stretch>
            <a:fillRect/>
          </a:stretch>
        </p:blipFill>
        <p:spPr>
          <a:xfrm>
            <a:off x="4856721" y="2041500"/>
            <a:ext cx="3561015" cy="1846899"/>
          </a:xfrm>
          <a:prstGeom prst="rect">
            <a:avLst/>
          </a:prstGeom>
          <a:noFill/>
          <a:ln w="9525" cap="flat" cmpd="sng">
            <a:solidFill>
              <a:srgbClr val="000000"/>
            </a:solidFill>
            <a:prstDash val="solid"/>
            <a:round/>
            <a:headEnd type="none" w="med" len="med"/>
            <a:tailEnd type="none" w="med" len="med"/>
          </a:ln>
        </p:spPr>
      </p:pic>
      <p:sp>
        <p:nvSpPr>
          <p:cNvPr id="440" name="Shape 440"/>
          <p:cNvSpPr txBox="1"/>
          <p:nvPr/>
        </p:nvSpPr>
        <p:spPr>
          <a:xfrm>
            <a:off x="5825475" y="2497375"/>
            <a:ext cx="573900" cy="4341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rgbClr val="FF0000"/>
                </a:solidFill>
              </a:rPr>
              <a:t>???</a:t>
            </a:r>
          </a:p>
        </p:txBody>
      </p:sp>
      <p:sp>
        <p:nvSpPr>
          <p:cNvPr id="441" name="Shape 441"/>
          <p:cNvSpPr txBox="1">
            <a:spLocks noGrp="1"/>
          </p:cNvSpPr>
          <p:nvPr>
            <p:ph type="title"/>
          </p:nvPr>
        </p:nvSpPr>
        <p:spPr>
          <a:xfrm>
            <a:off x="311775" y="326450"/>
            <a:ext cx="8520600" cy="572700"/>
          </a:xfrm>
          <a:prstGeom prst="rect">
            <a:avLst/>
          </a:prstGeom>
        </p:spPr>
        <p:txBody>
          <a:bodyPr wrap="square" lIns="91425" tIns="91425" rIns="91425" bIns="91425" anchor="t" anchorCtr="0">
            <a:noAutofit/>
          </a:bodyPr>
          <a:lstStyle/>
          <a:p>
            <a:pPr lvl="0" rtl="0">
              <a:spcBef>
                <a:spcPts val="0"/>
              </a:spcBef>
              <a:buNone/>
            </a:pPr>
            <a:r>
              <a:rPr lang="en"/>
              <a:t>WMS Analytics: </a:t>
            </a:r>
            <a:r>
              <a:rPr lang="en" sz="2400"/>
              <a:t>The eBook problem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456225" y="1152475"/>
            <a:ext cx="3949500" cy="1965600"/>
          </a:xfrm>
          <a:prstGeom prst="rect">
            <a:avLst/>
          </a:prstGeom>
          <a:ln>
            <a:noFill/>
          </a:ln>
        </p:spPr>
        <p:txBody>
          <a:bodyPr wrap="square" lIns="91425" tIns="91425" rIns="91425" bIns="91425" anchor="t" anchorCtr="0">
            <a:noAutofit/>
          </a:bodyPr>
          <a:lstStyle/>
          <a:p>
            <a:pPr lvl="0" rtl="0">
              <a:spcBef>
                <a:spcPts val="0"/>
              </a:spcBef>
              <a:buNone/>
            </a:pPr>
            <a:r>
              <a:rPr lang="en"/>
              <a:t>Titles activated via Collection Manager module are included in Collection Evaluation reports</a:t>
            </a:r>
          </a:p>
          <a:p>
            <a:pPr marL="457200" lvl="0" indent="-317500" rtl="0">
              <a:spcBef>
                <a:spcPts val="0"/>
              </a:spcBef>
              <a:buSzPct val="100000"/>
            </a:pPr>
            <a:r>
              <a:rPr lang="en" sz="1400"/>
              <a:t>Identifiable by:</a:t>
            </a:r>
          </a:p>
          <a:p>
            <a:pPr marL="914400" lvl="1" indent="-317500" rtl="0">
              <a:spcBef>
                <a:spcPts val="0"/>
              </a:spcBef>
              <a:buSzPct val="100000"/>
            </a:pPr>
            <a:r>
              <a:rPr lang="en" sz="1400"/>
              <a:t> “Format” field (“Book, eBook”; “eJournal”; etc.)</a:t>
            </a:r>
            <a:r>
              <a:rPr lang="en"/>
              <a:t>*</a:t>
            </a:r>
          </a:p>
          <a:p>
            <a:pPr marL="914400" lvl="1" indent="-317500" rtl="0">
              <a:spcBef>
                <a:spcPts val="0"/>
              </a:spcBef>
              <a:buSzPct val="100000"/>
            </a:pPr>
            <a:r>
              <a:rPr lang="en"/>
              <a:t>L</a:t>
            </a:r>
            <a:r>
              <a:rPr lang="en" sz="1400"/>
              <a:t>ack of shelving location in the “Location” field</a:t>
            </a:r>
          </a:p>
          <a:p>
            <a:pPr lvl="0" rtl="0">
              <a:spcBef>
                <a:spcPts val="0"/>
              </a:spcBef>
              <a:buNone/>
            </a:pPr>
            <a:endParaRPr/>
          </a:p>
          <a:p>
            <a:pPr lvl="0" rtl="0">
              <a:spcBef>
                <a:spcPts val="0"/>
              </a:spcBef>
              <a:buNone/>
            </a:pPr>
            <a:endParaRPr sz="1400" i="1"/>
          </a:p>
          <a:p>
            <a:pPr lvl="0" indent="457200" rtl="0">
              <a:spcBef>
                <a:spcPts val="0"/>
              </a:spcBef>
              <a:buNone/>
            </a:pPr>
            <a:endParaRPr>
              <a:solidFill>
                <a:srgbClr val="000000"/>
              </a:solidFill>
            </a:endParaRPr>
          </a:p>
        </p:txBody>
      </p:sp>
      <p:pic>
        <p:nvPicPr>
          <p:cNvPr id="447" name="Shape 447"/>
          <p:cNvPicPr preferRelativeResize="0"/>
          <p:nvPr/>
        </p:nvPicPr>
        <p:blipFill>
          <a:blip r:embed="rId3">
            <a:alphaModFix/>
          </a:blip>
          <a:stretch>
            <a:fillRect/>
          </a:stretch>
        </p:blipFill>
        <p:spPr>
          <a:xfrm>
            <a:off x="501325" y="1223549"/>
            <a:ext cx="8277549" cy="3326949"/>
          </a:xfrm>
          <a:prstGeom prst="rect">
            <a:avLst/>
          </a:prstGeom>
          <a:noFill/>
          <a:ln w="19050" cap="flat" cmpd="sng">
            <a:solidFill>
              <a:schemeClr val="dk2"/>
            </a:solidFill>
            <a:prstDash val="solid"/>
            <a:round/>
            <a:headEnd type="none" w="med" len="med"/>
            <a:tailEnd type="none" w="med" len="med"/>
          </a:ln>
        </p:spPr>
      </p:pic>
      <p:pic>
        <p:nvPicPr>
          <p:cNvPr id="448" name="Shape 448"/>
          <p:cNvPicPr preferRelativeResize="0"/>
          <p:nvPr/>
        </p:nvPicPr>
        <p:blipFill>
          <a:blip r:embed="rId4">
            <a:alphaModFix/>
          </a:blip>
          <a:stretch>
            <a:fillRect/>
          </a:stretch>
        </p:blipFill>
        <p:spPr>
          <a:xfrm>
            <a:off x="3646599" y="3252824"/>
            <a:ext cx="5244775" cy="1672250"/>
          </a:xfrm>
          <a:prstGeom prst="rect">
            <a:avLst/>
          </a:prstGeom>
          <a:noFill/>
          <a:ln w="19050" cap="flat" cmpd="sng">
            <a:solidFill>
              <a:schemeClr val="dk2"/>
            </a:solidFill>
            <a:prstDash val="solid"/>
            <a:round/>
            <a:headEnd type="none" w="med" len="med"/>
            <a:tailEnd type="none" w="med" len="med"/>
          </a:ln>
        </p:spPr>
      </p:pic>
      <p:sp>
        <p:nvSpPr>
          <p:cNvPr id="449" name="Shape 449"/>
          <p:cNvSpPr txBox="1">
            <a:spLocks noGrp="1"/>
          </p:cNvSpPr>
          <p:nvPr>
            <p:ph type="title"/>
          </p:nvPr>
        </p:nvSpPr>
        <p:spPr>
          <a:xfrm>
            <a:off x="311775" y="326450"/>
            <a:ext cx="8520600" cy="572700"/>
          </a:xfrm>
          <a:prstGeom prst="rect">
            <a:avLst/>
          </a:prstGeom>
        </p:spPr>
        <p:txBody>
          <a:bodyPr wrap="square" lIns="91425" tIns="91425" rIns="91425" bIns="91425" anchor="t" anchorCtr="0">
            <a:noAutofit/>
          </a:bodyPr>
          <a:lstStyle/>
          <a:p>
            <a:pPr lvl="0" rtl="0">
              <a:spcBef>
                <a:spcPts val="0"/>
              </a:spcBef>
              <a:buNone/>
            </a:pPr>
            <a:r>
              <a:rPr lang="en"/>
              <a:t>WMS Analytics: </a:t>
            </a:r>
            <a:r>
              <a:rPr lang="en" sz="2400"/>
              <a:t>The eBook problem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575875" y="333575"/>
            <a:ext cx="8256300" cy="572700"/>
          </a:xfrm>
          <a:prstGeom prst="rect">
            <a:avLst/>
          </a:prstGeom>
        </p:spPr>
        <p:txBody>
          <a:bodyPr wrap="square" lIns="91425" tIns="91425" rIns="91425" bIns="91425" anchor="t" anchorCtr="0">
            <a:noAutofit/>
          </a:bodyPr>
          <a:lstStyle/>
          <a:p>
            <a:pPr lvl="0" rtl="0">
              <a:spcBef>
                <a:spcPts val="0"/>
              </a:spcBef>
              <a:buNone/>
            </a:pPr>
            <a:r>
              <a:rPr lang="en"/>
              <a:t>Questions?</a:t>
            </a:r>
          </a:p>
        </p:txBody>
      </p:sp>
      <p:sp>
        <p:nvSpPr>
          <p:cNvPr id="455" name="Shape 455"/>
          <p:cNvSpPr txBox="1">
            <a:spLocks noGrp="1"/>
          </p:cNvSpPr>
          <p:nvPr>
            <p:ph type="body" idx="1"/>
          </p:nvPr>
        </p:nvSpPr>
        <p:spPr>
          <a:xfrm>
            <a:off x="661475" y="1053775"/>
            <a:ext cx="4062000" cy="3710730"/>
          </a:xfrm>
          <a:prstGeom prst="rect">
            <a:avLst/>
          </a:prstGeom>
          <a:gradFill>
            <a:gsLst>
              <a:gs pos="0">
                <a:srgbClr val="FDECDB"/>
              </a:gs>
              <a:gs pos="100000">
                <a:srgbClr val="F0A963"/>
              </a:gs>
            </a:gsLst>
            <a:lin ang="5400012" scaled="0"/>
          </a:gradFill>
        </p:spPr>
        <p:txBody>
          <a:bodyPr wrap="square" lIns="91425" tIns="91425" rIns="91425" bIns="91425" anchor="t" anchorCtr="0">
            <a:noAutofit/>
          </a:bodyPr>
          <a:lstStyle/>
          <a:p>
            <a:pPr lvl="0" rtl="0">
              <a:spcBef>
                <a:spcPts val="0"/>
              </a:spcBef>
              <a:buNone/>
            </a:pPr>
            <a:r>
              <a:rPr lang="en" dirty="0"/>
              <a:t>Understand your question (</a:t>
            </a:r>
            <a:r>
              <a:rPr lang="en" i="1" dirty="0"/>
              <a:t>The Why</a:t>
            </a:r>
            <a:r>
              <a:rPr lang="en" dirty="0"/>
              <a:t>)</a:t>
            </a:r>
          </a:p>
          <a:p>
            <a:pPr marL="457200" lvl="0" indent="-317500" rtl="0">
              <a:spcBef>
                <a:spcPts val="0"/>
              </a:spcBef>
              <a:buSzPct val="100000"/>
            </a:pPr>
            <a:r>
              <a:rPr lang="en" sz="1400" dirty="0"/>
              <a:t>Why do you need it? </a:t>
            </a:r>
            <a:r>
              <a:rPr lang="en" sz="1100" i="1" dirty="0"/>
              <a:t>(AKA who is your audience)</a:t>
            </a:r>
          </a:p>
          <a:p>
            <a:pPr marL="457200" lvl="0" indent="-317500" rtl="0">
              <a:spcBef>
                <a:spcPts val="0"/>
              </a:spcBef>
              <a:buSzPct val="100000"/>
            </a:pPr>
            <a:r>
              <a:rPr lang="en" sz="1400" dirty="0"/>
              <a:t>Articulate what combination of metrics you need to answer the question</a:t>
            </a:r>
          </a:p>
          <a:p>
            <a:pPr lvl="0" rtl="0">
              <a:spcBef>
                <a:spcPts val="0"/>
              </a:spcBef>
              <a:buNone/>
            </a:pPr>
            <a:r>
              <a:rPr lang="en" dirty="0"/>
              <a:t>Understand the data (</a:t>
            </a:r>
            <a:r>
              <a:rPr lang="en" i="1" dirty="0"/>
              <a:t>The What</a:t>
            </a:r>
            <a:r>
              <a:rPr lang="en" dirty="0"/>
              <a:t>)</a:t>
            </a:r>
          </a:p>
          <a:p>
            <a:pPr marL="457200" lvl="0" indent="-317500" rtl="0">
              <a:spcBef>
                <a:spcPts val="0"/>
              </a:spcBef>
              <a:buSzPct val="100000"/>
            </a:pPr>
            <a:r>
              <a:rPr lang="en" sz="1400" dirty="0"/>
              <a:t>Where is it coming from?</a:t>
            </a:r>
          </a:p>
          <a:p>
            <a:pPr marL="457200" lvl="0" indent="-317500" rtl="0">
              <a:spcBef>
                <a:spcPts val="0"/>
              </a:spcBef>
              <a:buSzPct val="100000"/>
            </a:pPr>
            <a:r>
              <a:rPr lang="en" sz="1400" dirty="0"/>
              <a:t>Who/what is inputting it?</a:t>
            </a:r>
          </a:p>
          <a:p>
            <a:pPr marL="457200" lvl="0" indent="-317500" rtl="0">
              <a:spcBef>
                <a:spcPts val="0"/>
              </a:spcBef>
              <a:buSzPct val="100000"/>
            </a:pPr>
            <a:r>
              <a:rPr lang="en" sz="1400" dirty="0"/>
              <a:t>Does it mean what you think it means?</a:t>
            </a:r>
          </a:p>
        </p:txBody>
      </p:sp>
      <p:sp>
        <p:nvSpPr>
          <p:cNvPr id="456" name="Shape 456"/>
          <p:cNvSpPr txBox="1"/>
          <p:nvPr/>
        </p:nvSpPr>
        <p:spPr>
          <a:xfrm>
            <a:off x="4963925" y="1053775"/>
            <a:ext cx="3686780" cy="2294100"/>
          </a:xfrm>
          <a:prstGeom prst="rect">
            <a:avLst/>
          </a:prstGeom>
          <a:noFill/>
          <a:ln>
            <a:noFill/>
          </a:ln>
        </p:spPr>
        <p:txBody>
          <a:bodyPr wrap="square" lIns="91425" tIns="91425" rIns="91425" bIns="91425" anchor="t" anchorCtr="0">
            <a:noAutofit/>
          </a:bodyPr>
          <a:lstStyle/>
          <a:p>
            <a:r>
              <a:rPr lang="en" dirty="0" smtClean="0"/>
              <a:t>Slides available at </a:t>
            </a:r>
            <a:r>
              <a:rPr lang="en-US" u="sng" dirty="0">
                <a:hlinkClick r:id="rId3"/>
              </a:rPr>
              <a:t>http://encompass.eku.edu/fs_research/191</a:t>
            </a:r>
            <a:endParaRPr lang="en-US" dirty="0"/>
          </a:p>
          <a:p>
            <a:pPr lvl="0">
              <a:spcBef>
                <a:spcPts val="0"/>
              </a:spcBef>
              <a:buNone/>
            </a:pPr>
            <a:endParaRPr lang="en" dirty="0" smtClean="0"/>
          </a:p>
          <a:p>
            <a:pPr lvl="0">
              <a:spcBef>
                <a:spcPts val="0"/>
              </a:spcBef>
              <a:buNone/>
            </a:pPr>
            <a:r>
              <a:rPr lang="en" dirty="0" smtClean="0"/>
              <a:t>Laura </a:t>
            </a:r>
            <a:r>
              <a:rPr lang="en" dirty="0"/>
              <a:t>Edwards </a:t>
            </a:r>
            <a:r>
              <a:rPr lang="en" u="sng" dirty="0">
                <a:solidFill>
                  <a:schemeClr val="hlink"/>
                </a:solidFill>
                <a:hlinkClick r:id="rId4"/>
              </a:rPr>
              <a:t>laura.edwards@eku.edu</a:t>
            </a:r>
            <a:r>
              <a:rPr lang="en" dirty="0"/>
              <a:t> </a:t>
            </a:r>
          </a:p>
          <a:p>
            <a:pPr lvl="0">
              <a:spcBef>
                <a:spcPts val="0"/>
              </a:spcBef>
              <a:buNone/>
            </a:pPr>
            <a:endParaRPr dirty="0"/>
          </a:p>
          <a:p>
            <a:pPr lvl="0">
              <a:spcBef>
                <a:spcPts val="0"/>
              </a:spcBef>
              <a:buNone/>
            </a:pPr>
            <a:r>
              <a:rPr lang="en" dirty="0"/>
              <a:t>Todd King </a:t>
            </a:r>
            <a:r>
              <a:rPr lang="en" u="sng" dirty="0">
                <a:solidFill>
                  <a:schemeClr val="hlink"/>
                </a:solidFill>
                <a:hlinkClick r:id="rId5"/>
              </a:rPr>
              <a:t>todd.king@eku.edu</a:t>
            </a:r>
            <a:r>
              <a:rPr lang="en" dirty="0"/>
              <a:t> </a:t>
            </a:r>
          </a:p>
          <a:p>
            <a:pPr lvl="0">
              <a:spcBef>
                <a:spcPts val="0"/>
              </a:spcBef>
              <a:buNone/>
            </a:pPr>
            <a:endParaRPr dirty="0"/>
          </a:p>
          <a:p>
            <a:pPr lvl="0">
              <a:spcBef>
                <a:spcPts val="0"/>
              </a:spcBef>
              <a:buNone/>
            </a:pPr>
            <a:r>
              <a:rPr lang="en" dirty="0"/>
              <a:t>Kelly Smith </a:t>
            </a:r>
            <a:r>
              <a:rPr lang="en" u="sng" dirty="0">
                <a:solidFill>
                  <a:schemeClr val="hlink"/>
                </a:solidFill>
                <a:hlinkClick r:id="rId6"/>
              </a:rPr>
              <a:t>kelly.smith</a:t>
            </a:r>
            <a:r>
              <a:rPr lang="en" b="1" u="sng" dirty="0">
                <a:solidFill>
                  <a:schemeClr val="hlink"/>
                </a:solidFill>
                <a:hlinkClick r:id="rId6"/>
              </a:rPr>
              <a:t>2</a:t>
            </a:r>
            <a:r>
              <a:rPr lang="en" u="sng" dirty="0">
                <a:solidFill>
                  <a:schemeClr val="hlink"/>
                </a:solidFill>
                <a:hlinkClick r:id="rId6"/>
              </a:rPr>
              <a:t>@eku.edu</a:t>
            </a:r>
            <a:r>
              <a:rPr lang="en"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a:t>
            </a:r>
          </a:p>
        </p:txBody>
      </p:sp>
      <p:sp>
        <p:nvSpPr>
          <p:cNvPr id="83" name="Shape 83"/>
          <p:cNvSpPr txBox="1">
            <a:spLocks noGrp="1"/>
          </p:cNvSpPr>
          <p:nvPr>
            <p:ph type="body" idx="1"/>
          </p:nvPr>
        </p:nvSpPr>
        <p:spPr>
          <a:xfrm>
            <a:off x="456225" y="1152475"/>
            <a:ext cx="3710100" cy="2525100"/>
          </a:xfrm>
          <a:prstGeom prst="rect">
            <a:avLst/>
          </a:prstGeom>
          <a:ln>
            <a:noFill/>
          </a:ln>
        </p:spPr>
        <p:txBody>
          <a:bodyPr wrap="square" lIns="91425" tIns="91425" rIns="91425" bIns="91425" anchor="t" anchorCtr="0">
            <a:noAutofit/>
          </a:bodyPr>
          <a:lstStyle/>
          <a:p>
            <a:pPr marL="457200" lvl="0" indent="-228600">
              <a:spcBef>
                <a:spcPts val="0"/>
              </a:spcBef>
              <a:spcAft>
                <a:spcPts val="1000"/>
              </a:spcAft>
            </a:pPr>
            <a:r>
              <a:rPr lang="en"/>
              <a:t>Collection Evaluation reports count the number of titles</a:t>
            </a:r>
          </a:p>
          <a:p>
            <a:pPr marL="457200" lvl="0" indent="-228600" rtl="0">
              <a:spcBef>
                <a:spcPts val="0"/>
              </a:spcBef>
              <a:spcAft>
                <a:spcPts val="1000"/>
              </a:spcAft>
            </a:pPr>
            <a:r>
              <a:rPr lang="en"/>
              <a:t>Titles activated via Collection Manager module are </a:t>
            </a:r>
            <a:r>
              <a:rPr lang="en" b="1"/>
              <a:t>included </a:t>
            </a:r>
            <a:r>
              <a:rPr lang="en"/>
              <a:t>in Collection Evaluation reports </a:t>
            </a:r>
          </a:p>
          <a:p>
            <a:pPr lvl="0" rtl="0">
              <a:spcBef>
                <a:spcPts val="0"/>
              </a:spcBef>
              <a:buNone/>
            </a:pPr>
            <a:endParaRPr/>
          </a:p>
          <a:p>
            <a:pPr lvl="0" rtl="0">
              <a:spcBef>
                <a:spcPts val="0"/>
              </a:spcBef>
              <a:buClr>
                <a:srgbClr val="000000"/>
              </a:buClr>
              <a:buSzPct val="78571"/>
              <a:buFont typeface="Arial"/>
              <a:buNone/>
            </a:pPr>
            <a:endParaRPr sz="1400" i="1"/>
          </a:p>
          <a:p>
            <a:pPr lvl="0" indent="457200" rtl="0">
              <a:spcBef>
                <a:spcPts val="0"/>
              </a:spcBef>
              <a:buNone/>
            </a:pPr>
            <a:endParaRPr>
              <a:solidFill>
                <a:srgbClr val="000000"/>
              </a:solidFill>
            </a:endParaRPr>
          </a:p>
        </p:txBody>
      </p:sp>
      <p:sp>
        <p:nvSpPr>
          <p:cNvPr id="84" name="Shape 84"/>
          <p:cNvSpPr/>
          <p:nvPr/>
        </p:nvSpPr>
        <p:spPr>
          <a:xfrm>
            <a:off x="456225" y="3812500"/>
            <a:ext cx="2897400" cy="994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lnSpc>
                <a:spcPct val="115000"/>
              </a:lnSpc>
              <a:spcBef>
                <a:spcPts val="0"/>
              </a:spcBef>
              <a:spcAft>
                <a:spcPts val="1600"/>
              </a:spcAft>
              <a:buNone/>
            </a:pPr>
            <a:r>
              <a:rPr lang="en">
                <a:solidFill>
                  <a:schemeClr val="dk2"/>
                </a:solidFill>
              </a:rPr>
              <a:t>*</a:t>
            </a:r>
            <a:r>
              <a:rPr lang="en" i="1">
                <a:solidFill>
                  <a:schemeClr val="dk2"/>
                </a:solidFill>
              </a:rPr>
              <a:t>Caveat: </a:t>
            </a:r>
            <a:r>
              <a:rPr lang="en">
                <a:solidFill>
                  <a:schemeClr val="dk2"/>
                </a:solidFill>
              </a:rPr>
              <a:t>Formats and Subjects are not entirely reliable</a:t>
            </a:r>
          </a:p>
        </p:txBody>
      </p:sp>
      <p:pic>
        <p:nvPicPr>
          <p:cNvPr id="85" name="Shape 85"/>
          <p:cNvPicPr preferRelativeResize="0"/>
          <p:nvPr/>
        </p:nvPicPr>
        <p:blipFill>
          <a:blip r:embed="rId3">
            <a:alphaModFix/>
          </a:blip>
          <a:stretch>
            <a:fillRect/>
          </a:stretch>
        </p:blipFill>
        <p:spPr>
          <a:xfrm>
            <a:off x="4076662" y="2573500"/>
            <a:ext cx="4966362" cy="1965600"/>
          </a:xfrm>
          <a:prstGeom prst="rect">
            <a:avLst/>
          </a:prstGeom>
          <a:noFill/>
          <a:ln w="19050" cap="flat" cmpd="sng">
            <a:solidFill>
              <a:schemeClr val="dk2"/>
            </a:solidFill>
            <a:prstDash val="solid"/>
            <a:round/>
            <a:headEnd type="none" w="med" len="med"/>
            <a:tailEnd type="none" w="med" len="med"/>
          </a:ln>
        </p:spPr>
      </p:pic>
      <p:pic>
        <p:nvPicPr>
          <p:cNvPr id="86" name="Shape 86"/>
          <p:cNvPicPr preferRelativeResize="0"/>
          <p:nvPr/>
        </p:nvPicPr>
        <p:blipFill>
          <a:blip r:embed="rId4">
            <a:alphaModFix/>
          </a:blip>
          <a:stretch>
            <a:fillRect/>
          </a:stretch>
        </p:blipFill>
        <p:spPr>
          <a:xfrm>
            <a:off x="4405725" y="1195075"/>
            <a:ext cx="1781925" cy="2131950"/>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what you can do</a:t>
            </a:r>
          </a:p>
        </p:txBody>
      </p:sp>
      <p:sp>
        <p:nvSpPr>
          <p:cNvPr id="92" name="Shape 92"/>
          <p:cNvSpPr txBox="1">
            <a:spLocks noGrp="1"/>
          </p:cNvSpPr>
          <p:nvPr>
            <p:ph type="body" idx="1"/>
          </p:nvPr>
        </p:nvSpPr>
        <p:spPr>
          <a:xfrm>
            <a:off x="311700" y="1260100"/>
            <a:ext cx="3647100" cy="33087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Review Shelving Locations in use</a:t>
            </a:r>
          </a:p>
          <a:p>
            <a:pPr lvl="0" rtl="0">
              <a:spcBef>
                <a:spcPts val="0"/>
              </a:spcBef>
              <a:buNone/>
            </a:pPr>
            <a:r>
              <a:rPr lang="en" sz="1400"/>
              <a:t>Collection Evaluation tool only displays shelving locations in use</a:t>
            </a:r>
          </a:p>
          <a:p>
            <a:pPr lvl="0" rtl="0">
              <a:spcBef>
                <a:spcPts val="0"/>
              </a:spcBef>
              <a:buNone/>
            </a:pPr>
            <a:r>
              <a:rPr lang="en" sz="1400"/>
              <a:t>Check here to see if the shelving location you need to remove is still in use</a:t>
            </a:r>
          </a:p>
        </p:txBody>
      </p:sp>
      <p:pic>
        <p:nvPicPr>
          <p:cNvPr id="93" name="Shape 93"/>
          <p:cNvPicPr preferRelativeResize="0"/>
          <p:nvPr/>
        </p:nvPicPr>
        <p:blipFill>
          <a:blip r:embed="rId3">
            <a:alphaModFix/>
          </a:blip>
          <a:stretch>
            <a:fillRect/>
          </a:stretch>
        </p:blipFill>
        <p:spPr>
          <a:xfrm>
            <a:off x="4069175" y="1330700"/>
            <a:ext cx="4914775" cy="30557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what you can do</a:t>
            </a:r>
          </a:p>
        </p:txBody>
      </p:sp>
      <p:sp>
        <p:nvSpPr>
          <p:cNvPr id="99" name="Shape 99"/>
          <p:cNvSpPr txBox="1">
            <a:spLocks noGrp="1"/>
          </p:cNvSpPr>
          <p:nvPr>
            <p:ph type="body" idx="1"/>
          </p:nvPr>
        </p:nvSpPr>
        <p:spPr>
          <a:xfrm>
            <a:off x="311700" y="1260100"/>
            <a:ext cx="3647100" cy="13803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Review Titles with no Locations</a:t>
            </a:r>
          </a:p>
          <a:p>
            <a:pPr marL="457200" lvl="0" indent="-330200" rtl="0">
              <a:spcBef>
                <a:spcPts val="0"/>
              </a:spcBef>
              <a:buSzPct val="100000"/>
            </a:pPr>
            <a:r>
              <a:rPr lang="en" sz="1600"/>
              <a:t>Filter by Location = “(Blanks)”</a:t>
            </a:r>
          </a:p>
          <a:p>
            <a:pPr lvl="0" rtl="0">
              <a:spcBef>
                <a:spcPts val="0"/>
              </a:spcBef>
              <a:buNone/>
            </a:pPr>
            <a:endParaRPr sz="1400"/>
          </a:p>
        </p:txBody>
      </p:sp>
      <p:pic>
        <p:nvPicPr>
          <p:cNvPr id="100" name="Shape 100"/>
          <p:cNvPicPr preferRelativeResize="0"/>
          <p:nvPr/>
        </p:nvPicPr>
        <p:blipFill>
          <a:blip r:embed="rId3">
            <a:alphaModFix/>
          </a:blip>
          <a:stretch>
            <a:fillRect/>
          </a:stretch>
        </p:blipFill>
        <p:spPr>
          <a:xfrm>
            <a:off x="4286873" y="1260100"/>
            <a:ext cx="4545424" cy="3629725"/>
          </a:xfrm>
          <a:prstGeom prst="rect">
            <a:avLst/>
          </a:prstGeom>
          <a:noFill/>
          <a:ln w="9525" cap="flat" cmpd="sng">
            <a:solidFill>
              <a:srgbClr val="000000"/>
            </a:solidFill>
            <a:prstDash val="solid"/>
            <a:round/>
            <a:headEnd type="none" w="med" len="med"/>
            <a:tailEnd type="none" w="med" len="med"/>
          </a:ln>
        </p:spPr>
      </p:pic>
      <p:sp>
        <p:nvSpPr>
          <p:cNvPr id="101" name="Shape 101"/>
          <p:cNvSpPr/>
          <p:nvPr/>
        </p:nvSpPr>
        <p:spPr>
          <a:xfrm>
            <a:off x="244950" y="2554600"/>
            <a:ext cx="3780600" cy="21345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lnSpc>
                <a:spcPct val="115000"/>
              </a:lnSpc>
              <a:spcBef>
                <a:spcPts val="0"/>
              </a:spcBef>
              <a:spcAft>
                <a:spcPts val="1600"/>
              </a:spcAft>
              <a:buClr>
                <a:schemeClr val="dk1"/>
              </a:buClr>
              <a:buSzPct val="68750"/>
              <a:buFont typeface="Arial"/>
              <a:buNone/>
            </a:pPr>
            <a:r>
              <a:rPr lang="en" sz="1600" i="1">
                <a:solidFill>
                  <a:schemeClr val="dk2"/>
                </a:solidFill>
              </a:rPr>
              <a:t>Caveats:</a:t>
            </a:r>
          </a:p>
          <a:p>
            <a:pPr marL="457200" lvl="0" indent="-304800" rtl="0">
              <a:lnSpc>
                <a:spcPct val="115000"/>
              </a:lnSpc>
              <a:spcBef>
                <a:spcPts val="0"/>
              </a:spcBef>
              <a:spcAft>
                <a:spcPts val="1000"/>
              </a:spcAft>
              <a:buClr>
                <a:schemeClr val="dk2"/>
              </a:buClr>
              <a:buSzPct val="100000"/>
            </a:pPr>
            <a:r>
              <a:rPr lang="en" sz="1200">
                <a:solidFill>
                  <a:schemeClr val="dk2"/>
                </a:solidFill>
              </a:rPr>
              <a:t>Will include titles activated via Collection Manager module</a:t>
            </a:r>
          </a:p>
          <a:p>
            <a:pPr marL="457200" lvl="0" indent="-304800" rtl="0">
              <a:lnSpc>
                <a:spcPct val="115000"/>
              </a:lnSpc>
              <a:spcBef>
                <a:spcPts val="0"/>
              </a:spcBef>
              <a:spcAft>
                <a:spcPts val="1000"/>
              </a:spcAft>
              <a:buClr>
                <a:schemeClr val="dk2"/>
              </a:buClr>
              <a:buSzPct val="100000"/>
            </a:pPr>
            <a:r>
              <a:rPr lang="en" sz="1200">
                <a:solidFill>
                  <a:schemeClr val="dk2"/>
                </a:solidFill>
              </a:rPr>
              <a:t>Will include titles that are part of bound-with containers that have not yet been fixed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what you can do</a:t>
            </a:r>
          </a:p>
        </p:txBody>
      </p:sp>
      <p:sp>
        <p:nvSpPr>
          <p:cNvPr id="107" name="Shape 107"/>
          <p:cNvSpPr txBox="1">
            <a:spLocks noGrp="1"/>
          </p:cNvSpPr>
          <p:nvPr>
            <p:ph type="body" idx="1"/>
          </p:nvPr>
        </p:nvSpPr>
        <p:spPr>
          <a:xfrm>
            <a:off x="311700" y="1260100"/>
            <a:ext cx="3109800" cy="35007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Review Print Books without a Location</a:t>
            </a:r>
          </a:p>
          <a:p>
            <a:pPr marL="457200" lvl="0" indent="-317500" rtl="0">
              <a:spcBef>
                <a:spcPts val="0"/>
              </a:spcBef>
              <a:buSzPct val="100000"/>
            </a:pPr>
            <a:r>
              <a:rPr lang="en" sz="1400"/>
              <a:t>Filter by Location = “(Blanks)”</a:t>
            </a:r>
          </a:p>
          <a:p>
            <a:pPr marL="457200" lvl="0" indent="-317500" rtl="0">
              <a:spcBef>
                <a:spcPts val="0"/>
              </a:spcBef>
              <a:buSzPct val="100000"/>
            </a:pPr>
            <a:r>
              <a:rPr lang="en" sz="1400"/>
              <a:t>Filter by Format = “Book, Print”</a:t>
            </a:r>
          </a:p>
          <a:p>
            <a:pPr marL="457200" lvl="0" indent="-317500" rtl="0">
              <a:spcBef>
                <a:spcPts val="0"/>
              </a:spcBef>
              <a:buSzPct val="100000"/>
            </a:pPr>
            <a:r>
              <a:rPr lang="en" sz="1400"/>
              <a:t>Filter by Physical Description = exclude anything with “online resource”</a:t>
            </a:r>
          </a:p>
          <a:p>
            <a:pPr marL="914400" lvl="1" indent="-228600" rtl="0">
              <a:spcBef>
                <a:spcPts val="0"/>
              </a:spcBef>
            </a:pPr>
            <a:r>
              <a:rPr lang="en"/>
              <a:t>Will help exclude </a:t>
            </a:r>
            <a:r>
              <a:rPr lang="en" i="1"/>
              <a:t>most</a:t>
            </a:r>
            <a:r>
              <a:rPr lang="en"/>
              <a:t> online titles</a:t>
            </a:r>
          </a:p>
          <a:p>
            <a:pPr lvl="0" rtl="0">
              <a:spcBef>
                <a:spcPts val="0"/>
              </a:spcBef>
              <a:buNone/>
            </a:pPr>
            <a:endParaRPr sz="1400"/>
          </a:p>
        </p:txBody>
      </p:sp>
      <p:pic>
        <p:nvPicPr>
          <p:cNvPr id="108" name="Shape 108"/>
          <p:cNvPicPr preferRelativeResize="0"/>
          <p:nvPr/>
        </p:nvPicPr>
        <p:blipFill rotWithShape="1">
          <a:blip r:embed="rId3">
            <a:alphaModFix/>
          </a:blip>
          <a:srcRect l="24442" b="1322"/>
          <a:stretch/>
        </p:blipFill>
        <p:spPr>
          <a:xfrm>
            <a:off x="3463049" y="1017725"/>
            <a:ext cx="2713600" cy="2830050"/>
          </a:xfrm>
          <a:prstGeom prst="rect">
            <a:avLst/>
          </a:prstGeom>
          <a:noFill/>
          <a:ln w="9525" cap="flat" cmpd="sng">
            <a:solidFill>
              <a:srgbClr val="666666"/>
            </a:solidFill>
            <a:prstDash val="solid"/>
            <a:round/>
            <a:headEnd type="none" w="med" len="med"/>
            <a:tailEnd type="none" w="med" len="med"/>
          </a:ln>
        </p:spPr>
      </p:pic>
      <p:pic>
        <p:nvPicPr>
          <p:cNvPr id="109" name="Shape 109"/>
          <p:cNvPicPr preferRelativeResize="0"/>
          <p:nvPr/>
        </p:nvPicPr>
        <p:blipFill>
          <a:blip r:embed="rId4">
            <a:alphaModFix/>
          </a:blip>
          <a:stretch>
            <a:fillRect/>
          </a:stretch>
        </p:blipFill>
        <p:spPr>
          <a:xfrm>
            <a:off x="4862375" y="1501475"/>
            <a:ext cx="2396775" cy="2410791"/>
          </a:xfrm>
          <a:prstGeom prst="rect">
            <a:avLst/>
          </a:prstGeom>
          <a:noFill/>
          <a:ln w="9525" cap="flat" cmpd="sng">
            <a:solidFill>
              <a:srgbClr val="666666"/>
            </a:solidFill>
            <a:prstDash val="solid"/>
            <a:round/>
            <a:headEnd type="none" w="med" len="med"/>
            <a:tailEnd type="none" w="med" len="med"/>
          </a:ln>
        </p:spPr>
      </p:pic>
      <p:pic>
        <p:nvPicPr>
          <p:cNvPr id="110" name="Shape 110"/>
          <p:cNvPicPr preferRelativeResize="0"/>
          <p:nvPr/>
        </p:nvPicPr>
        <p:blipFill rotWithShape="1">
          <a:blip r:embed="rId5">
            <a:alphaModFix/>
          </a:blip>
          <a:srcRect l="17334"/>
          <a:stretch/>
        </p:blipFill>
        <p:spPr>
          <a:xfrm>
            <a:off x="6118699" y="2596300"/>
            <a:ext cx="2713600" cy="2410800"/>
          </a:xfrm>
          <a:prstGeom prst="rect">
            <a:avLst/>
          </a:prstGeom>
          <a:noFill/>
          <a:ln w="9525" cap="flat" cmpd="sng">
            <a:solidFill>
              <a:srgbClr val="666666"/>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Collection Evaluation: what you can do</a:t>
            </a:r>
          </a:p>
        </p:txBody>
      </p:sp>
      <p:sp>
        <p:nvSpPr>
          <p:cNvPr id="116" name="Shape 116"/>
          <p:cNvSpPr txBox="1">
            <a:spLocks noGrp="1"/>
          </p:cNvSpPr>
          <p:nvPr>
            <p:ph type="body" idx="1"/>
          </p:nvPr>
        </p:nvSpPr>
        <p:spPr>
          <a:xfrm>
            <a:off x="311700" y="1152475"/>
            <a:ext cx="3087900" cy="2233800"/>
          </a:xfrm>
          <a:prstGeom prst="rect">
            <a:avLst/>
          </a:prstGeom>
        </p:spPr>
        <p:txBody>
          <a:bodyPr wrap="square" lIns="91425" tIns="91425" rIns="91425" bIns="91425" anchor="t" anchorCtr="0">
            <a:noAutofit/>
          </a:bodyPr>
          <a:lstStyle/>
          <a:p>
            <a:pPr lvl="0" rtl="0">
              <a:spcBef>
                <a:spcPts val="0"/>
              </a:spcBef>
              <a:buNone/>
            </a:pPr>
            <a:r>
              <a:rPr lang="en">
                <a:solidFill>
                  <a:srgbClr val="D15A3E"/>
                </a:solidFill>
              </a:rPr>
              <a:t>Accreditation reports</a:t>
            </a:r>
            <a:r>
              <a:rPr lang="en"/>
              <a:t>*</a:t>
            </a:r>
          </a:p>
          <a:p>
            <a:pPr lvl="0" rtl="0">
              <a:spcBef>
                <a:spcPts val="0"/>
              </a:spcBef>
              <a:buNone/>
            </a:pPr>
            <a:r>
              <a:rPr lang="en" sz="1600"/>
              <a:t>Example: Number of eBooks in a subject area</a:t>
            </a:r>
          </a:p>
          <a:p>
            <a:pPr marL="457200" lvl="0" indent="-317500" rtl="0">
              <a:spcBef>
                <a:spcPts val="0"/>
              </a:spcBef>
              <a:buSzPct val="100000"/>
            </a:pPr>
            <a:r>
              <a:rPr lang="en" sz="1400"/>
              <a:t>Filter by Format = Books: eBooks</a:t>
            </a:r>
          </a:p>
          <a:p>
            <a:pPr marL="457200" lvl="0" indent="-317500" rtl="0">
              <a:spcBef>
                <a:spcPts val="0"/>
              </a:spcBef>
              <a:buSzPct val="100000"/>
            </a:pPr>
            <a:r>
              <a:rPr lang="en" sz="1400"/>
              <a:t>Drill down via subject</a:t>
            </a:r>
          </a:p>
          <a:p>
            <a:pPr lvl="0" rtl="0">
              <a:spcBef>
                <a:spcPts val="0"/>
              </a:spcBef>
              <a:buNone/>
            </a:pPr>
            <a:endParaRPr sz="1400"/>
          </a:p>
        </p:txBody>
      </p:sp>
      <p:pic>
        <p:nvPicPr>
          <p:cNvPr id="117" name="Shape 117"/>
          <p:cNvPicPr preferRelativeResize="0"/>
          <p:nvPr/>
        </p:nvPicPr>
        <p:blipFill>
          <a:blip r:embed="rId3">
            <a:alphaModFix/>
          </a:blip>
          <a:stretch>
            <a:fillRect/>
          </a:stretch>
        </p:blipFill>
        <p:spPr>
          <a:xfrm>
            <a:off x="3449400" y="1152478"/>
            <a:ext cx="5508525" cy="3020500"/>
          </a:xfrm>
          <a:prstGeom prst="rect">
            <a:avLst/>
          </a:prstGeom>
          <a:noFill/>
          <a:ln w="9525" cap="flat" cmpd="sng">
            <a:solidFill>
              <a:srgbClr val="000000"/>
            </a:solidFill>
            <a:prstDash val="solid"/>
            <a:round/>
            <a:headEnd type="none" w="med" len="med"/>
            <a:tailEnd type="none" w="med" len="med"/>
          </a:ln>
        </p:spPr>
      </p:pic>
      <p:sp>
        <p:nvSpPr>
          <p:cNvPr id="118" name="Shape 118"/>
          <p:cNvSpPr/>
          <p:nvPr/>
        </p:nvSpPr>
        <p:spPr>
          <a:xfrm>
            <a:off x="368625" y="3617625"/>
            <a:ext cx="2897400" cy="9942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rtl="0">
              <a:lnSpc>
                <a:spcPct val="115000"/>
              </a:lnSpc>
              <a:spcBef>
                <a:spcPts val="0"/>
              </a:spcBef>
              <a:spcAft>
                <a:spcPts val="1600"/>
              </a:spcAft>
              <a:buNone/>
            </a:pPr>
            <a:r>
              <a:rPr lang="en">
                <a:solidFill>
                  <a:schemeClr val="dk2"/>
                </a:solidFill>
              </a:rPr>
              <a:t>*</a:t>
            </a:r>
            <a:r>
              <a:rPr lang="en" i="1">
                <a:solidFill>
                  <a:schemeClr val="dk2"/>
                </a:solidFill>
              </a:rPr>
              <a:t>Caveat: </a:t>
            </a:r>
            <a:r>
              <a:rPr lang="en">
                <a:solidFill>
                  <a:schemeClr val="dk2"/>
                </a:solidFill>
              </a:rPr>
              <a:t>Formats and Subjects are not entirely reliable</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4153</Words>
  <Application>Microsoft Office PowerPoint</Application>
  <PresentationFormat>On-screen Show (16:9)</PresentationFormat>
  <Paragraphs>393</Paragraphs>
  <Slides>45</Slides>
  <Notes>45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45</vt:i4>
      </vt:variant>
    </vt:vector>
  </HeadingPairs>
  <TitlesOfParts>
    <vt:vector size="47" baseType="lpstr">
      <vt:lpstr>Arial</vt:lpstr>
      <vt:lpstr>Simple Light</vt:lpstr>
      <vt:lpstr>Navigating WMS Analytics for the Right Data</vt:lpstr>
      <vt:lpstr>Keys to Success in WMS Analytics</vt:lpstr>
      <vt:lpstr>PowerPoint Presentation</vt:lpstr>
      <vt:lpstr>Collection Evaluation</vt:lpstr>
      <vt:lpstr>Collection Evaluation</vt:lpstr>
      <vt:lpstr>Collection Evaluation: what you can do</vt:lpstr>
      <vt:lpstr>Collection Evaluation: what you can do</vt:lpstr>
      <vt:lpstr>Collection Evaluation: what you can do</vt:lpstr>
      <vt:lpstr>Collection Evaluation: what you can do</vt:lpstr>
      <vt:lpstr>Collection Evaluation: what you can do </vt:lpstr>
      <vt:lpstr>Inventory Report (FTP)</vt:lpstr>
      <vt:lpstr>Inventory - what you can do</vt:lpstr>
      <vt:lpstr>Inventory - what you can do</vt:lpstr>
      <vt:lpstr>Inventory - what you can do</vt:lpstr>
      <vt:lpstr>Inventory - what you can do</vt:lpstr>
      <vt:lpstr>Inventory Workflow &amp; Process at EKU</vt:lpstr>
      <vt:lpstr>Inventory Workflow &amp; Process at EKU</vt:lpstr>
      <vt:lpstr>Report Designer</vt:lpstr>
      <vt:lpstr>Inventory (FTP) vs. Report Designer</vt:lpstr>
      <vt:lpstr>Report Designer - Training Session Topics</vt:lpstr>
      <vt:lpstr>Report Designer - Names of the things</vt:lpstr>
      <vt:lpstr>Report Designer: what you can do</vt:lpstr>
      <vt:lpstr>Report Designer: what you can do</vt:lpstr>
      <vt:lpstr>More accurate checkout data than Circ module</vt:lpstr>
      <vt:lpstr>Report Designer: what you can do</vt:lpstr>
      <vt:lpstr>Report Designer: what you can do</vt:lpstr>
      <vt:lpstr>Report Designer: what you can do</vt:lpstr>
      <vt:lpstr>Report Designer: what you can do</vt:lpstr>
      <vt:lpstr>Identify non inventoried items</vt:lpstr>
      <vt:lpstr>Circ Stats + Purchase</vt:lpstr>
      <vt:lpstr>Report Designer - what you can do</vt:lpstr>
      <vt:lpstr>Report Designer - what you can do</vt:lpstr>
      <vt:lpstr>Miscellaneous Problems</vt:lpstr>
      <vt:lpstr>Collection Evaluation: Format field not entirely accurate</vt:lpstr>
      <vt:lpstr>Collection Evaluation: Format field not entirely accurate</vt:lpstr>
      <vt:lpstr>Collection Evaluation: Data problems</vt:lpstr>
      <vt:lpstr>Report Designer: Invoice Paid Report problem</vt:lpstr>
      <vt:lpstr>Invoice Paid Report problem</vt:lpstr>
      <vt:lpstr>Invoice Paid Report problem</vt:lpstr>
      <vt:lpstr>Report Designer: Collection Manager data not included</vt:lpstr>
      <vt:lpstr>Inventory: WITHDRAWN item status is misleading </vt:lpstr>
      <vt:lpstr>WMS Analytics: The eBook problem</vt:lpstr>
      <vt:lpstr>WMS Analytics: The eBook problem</vt:lpstr>
      <vt:lpstr>WMS Analytics: The eBook problem</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WMS Analytics for the Right Data</dc:title>
  <dc:creator>Smith, Kelly</dc:creator>
  <cp:lastModifiedBy>Edwards, Laura</cp:lastModifiedBy>
  <cp:revision>3</cp:revision>
  <cp:lastPrinted>2017-09-26T19:07:01Z</cp:lastPrinted>
  <dcterms:modified xsi:type="dcterms:W3CDTF">2017-10-12T17:09:57Z</dcterms:modified>
</cp:coreProperties>
</file>