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6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575399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19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3485fd9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3485fd9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Inventory report only reports the timestamp when an item was scanned in “inventory” mode (via Inventory Items on Digby or via the check-in mode in Circulation module).  Does not “tell” you whether scanned items are in another location, misshelved, or not scanned.  You still have to review the report.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Inventory process will </a:t>
            </a:r>
            <a:r>
              <a:rPr lang="en" b="1" dirty="0">
                <a:solidFill>
                  <a:srgbClr val="FF0000"/>
                </a:solidFill>
              </a:rPr>
              <a:t>not</a:t>
            </a:r>
            <a:r>
              <a:rPr lang="en" dirty="0">
                <a:solidFill>
                  <a:schemeClr val="dk1"/>
                </a:solidFill>
              </a:rPr>
              <a:t> catch holdings floating in Worldcat for print items that have no LHRs and are no longer on shelf (need to look at Collection Evaluation reports to catch these).  The Inventory scanning process will potentially catch titles that have no holdings/LHRs applied if they are on the shelf and scanners catch it (we remind them to go slow and pay attention to the screen for each book they are scanning) </a:t>
            </a:r>
            <a:endParaRPr dirty="0"/>
          </a:p>
        </p:txBody>
      </p:sp>
    </p:spTree>
    <p:extLst>
      <p:ext uri="{BB962C8B-B14F-4D97-AF65-F5344CB8AC3E}">
        <p14:creationId xmlns:p14="http://schemas.microsoft.com/office/powerpoint/2010/main" val="393300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45dc6bce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45dc6bce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a typical report sent along to cataloging staff for cleanup.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Different tabs for types of problems:</a:t>
            </a:r>
            <a:endParaRPr dirty="0"/>
          </a:p>
          <a:p>
            <a:pPr marL="457200" lvl="0" indent="-298450" algn="l" rtl="0">
              <a:spcBef>
                <a:spcPts val="0"/>
              </a:spcBef>
              <a:spcAft>
                <a:spcPts val="0"/>
              </a:spcAft>
              <a:buSzPts val="1100"/>
              <a:buChar char="●"/>
            </a:pPr>
            <a:r>
              <a:rPr lang="en" dirty="0"/>
              <a:t>For Review - there were some things about the records that caught the metadata associate’s attention, like incorrect call numbers</a:t>
            </a:r>
            <a:endParaRPr dirty="0"/>
          </a:p>
          <a:p>
            <a:pPr marL="457200" lvl="0" indent="-298450" algn="l" rtl="0">
              <a:spcBef>
                <a:spcPts val="0"/>
              </a:spcBef>
              <a:spcAft>
                <a:spcPts val="0"/>
              </a:spcAft>
              <a:buSzPts val="1100"/>
              <a:buChar char="●"/>
            </a:pPr>
            <a:r>
              <a:rPr lang="en" dirty="0"/>
              <a:t>Unscanned - items that should have been scanned during the inventory, but weren’t.  Most of these are just withdrawn.</a:t>
            </a:r>
            <a:endParaRPr dirty="0"/>
          </a:p>
          <a:p>
            <a:pPr marL="457200" lvl="0" indent="-298450" algn="l" rtl="0">
              <a:spcBef>
                <a:spcPts val="0"/>
              </a:spcBef>
              <a:spcAft>
                <a:spcPts val="0"/>
              </a:spcAft>
              <a:buSzPts val="1100"/>
              <a:buChar char="●"/>
            </a:pPr>
            <a:r>
              <a:rPr lang="en" dirty="0"/>
              <a:t>Withdrawn - items that had a withdrawn status but were put back on the shelf for some reason</a:t>
            </a:r>
            <a:endParaRPr dirty="0"/>
          </a:p>
        </p:txBody>
      </p:sp>
    </p:spTree>
    <p:extLst>
      <p:ext uri="{BB962C8B-B14F-4D97-AF65-F5344CB8AC3E}">
        <p14:creationId xmlns:p14="http://schemas.microsoft.com/office/powerpoint/2010/main" val="370330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45dc6bce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45dc6bce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This is how we manage the files for our inventory review process.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Folders are named according to the range scanned.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Files are named according to the range scanned.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i="1" dirty="0"/>
          </a:p>
        </p:txBody>
      </p:sp>
    </p:spTree>
    <p:extLst>
      <p:ext uri="{BB962C8B-B14F-4D97-AF65-F5344CB8AC3E}">
        <p14:creationId xmlns:p14="http://schemas.microsoft.com/office/powerpoint/2010/main" val="253456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45dc6bce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45dc6bce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it’s time to pass along titles for clean up, the Metadata Associate copies the problem titles onto a different spreadsheet and saves it to a different folder for the cataloging staff to access.  That way, we maintain the integrity of our files as we work through our review process from start to finish and don’t have to worry about someone accidentally overwriting the work of another staff member.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Files are renamed to include “COMPLETE” when cleanup is complete - helps to quickly scan progress of record cleanup</a:t>
            </a:r>
            <a:endParaRPr>
              <a:solidFill>
                <a:schemeClr val="dk1"/>
              </a:solidFill>
            </a:endParaRPr>
          </a:p>
        </p:txBody>
      </p:sp>
    </p:spTree>
    <p:extLst>
      <p:ext uri="{BB962C8B-B14F-4D97-AF65-F5344CB8AC3E}">
        <p14:creationId xmlns:p14="http://schemas.microsoft.com/office/powerpoint/2010/main" val="197493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45dc6bce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45dc6bce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t>To send Digby inventory reports, your device needs to have an email address to send FROM.  If you’re using a work device, you will need to create a dummy persona.  We associated our existing eResources email with an Apple account on our work iPad</a:t>
            </a:r>
            <a:endParaRPr/>
          </a:p>
        </p:txBody>
      </p:sp>
    </p:spTree>
    <p:extLst>
      <p:ext uri="{BB962C8B-B14F-4D97-AF65-F5344CB8AC3E}">
        <p14:creationId xmlns:p14="http://schemas.microsoft.com/office/powerpoint/2010/main" val="198080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45dc6bceb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45dc6bce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75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2a2f4e5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2a2f4e5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Mobile app - can use on compatible devices like your smartphone, tablet.  I think it works on Apple and Android devices.  Can use your own device - OCLC controls access to the Digby app in a couple of ways.  First you have to submit a request for them to activate Digby for you, then when you download the app, you will be prompted to login with your typical library login.  That way, someone can’t just download the Digby app and mess with your library’s holdings for some reason.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Digby app has a very streamlined interface versus the WMS modules.  Doesn’t include the full functionality of WMS Circulation module, which means it runs quickly and seamlessly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use it for our inventory - we don’t use the other modes at this time.</a:t>
            </a:r>
            <a:endParaRPr dirty="0"/>
          </a:p>
        </p:txBody>
      </p:sp>
    </p:spTree>
    <p:extLst>
      <p:ext uri="{BB962C8B-B14F-4D97-AF65-F5344CB8AC3E}">
        <p14:creationId xmlns:p14="http://schemas.microsoft.com/office/powerpoint/2010/main" val="229200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45dc6bce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45dc6bce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18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34a05eaa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34a05eaa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Here’s what the inventory mode looks like in Digby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Maintains a running list of what you’ve inventoried - the list is very easy to scan at a glance. All the basic info related to the item is there for you if needed - title, call number, shelving location, barcode.  Just enough </a:t>
            </a:r>
            <a:r>
              <a:rPr lang="en" dirty="0" smtClean="0"/>
              <a:t>info.  </a:t>
            </a:r>
            <a:r>
              <a:rPr lang="en" dirty="0"/>
              <a:t>You won’t be able to access circ stats, or go in to add a staff note.  But that’s just fine - that’s the nice thing about Digby - it’s very task-focused.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Remembers what you last inventoried (unless you clear it out via that “Remove all items” link - you will need to once you’ve scanned 1000 titles.  Otherwise, it starts slowing down).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Can share a report of your inventory activity via that “Share” link.  Later on, I’ll talk a little more about the inventory reports</a:t>
            </a:r>
            <a:endParaRPr dirty="0"/>
          </a:p>
        </p:txBody>
      </p:sp>
    </p:spTree>
    <p:extLst>
      <p:ext uri="{BB962C8B-B14F-4D97-AF65-F5344CB8AC3E}">
        <p14:creationId xmlns:p14="http://schemas.microsoft.com/office/powerpoint/2010/main" val="70715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453c76a5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453c76a5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Can rely on your device’s camera OR pair with a scanner.  If you’re planning to do inventory, you should really look into using a scanner.  Fiddling with your device camera to get it to focus on the barcode will get annoying if you have rows and rows of books to scan.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One of the nice things about the Digby app is the thoughtfulness of the design.  If you’re relying on your device camera, they’ve given you the opportunity to turn on your device’s built-in flash.  Just tap that flashlight icon in the picture box and it will turn on the flash.  Helpful if you’re in a dark part of the stacks. </a:t>
            </a:r>
            <a:endParaRPr dirty="0"/>
          </a:p>
        </p:txBody>
      </p:sp>
    </p:spTree>
    <p:extLst>
      <p:ext uri="{BB962C8B-B14F-4D97-AF65-F5344CB8AC3E}">
        <p14:creationId xmlns:p14="http://schemas.microsoft.com/office/powerpoint/2010/main" val="291273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453c76a5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453c76a5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Digby will alert you to any problems while scanning.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 examples</a:t>
            </a:r>
            <a:endParaRPr dirty="0"/>
          </a:p>
          <a:p>
            <a:pPr marL="457200" lvl="0" indent="-298450" algn="l" rtl="0">
              <a:spcBef>
                <a:spcPts val="0"/>
              </a:spcBef>
              <a:spcAft>
                <a:spcPts val="0"/>
              </a:spcAft>
              <a:buSzPts val="1100"/>
              <a:buChar char="●"/>
            </a:pPr>
            <a:r>
              <a:rPr lang="en" dirty="0"/>
              <a:t>Item not found -- barcode was not in the system.  </a:t>
            </a:r>
            <a:endParaRPr dirty="0"/>
          </a:p>
          <a:p>
            <a:pPr marL="457200" lvl="0" indent="-298450" algn="l" rtl="0">
              <a:spcBef>
                <a:spcPts val="0"/>
              </a:spcBef>
              <a:spcAft>
                <a:spcPts val="0"/>
              </a:spcAft>
              <a:buSzPts val="1100"/>
              <a:buChar char="●"/>
            </a:pPr>
            <a:r>
              <a:rPr lang="en" dirty="0"/>
              <a:t>Item status of “In Transit” - needs to be checked in to clear that status</a:t>
            </a:r>
            <a:endParaRPr dirty="0"/>
          </a:p>
          <a:p>
            <a:pPr marL="457200" lvl="0" indent="-298450" algn="l" rtl="0">
              <a:spcBef>
                <a:spcPts val="0"/>
              </a:spcBef>
              <a:spcAft>
                <a:spcPts val="0"/>
              </a:spcAft>
              <a:buSzPts val="1100"/>
              <a:buChar char="●"/>
            </a:pPr>
            <a:r>
              <a:rPr lang="en" dirty="0"/>
              <a:t>Staff note -- if the staff note is coded to alert circulation workers, it will show up during inventory too (i.e. you might code something to notify staff to check multi-part items to make sure everything was returned together, or a staff member wanted something sent to them for cleanup, etc.)</a:t>
            </a:r>
            <a:endParaRPr dirty="0"/>
          </a:p>
          <a:p>
            <a:pPr marL="914400" lvl="1" indent="-298450" algn="l" rtl="0">
              <a:spcBef>
                <a:spcPts val="0"/>
              </a:spcBef>
              <a:spcAft>
                <a:spcPts val="0"/>
              </a:spcAft>
              <a:buSzPts val="1100"/>
              <a:buChar char="○"/>
            </a:pPr>
            <a:r>
              <a:rPr lang="en" dirty="0"/>
              <a:t>side note: to code staff notes to generate a popup note for circulation, put an exclamation point in front of the note</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006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34a05eaa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34a05eaa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most helpful thing about Digby - it has an option to notify you by sound or vibration anytime an issue crops up.  I strongly recommend that you turn this on.  It is very helpful when you are in scanning mode, so you can scan without worrying about keeping a close eye on the screen.  </a:t>
            </a:r>
            <a:endParaRPr/>
          </a:p>
        </p:txBody>
      </p:sp>
    </p:spTree>
    <p:extLst>
      <p:ext uri="{BB962C8B-B14F-4D97-AF65-F5344CB8AC3E}">
        <p14:creationId xmlns:p14="http://schemas.microsoft.com/office/powerpoint/2010/main" val="40974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453c76a5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453c76a5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Digby generates inventory reports based on your activity for the day.  You can send to yourself, and anybody else you need to, via email.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Report has 3 tabs: </a:t>
            </a:r>
            <a:endParaRPr dirty="0"/>
          </a:p>
          <a:p>
            <a:pPr marL="457200" lvl="0" indent="-298450" algn="l" rtl="0">
              <a:spcBef>
                <a:spcPts val="0"/>
              </a:spcBef>
              <a:spcAft>
                <a:spcPts val="0"/>
              </a:spcAft>
              <a:buSzPts val="1100"/>
              <a:buChar char="●"/>
            </a:pPr>
            <a:r>
              <a:rPr lang="en" dirty="0"/>
              <a:t>Summary with number of titles inventoried, and number of issues encountered</a:t>
            </a:r>
            <a:endParaRPr dirty="0"/>
          </a:p>
          <a:p>
            <a:pPr marL="457200" lvl="0" indent="-298450" algn="l" rtl="0">
              <a:spcBef>
                <a:spcPts val="0"/>
              </a:spcBef>
              <a:spcAft>
                <a:spcPts val="0"/>
              </a:spcAft>
              <a:buSzPts val="1100"/>
              <a:buChar char="●"/>
            </a:pPr>
            <a:r>
              <a:rPr lang="en" dirty="0"/>
              <a:t>Inventoried tab - list of items inventoried</a:t>
            </a:r>
            <a:endParaRPr dirty="0"/>
          </a:p>
          <a:p>
            <a:pPr marL="457200" lvl="0" indent="-298450" algn="l" rtl="0">
              <a:spcBef>
                <a:spcPts val="0"/>
              </a:spcBef>
              <a:spcAft>
                <a:spcPts val="0"/>
              </a:spcAft>
              <a:buSzPts val="1100"/>
              <a:buChar char="●"/>
            </a:pPr>
            <a:r>
              <a:rPr lang="en" dirty="0"/>
              <a:t>Exceptions tab - list of barcodes and their problems (usually either “item not found” or items with IN TRANSIT statuses)</a:t>
            </a:r>
            <a:endParaRPr dirty="0"/>
          </a:p>
          <a:p>
            <a:pPr marL="914400" lvl="1" indent="-298450" algn="l" rtl="0">
              <a:spcBef>
                <a:spcPts val="0"/>
              </a:spcBef>
              <a:spcAft>
                <a:spcPts val="0"/>
              </a:spcAft>
              <a:buSzPts val="1100"/>
              <a:buChar char="○"/>
            </a:pPr>
            <a:r>
              <a:rPr lang="en" dirty="0"/>
              <a:t>These are the barcodes that you will have been alerted to while scanning.  The report will also document the problem barcodes on this spreadsheet for you</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Important to remember that Digby Inventory Reports are only reports of what you scanned.  They are not a comprehensive report of everything that should have been scanned in that particular range that you were inventorying.  If an item should have been on the shelf, but was not (missing, long lost, etc.), Digby will not notify you of those titles.  You will have to refer to the FTP Circulation Item Inventory Report for a more in-depth review of the collection.</a:t>
            </a:r>
            <a:endParaRPr dirty="0"/>
          </a:p>
        </p:txBody>
      </p:sp>
    </p:spTree>
    <p:extLst>
      <p:ext uri="{BB962C8B-B14F-4D97-AF65-F5344CB8AC3E}">
        <p14:creationId xmlns:p14="http://schemas.microsoft.com/office/powerpoint/2010/main" val="361201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453c76a5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453c76a5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our cataloging staff members Carol and Kyle in action.</a:t>
            </a:r>
            <a:endParaRPr/>
          </a:p>
          <a:p>
            <a:pPr marL="0" lvl="0" indent="0" algn="l" rtl="0">
              <a:spcBef>
                <a:spcPts val="0"/>
              </a:spcBef>
              <a:spcAft>
                <a:spcPts val="0"/>
              </a:spcAft>
              <a:buNone/>
            </a:pPr>
            <a:endParaRPr/>
          </a:p>
          <a:p>
            <a:pPr marL="0" lvl="0" indent="0" algn="l" rtl="0">
              <a:spcBef>
                <a:spcPts val="0"/>
              </a:spcBef>
              <a:spcAft>
                <a:spcPts val="0"/>
              </a:spcAft>
              <a:buNone/>
            </a:pPr>
            <a:r>
              <a:rPr lang="en"/>
              <a:t>Shelf-read: we use Library of Congress classification at EKU.  Shelving staff have shelf-read ahead of the inventory, but we have noticed that sometimes our student workers overlook the letter part of the call number -- put PRs in the PS range.   So Carol or Kyle just look at the letters of the top row -- making sure the letters match the range they are in.  The inventory report review will catch items scanned out of order, but this is just a quick way for them head that problem off at the pass.</a:t>
            </a:r>
            <a:endParaRPr/>
          </a:p>
          <a:p>
            <a:pPr marL="0" lvl="0" indent="0" algn="l" rtl="0">
              <a:spcBef>
                <a:spcPts val="0"/>
              </a:spcBef>
              <a:spcAft>
                <a:spcPts val="0"/>
              </a:spcAft>
              <a:buNone/>
            </a:pPr>
            <a:endParaRPr/>
          </a:p>
          <a:p>
            <a:pPr marL="0" lvl="0" indent="0" algn="l" rtl="0">
              <a:spcBef>
                <a:spcPts val="0"/>
              </a:spcBef>
              <a:spcAft>
                <a:spcPts val="0"/>
              </a:spcAft>
              <a:buNone/>
            </a:pPr>
            <a:r>
              <a:rPr lang="en"/>
              <a:t>Make room on each shelf: one of them will go ahead and space out the books on each shelf to make it easy to pull books out for scanning</a:t>
            </a:r>
            <a:endParaRPr/>
          </a:p>
          <a:p>
            <a:pPr marL="0" lvl="0" indent="0" algn="l" rtl="0">
              <a:spcBef>
                <a:spcPts val="0"/>
              </a:spcBef>
              <a:spcAft>
                <a:spcPts val="0"/>
              </a:spcAft>
              <a:buNone/>
            </a:pPr>
            <a:endParaRPr/>
          </a:p>
          <a:p>
            <a:pPr marL="0" lvl="0" indent="0" algn="l" rtl="0">
              <a:spcBef>
                <a:spcPts val="0"/>
              </a:spcBef>
              <a:spcAft>
                <a:spcPts val="0"/>
              </a:spcAft>
              <a:buNone/>
            </a:pPr>
            <a:r>
              <a:rPr lang="en"/>
              <a:t>Problem titles: items not found are pulled and taken to the subject liaison for review.  Sometimes we don’t want to add the title to the collection (and if no one has asked for, do we really need it?).  After review, subject liaison will take to cataloging staff to either add back to collection or donate/recycle.</a:t>
            </a:r>
            <a:endParaRPr/>
          </a:p>
          <a:p>
            <a:pPr marL="0" lvl="0" indent="0" algn="l" rtl="0">
              <a:spcBef>
                <a:spcPts val="0"/>
              </a:spcBef>
              <a:spcAft>
                <a:spcPts val="0"/>
              </a:spcAft>
              <a:buNone/>
            </a:pPr>
            <a:endParaRPr/>
          </a:p>
          <a:p>
            <a:pPr marL="0" lvl="0" indent="0" algn="l" rtl="0">
              <a:spcBef>
                <a:spcPts val="0"/>
              </a:spcBef>
              <a:spcAft>
                <a:spcPts val="0"/>
              </a:spcAft>
              <a:buNone/>
            </a:pPr>
            <a:r>
              <a:rPr lang="en"/>
              <a:t>Working in pairs - this is a legacy from when we were using WMS Circulation module on a laptop for inventory.  Using the laptop was a more clunky process than the Digby app, and really did require two people.  1 to scan, and 1 to keep a very close eye on the laptop screen to make sure items were getting scanned, as well as to monitor any error messages that might pop up since the system didn’t give you a sound alert.  They’ve continued to work in pairs out of habit, and because 1 person can still go ahead and perform the manual tasks ahead of the person scanning since they don’t need to keep an eye on the Digby app.  Carol will go up on her own to do more scanning.</a:t>
            </a:r>
            <a:endParaRPr/>
          </a:p>
        </p:txBody>
      </p:sp>
    </p:spTree>
    <p:extLst>
      <p:ext uri="{BB962C8B-B14F-4D97-AF65-F5344CB8AC3E}">
        <p14:creationId xmlns:p14="http://schemas.microsoft.com/office/powerpoint/2010/main" val="281619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laura.edwards@eku.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encompass.eku.edu/fs_research/19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help.oclc.org/Library_Management/WorldShare_Circulation/Reference/Digby_App_FAQ"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turnoff.us/geek/enterprise-vs-startup-journey-to-clou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29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Inventory in Digby</a:t>
            </a:r>
            <a:endParaRPr/>
          </a:p>
        </p:txBody>
      </p:sp>
      <p:sp>
        <p:nvSpPr>
          <p:cNvPr id="55" name="Google Shape;55;p13"/>
          <p:cNvSpPr txBox="1">
            <a:spLocks noGrp="1"/>
          </p:cNvSpPr>
          <p:nvPr>
            <p:ph type="subTitle" idx="1"/>
          </p:nvPr>
        </p:nvSpPr>
        <p:spPr>
          <a:xfrm>
            <a:off x="1354000" y="3219000"/>
            <a:ext cx="6714600" cy="70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WMS Midwest User Group Meeting 2018</a:t>
            </a:r>
            <a:endParaRPr sz="2200"/>
          </a:p>
          <a:p>
            <a:pPr marL="0" lvl="0" indent="0" algn="ctr" rtl="0">
              <a:spcBef>
                <a:spcPts val="0"/>
              </a:spcBef>
              <a:spcAft>
                <a:spcPts val="0"/>
              </a:spcAft>
              <a:buNone/>
            </a:pPr>
            <a:endParaRPr sz="2200"/>
          </a:p>
          <a:p>
            <a:pPr marL="0" lvl="0" indent="0" algn="ctr" rtl="0">
              <a:spcBef>
                <a:spcPts val="0"/>
              </a:spcBef>
              <a:spcAft>
                <a:spcPts val="0"/>
              </a:spcAft>
              <a:buNone/>
            </a:pPr>
            <a:endParaRPr/>
          </a:p>
        </p:txBody>
      </p:sp>
      <p:sp>
        <p:nvSpPr>
          <p:cNvPr id="56" name="Google Shape;56;p13"/>
          <p:cNvSpPr txBox="1"/>
          <p:nvPr/>
        </p:nvSpPr>
        <p:spPr>
          <a:xfrm>
            <a:off x="590200" y="2145588"/>
            <a:ext cx="8242200" cy="97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dk2"/>
                </a:solidFill>
              </a:rPr>
              <a:t>Laura Edwards</a:t>
            </a:r>
            <a:endParaRPr sz="2200" b="1">
              <a:solidFill>
                <a:schemeClr val="dk2"/>
              </a:solidFill>
            </a:endParaRPr>
          </a:p>
          <a:p>
            <a:pPr marL="0" lvl="0" indent="0" algn="ctr" rtl="0">
              <a:spcBef>
                <a:spcPts val="0"/>
              </a:spcBef>
              <a:spcAft>
                <a:spcPts val="0"/>
              </a:spcAft>
              <a:buNone/>
            </a:pPr>
            <a:r>
              <a:rPr lang="en" sz="2200">
                <a:solidFill>
                  <a:schemeClr val="dk2"/>
                </a:solidFill>
              </a:rPr>
              <a:t>Eastern Kentucky University</a:t>
            </a:r>
            <a:endParaRPr sz="2200">
              <a:solidFill>
                <a:schemeClr val="dk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p:nvPr/>
        </p:nvSpPr>
        <p:spPr>
          <a:xfrm>
            <a:off x="278650" y="445025"/>
            <a:ext cx="4962600" cy="10611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2"/>
          <p:cNvSpPr txBox="1">
            <a:spLocks noGrp="1"/>
          </p:cNvSpPr>
          <p:nvPr>
            <p:ph type="title"/>
          </p:nvPr>
        </p:nvSpPr>
        <p:spPr>
          <a:xfrm>
            <a:off x="311700" y="445025"/>
            <a:ext cx="4929600" cy="110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434343"/>
                </a:solidFill>
              </a:rPr>
              <a:t>Inventory Workflow &amp; Process at EKU</a:t>
            </a:r>
            <a:r>
              <a:rPr lang="en"/>
              <a:t>: </a:t>
            </a:r>
            <a:r>
              <a:rPr lang="en" b="1"/>
              <a:t>Report Review</a:t>
            </a:r>
            <a:endParaRPr b="1"/>
          </a:p>
        </p:txBody>
      </p:sp>
      <p:sp>
        <p:nvSpPr>
          <p:cNvPr id="142" name="Google Shape;142;p22"/>
          <p:cNvSpPr txBox="1">
            <a:spLocks noGrp="1"/>
          </p:cNvSpPr>
          <p:nvPr>
            <p:ph type="body" idx="1"/>
          </p:nvPr>
        </p:nvSpPr>
        <p:spPr>
          <a:xfrm>
            <a:off x="311700" y="1596525"/>
            <a:ext cx="5351400" cy="3373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AutoNum type="arabicPeriod"/>
            </a:pPr>
            <a:r>
              <a:rPr lang="en" sz="1200"/>
              <a:t>Scanners notify metadata associate of call number range scanned in previous week</a:t>
            </a:r>
            <a:endParaRPr sz="1200"/>
          </a:p>
          <a:p>
            <a:pPr marL="457200" lvl="0" indent="-304800" algn="l" rtl="0">
              <a:lnSpc>
                <a:spcPct val="150000"/>
              </a:lnSpc>
              <a:spcBef>
                <a:spcPts val="0"/>
              </a:spcBef>
              <a:spcAft>
                <a:spcPts val="0"/>
              </a:spcAft>
              <a:buSzPts val="1200"/>
              <a:buAutoNum type="arabicPeriod"/>
            </a:pPr>
            <a:r>
              <a:rPr lang="en" sz="1200"/>
              <a:t>Metadata Associate pulls </a:t>
            </a:r>
            <a:r>
              <a:rPr lang="en" sz="1200" i="1"/>
              <a:t>FTP Circulation Item Inventory report</a:t>
            </a:r>
            <a:r>
              <a:rPr lang="en" sz="1200"/>
              <a:t> </a:t>
            </a:r>
            <a:r>
              <a:rPr lang="en" sz="1200" b="1"/>
              <a:t>weekly</a:t>
            </a:r>
            <a:endParaRPr sz="1200" b="1"/>
          </a:p>
          <a:p>
            <a:pPr marL="457200" lvl="0" indent="-304800" algn="l" rtl="0">
              <a:spcBef>
                <a:spcPts val="0"/>
              </a:spcBef>
              <a:spcAft>
                <a:spcPts val="0"/>
              </a:spcAft>
              <a:buSzPts val="1200"/>
              <a:buAutoNum type="arabicPeriod"/>
            </a:pPr>
            <a:r>
              <a:rPr lang="en" sz="1200"/>
              <a:t>Metadata Associate sorts and filters in succession, looks for:</a:t>
            </a:r>
            <a:endParaRPr sz="1200"/>
          </a:p>
          <a:p>
            <a:pPr marL="914400" lvl="1" indent="-298450" algn="l" rtl="0">
              <a:spcBef>
                <a:spcPts val="0"/>
              </a:spcBef>
              <a:spcAft>
                <a:spcPts val="0"/>
              </a:spcAft>
              <a:buSzPts val="1100"/>
              <a:buChar char="○"/>
            </a:pPr>
            <a:r>
              <a:rPr lang="en" sz="1100"/>
              <a:t>titles scanned, but from another shelving location</a:t>
            </a:r>
            <a:endParaRPr sz="1100"/>
          </a:p>
          <a:p>
            <a:pPr marL="914400" lvl="1" indent="-298450" algn="l" rtl="0">
              <a:spcBef>
                <a:spcPts val="0"/>
              </a:spcBef>
              <a:spcAft>
                <a:spcPts val="0"/>
              </a:spcAft>
              <a:buSzPts val="1100"/>
              <a:buChar char="○"/>
            </a:pPr>
            <a:r>
              <a:rPr lang="en" sz="1100"/>
              <a:t>titles scanned, but out of order</a:t>
            </a:r>
            <a:endParaRPr sz="1100"/>
          </a:p>
          <a:p>
            <a:pPr marL="914400" lvl="1" indent="-298450" algn="l" rtl="0">
              <a:spcBef>
                <a:spcPts val="0"/>
              </a:spcBef>
              <a:spcAft>
                <a:spcPts val="0"/>
              </a:spcAft>
              <a:buSzPts val="1100"/>
              <a:buChar char="○"/>
            </a:pPr>
            <a:r>
              <a:rPr lang="en" sz="1100"/>
              <a:t>titles scanned, but with item status WITHDRAWN or ON_LOAN</a:t>
            </a:r>
            <a:endParaRPr sz="1100"/>
          </a:p>
          <a:p>
            <a:pPr marL="914400" lvl="1" indent="-298450" algn="l" rtl="0">
              <a:spcBef>
                <a:spcPts val="0"/>
              </a:spcBef>
              <a:spcAft>
                <a:spcPts val="0"/>
              </a:spcAft>
              <a:buSzPts val="1100"/>
              <a:buChar char="○"/>
            </a:pPr>
            <a:r>
              <a:rPr lang="en" sz="1100"/>
              <a:t>titles not scanned</a:t>
            </a:r>
            <a:endParaRPr sz="1100"/>
          </a:p>
          <a:p>
            <a:pPr marL="457200" lvl="0" indent="-304800" algn="l" rtl="0">
              <a:lnSpc>
                <a:spcPct val="150000"/>
              </a:lnSpc>
              <a:spcBef>
                <a:spcPts val="1000"/>
              </a:spcBef>
              <a:spcAft>
                <a:spcPts val="0"/>
              </a:spcAft>
              <a:buSzPts val="1200"/>
              <a:buAutoNum type="arabicPeriod"/>
            </a:pPr>
            <a:r>
              <a:rPr lang="en" sz="1200"/>
              <a:t>Report is smaller and smaller based on progression of checks</a:t>
            </a:r>
            <a:endParaRPr sz="1200"/>
          </a:p>
          <a:p>
            <a:pPr marL="457200" lvl="0" indent="-304800" algn="l" rtl="0">
              <a:lnSpc>
                <a:spcPct val="150000"/>
              </a:lnSpc>
              <a:spcBef>
                <a:spcPts val="0"/>
              </a:spcBef>
              <a:spcAft>
                <a:spcPts val="0"/>
              </a:spcAft>
              <a:buSzPts val="1200"/>
              <a:buAutoNum type="arabicPeriod"/>
            </a:pPr>
            <a:r>
              <a:rPr lang="en" sz="1200"/>
              <a:t>Eventually narrowed to call number range inventoried as of a certain time period</a:t>
            </a:r>
            <a:endParaRPr sz="1200"/>
          </a:p>
          <a:p>
            <a:pPr marL="457200" lvl="0" indent="-304800" algn="l" rtl="0">
              <a:lnSpc>
                <a:spcPct val="150000"/>
              </a:lnSpc>
              <a:spcBef>
                <a:spcPts val="0"/>
              </a:spcBef>
              <a:spcAft>
                <a:spcPts val="0"/>
              </a:spcAft>
              <a:buSzPts val="1200"/>
              <a:buAutoNum type="arabicPeriod"/>
            </a:pPr>
            <a:r>
              <a:rPr lang="en" sz="1200"/>
              <a:t>Problems noted, cleaned up and/or referred to other staff</a:t>
            </a:r>
            <a:endParaRPr sz="1200"/>
          </a:p>
          <a:p>
            <a:pPr marL="0" lvl="0" indent="0" algn="l" rtl="0">
              <a:spcBef>
                <a:spcPts val="1600"/>
              </a:spcBef>
              <a:spcAft>
                <a:spcPts val="1600"/>
              </a:spcAft>
              <a:buNone/>
            </a:pPr>
            <a:endParaRPr/>
          </a:p>
        </p:txBody>
      </p:sp>
      <p:pic>
        <p:nvPicPr>
          <p:cNvPr id="143" name="Google Shape;143;p22"/>
          <p:cNvPicPr preferRelativeResize="0"/>
          <p:nvPr/>
        </p:nvPicPr>
        <p:blipFill>
          <a:blip r:embed="rId3">
            <a:alphaModFix/>
          </a:blip>
          <a:stretch>
            <a:fillRect/>
          </a:stretch>
        </p:blipFill>
        <p:spPr>
          <a:xfrm>
            <a:off x="6429438" y="2762875"/>
            <a:ext cx="1763225" cy="2080825"/>
          </a:xfrm>
          <a:prstGeom prst="rect">
            <a:avLst/>
          </a:prstGeom>
          <a:noFill/>
          <a:ln w="9525" cap="flat" cmpd="sng">
            <a:solidFill>
              <a:srgbClr val="434343"/>
            </a:solidFill>
            <a:prstDash val="solid"/>
            <a:round/>
            <a:headEnd type="none" w="sm" len="sm"/>
            <a:tailEnd type="none" w="sm" len="sm"/>
          </a:ln>
        </p:spPr>
      </p:pic>
      <p:pic>
        <p:nvPicPr>
          <p:cNvPr id="144" name="Google Shape;144;p22"/>
          <p:cNvPicPr preferRelativeResize="0"/>
          <p:nvPr/>
        </p:nvPicPr>
        <p:blipFill>
          <a:blip r:embed="rId4">
            <a:alphaModFix/>
          </a:blip>
          <a:stretch>
            <a:fillRect/>
          </a:stretch>
        </p:blipFill>
        <p:spPr>
          <a:xfrm>
            <a:off x="5613200" y="316500"/>
            <a:ext cx="3395700" cy="2195350"/>
          </a:xfrm>
          <a:prstGeom prst="rect">
            <a:avLst/>
          </a:prstGeom>
          <a:noFill/>
          <a:ln w="9525" cap="flat" cmpd="sng">
            <a:solidFill>
              <a:srgbClr val="434343"/>
            </a:solidFill>
            <a:prstDash val="solid"/>
            <a:round/>
            <a:headEnd type="none" w="sm" len="sm"/>
            <a:tailEnd type="none" w="sm" len="sm"/>
          </a:ln>
        </p:spPr>
      </p:pic>
      <p:sp>
        <p:nvSpPr>
          <p:cNvPr id="145" name="Google Shape;145;p22"/>
          <p:cNvSpPr/>
          <p:nvPr/>
        </p:nvSpPr>
        <p:spPr>
          <a:xfrm>
            <a:off x="5755900" y="1863525"/>
            <a:ext cx="2244000" cy="240900"/>
          </a:xfrm>
          <a:prstGeom prst="rect">
            <a:avLst/>
          </a:prstGeom>
          <a:noFill/>
          <a:ln w="38100" cap="flat" cmpd="sng">
            <a:solidFill>
              <a:srgbClr val="FF9900"/>
            </a:solidFill>
            <a:prstDash val="solid"/>
            <a:round/>
            <a:headEnd type="none" w="sm" len="sm"/>
            <a:tailEnd type="none" w="sm" len="sm"/>
          </a:ln>
          <a:effectLst>
            <a:outerShdw blurRad="85725" dist="57150" dir="16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p:nvPr/>
        </p:nvSpPr>
        <p:spPr>
          <a:xfrm>
            <a:off x="291300" y="497025"/>
            <a:ext cx="6303300" cy="10395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txBox="1">
            <a:spLocks noGrp="1"/>
          </p:cNvSpPr>
          <p:nvPr>
            <p:ph type="title"/>
          </p:nvPr>
        </p:nvSpPr>
        <p:spPr>
          <a:xfrm>
            <a:off x="311700" y="445025"/>
            <a:ext cx="6262500" cy="99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434343"/>
                </a:solidFill>
              </a:rPr>
              <a:t>Inventory Workflow &amp; Process at EKU</a:t>
            </a:r>
            <a:r>
              <a:rPr lang="en"/>
              <a:t>: </a:t>
            </a:r>
            <a:r>
              <a:rPr lang="en" b="1"/>
              <a:t>Record Cleanup </a:t>
            </a:r>
            <a:endParaRPr/>
          </a:p>
        </p:txBody>
      </p:sp>
      <p:sp>
        <p:nvSpPr>
          <p:cNvPr id="152" name="Google Shape;152;p23"/>
          <p:cNvSpPr txBox="1">
            <a:spLocks noGrp="1"/>
          </p:cNvSpPr>
          <p:nvPr>
            <p:ph type="body" idx="1"/>
          </p:nvPr>
        </p:nvSpPr>
        <p:spPr>
          <a:xfrm>
            <a:off x="311700" y="1784775"/>
            <a:ext cx="8520600" cy="278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3" name="Google Shape;153;p23"/>
          <p:cNvPicPr preferRelativeResize="0"/>
          <p:nvPr/>
        </p:nvPicPr>
        <p:blipFill>
          <a:blip r:embed="rId3">
            <a:alphaModFix/>
          </a:blip>
          <a:stretch>
            <a:fillRect/>
          </a:stretch>
        </p:blipFill>
        <p:spPr>
          <a:xfrm>
            <a:off x="287810" y="1882624"/>
            <a:ext cx="8568391" cy="2430100"/>
          </a:xfrm>
          <a:prstGeom prst="rect">
            <a:avLst/>
          </a:prstGeom>
          <a:noFill/>
          <a:ln w="9525" cap="flat" cmpd="sng">
            <a:solidFill>
              <a:srgbClr val="434343"/>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p:nvPr/>
        </p:nvSpPr>
        <p:spPr>
          <a:xfrm>
            <a:off x="256075" y="482675"/>
            <a:ext cx="6424504" cy="10611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txBox="1">
            <a:spLocks noGrp="1"/>
          </p:cNvSpPr>
          <p:nvPr>
            <p:ph type="title"/>
          </p:nvPr>
        </p:nvSpPr>
        <p:spPr>
          <a:xfrm>
            <a:off x="256199" y="482675"/>
            <a:ext cx="6424379" cy="112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434343"/>
                </a:solidFill>
              </a:rPr>
              <a:t>Inventory Workflow &amp; Process at EKU</a:t>
            </a:r>
            <a:r>
              <a:rPr lang="en" dirty="0"/>
              <a:t>: </a:t>
            </a:r>
            <a:endParaRPr dirty="0"/>
          </a:p>
          <a:p>
            <a:pPr marL="0" lvl="0" indent="0" algn="l" rtl="0">
              <a:spcBef>
                <a:spcPts val="0"/>
              </a:spcBef>
              <a:spcAft>
                <a:spcPts val="0"/>
              </a:spcAft>
              <a:buClr>
                <a:schemeClr val="dk1"/>
              </a:buClr>
              <a:buSzPts val="1100"/>
              <a:buFont typeface="Arial"/>
              <a:buNone/>
            </a:pPr>
            <a:r>
              <a:rPr lang="en" b="1" dirty="0"/>
              <a:t>Report Review - File Management</a:t>
            </a:r>
            <a:endParaRPr b="1" dirty="0"/>
          </a:p>
          <a:p>
            <a:pPr marL="0" lvl="0" indent="0" algn="l" rtl="0">
              <a:spcBef>
                <a:spcPts val="0"/>
              </a:spcBef>
              <a:spcAft>
                <a:spcPts val="0"/>
              </a:spcAft>
              <a:buClr>
                <a:schemeClr val="dk1"/>
              </a:buClr>
              <a:buSzPts val="1100"/>
              <a:buFont typeface="Arial"/>
              <a:buNone/>
            </a:pPr>
            <a:endParaRPr dirty="0"/>
          </a:p>
        </p:txBody>
      </p:sp>
      <p:pic>
        <p:nvPicPr>
          <p:cNvPr id="160" name="Google Shape;160;p24"/>
          <p:cNvPicPr preferRelativeResize="0"/>
          <p:nvPr/>
        </p:nvPicPr>
        <p:blipFill>
          <a:blip r:embed="rId3">
            <a:alphaModFix/>
          </a:blip>
          <a:stretch>
            <a:fillRect/>
          </a:stretch>
        </p:blipFill>
        <p:spPr>
          <a:xfrm>
            <a:off x="3095480" y="2016113"/>
            <a:ext cx="2844570" cy="2396550"/>
          </a:xfrm>
          <a:prstGeom prst="rect">
            <a:avLst/>
          </a:prstGeom>
          <a:noFill/>
          <a:ln w="9525" cap="flat" cmpd="sng">
            <a:solidFill>
              <a:srgbClr val="434343"/>
            </a:solidFill>
            <a:prstDash val="solid"/>
            <a:round/>
            <a:headEnd type="none" w="sm" len="sm"/>
            <a:tailEnd type="none" w="sm" len="sm"/>
          </a:ln>
        </p:spPr>
      </p:pic>
      <p:pic>
        <p:nvPicPr>
          <p:cNvPr id="161" name="Google Shape;161;p24"/>
          <p:cNvPicPr preferRelativeResize="0"/>
          <p:nvPr/>
        </p:nvPicPr>
        <p:blipFill>
          <a:blip r:embed="rId4">
            <a:alphaModFix/>
          </a:blip>
          <a:stretch>
            <a:fillRect/>
          </a:stretch>
        </p:blipFill>
        <p:spPr>
          <a:xfrm>
            <a:off x="6078250" y="1980950"/>
            <a:ext cx="2742950" cy="2396550"/>
          </a:xfrm>
          <a:prstGeom prst="rect">
            <a:avLst/>
          </a:prstGeom>
          <a:noFill/>
          <a:ln w="9525" cap="flat" cmpd="sng">
            <a:solidFill>
              <a:srgbClr val="434343"/>
            </a:solidFill>
            <a:prstDash val="solid"/>
            <a:round/>
            <a:headEnd type="none" w="sm" len="sm"/>
            <a:tailEnd type="none" w="sm" len="sm"/>
          </a:ln>
        </p:spPr>
      </p:pic>
      <p:pic>
        <p:nvPicPr>
          <p:cNvPr id="162" name="Google Shape;162;p24"/>
          <p:cNvPicPr preferRelativeResize="0"/>
          <p:nvPr/>
        </p:nvPicPr>
        <p:blipFill>
          <a:blip r:embed="rId5">
            <a:alphaModFix/>
          </a:blip>
          <a:stretch>
            <a:fillRect/>
          </a:stretch>
        </p:blipFill>
        <p:spPr>
          <a:xfrm>
            <a:off x="322800" y="2016100"/>
            <a:ext cx="2573193" cy="2396550"/>
          </a:xfrm>
          <a:prstGeom prst="rect">
            <a:avLst/>
          </a:prstGeom>
          <a:noFill/>
          <a:ln w="9525" cap="flat" cmpd="sng">
            <a:solidFill>
              <a:srgbClr val="434343"/>
            </a:solidFill>
            <a:prstDash val="solid"/>
            <a:round/>
            <a:headEnd type="none" w="sm" len="sm"/>
            <a:tailEnd type="none" w="sm" len="sm"/>
          </a:ln>
        </p:spPr>
      </p:pic>
      <p:sp>
        <p:nvSpPr>
          <p:cNvPr id="163" name="Google Shape;163;p24"/>
          <p:cNvSpPr txBox="1"/>
          <p:nvPr/>
        </p:nvSpPr>
        <p:spPr>
          <a:xfrm>
            <a:off x="630350" y="2697307"/>
            <a:ext cx="1958100" cy="1271400"/>
          </a:xfrm>
          <a:prstGeom prst="rect">
            <a:avLst/>
          </a:prstGeom>
          <a:solidFill>
            <a:schemeClr val="lt1"/>
          </a:solidFill>
          <a:ln w="38100" cap="flat" cmpd="sng">
            <a:solidFill>
              <a:srgbClr val="FF9900"/>
            </a:solidFill>
            <a:prstDash val="solid"/>
            <a:round/>
            <a:headEnd type="none" w="sm" len="sm"/>
            <a:tailEnd type="none" w="sm" len="sm"/>
          </a:ln>
          <a:effectLst>
            <a:outerShdw blurRad="142875" dist="66675" dir="336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a:t>Inventory Project Folder in Metadata Team’s folder</a:t>
            </a:r>
            <a:endParaRPr sz="1800"/>
          </a:p>
        </p:txBody>
      </p:sp>
      <p:sp>
        <p:nvSpPr>
          <p:cNvPr id="164" name="Google Shape;164;p24"/>
          <p:cNvSpPr txBox="1"/>
          <p:nvPr/>
        </p:nvSpPr>
        <p:spPr>
          <a:xfrm>
            <a:off x="3586225" y="2580888"/>
            <a:ext cx="1801800" cy="1061100"/>
          </a:xfrm>
          <a:prstGeom prst="rect">
            <a:avLst/>
          </a:prstGeom>
          <a:solidFill>
            <a:schemeClr val="lt1"/>
          </a:solidFill>
          <a:ln w="38100" cap="flat" cmpd="sng">
            <a:solidFill>
              <a:srgbClr val="FF9900"/>
            </a:solidFill>
            <a:prstDash val="solid"/>
            <a:round/>
            <a:headEnd type="none" w="sm" len="sm"/>
            <a:tailEnd type="none" w="sm" len="sm"/>
          </a:ln>
          <a:effectLst>
            <a:outerShdw blurRad="142875" dist="66675" dir="336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a:t>Each range scanned gets its own folder.</a:t>
            </a:r>
            <a:endParaRPr sz="1800"/>
          </a:p>
        </p:txBody>
      </p:sp>
      <p:sp>
        <p:nvSpPr>
          <p:cNvPr id="165" name="Google Shape;165;p24"/>
          <p:cNvSpPr txBox="1"/>
          <p:nvPr/>
        </p:nvSpPr>
        <p:spPr>
          <a:xfrm>
            <a:off x="6578525" y="2327538"/>
            <a:ext cx="1742400" cy="1567800"/>
          </a:xfrm>
          <a:prstGeom prst="rect">
            <a:avLst/>
          </a:prstGeom>
          <a:solidFill>
            <a:schemeClr val="lt1"/>
          </a:solidFill>
          <a:ln w="38100" cap="flat" cmpd="sng">
            <a:solidFill>
              <a:srgbClr val="FF9900"/>
            </a:solidFill>
            <a:prstDash val="solid"/>
            <a:round/>
            <a:headEnd type="none" w="sm" len="sm"/>
            <a:tailEnd type="none" w="sm" len="sm"/>
          </a:ln>
          <a:effectLst>
            <a:outerShdw blurRad="142875" dist="66675" dir="336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a:t>Each folder contains all the working documents for that range.</a:t>
            </a:r>
            <a:endParaRPr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5"/>
          <p:cNvPicPr preferRelativeResize="0"/>
          <p:nvPr/>
        </p:nvPicPr>
        <p:blipFill>
          <a:blip r:embed="rId3">
            <a:alphaModFix/>
          </a:blip>
          <a:stretch>
            <a:fillRect/>
          </a:stretch>
        </p:blipFill>
        <p:spPr>
          <a:xfrm>
            <a:off x="916500" y="1993287"/>
            <a:ext cx="3092300" cy="2221225"/>
          </a:xfrm>
          <a:prstGeom prst="rect">
            <a:avLst/>
          </a:prstGeom>
          <a:noFill/>
          <a:ln w="9525" cap="flat" cmpd="sng">
            <a:solidFill>
              <a:srgbClr val="434343"/>
            </a:solidFill>
            <a:prstDash val="solid"/>
            <a:round/>
            <a:headEnd type="none" w="sm" len="sm"/>
            <a:tailEnd type="none" w="sm" len="sm"/>
          </a:ln>
        </p:spPr>
      </p:pic>
      <p:sp>
        <p:nvSpPr>
          <p:cNvPr id="171" name="Google Shape;171;p25"/>
          <p:cNvSpPr/>
          <p:nvPr/>
        </p:nvSpPr>
        <p:spPr>
          <a:xfrm>
            <a:off x="263600" y="535400"/>
            <a:ext cx="6386100" cy="10611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txBox="1">
            <a:spLocks noGrp="1"/>
          </p:cNvSpPr>
          <p:nvPr>
            <p:ph type="title"/>
          </p:nvPr>
        </p:nvSpPr>
        <p:spPr>
          <a:xfrm>
            <a:off x="399300" y="535400"/>
            <a:ext cx="6485996" cy="9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434343"/>
                </a:solidFill>
              </a:rPr>
              <a:t>Inventory Workflow &amp; Process at EKU</a:t>
            </a:r>
            <a:r>
              <a:rPr lang="en" dirty="0"/>
              <a:t>: </a:t>
            </a:r>
            <a:endParaRPr dirty="0"/>
          </a:p>
          <a:p>
            <a:pPr marL="0" lvl="0" indent="0" algn="l" rtl="0">
              <a:spcBef>
                <a:spcPts val="0"/>
              </a:spcBef>
              <a:spcAft>
                <a:spcPts val="0"/>
              </a:spcAft>
              <a:buClr>
                <a:schemeClr val="dk1"/>
              </a:buClr>
              <a:buSzPts val="1100"/>
              <a:buFont typeface="Arial"/>
              <a:buNone/>
            </a:pPr>
            <a:r>
              <a:rPr lang="en" b="1" dirty="0"/>
              <a:t>Record Cleanup - File Management</a:t>
            </a:r>
            <a:endParaRPr b="1" dirty="0"/>
          </a:p>
          <a:p>
            <a:pPr marL="0" lvl="0" indent="0" algn="l" rtl="0">
              <a:spcBef>
                <a:spcPts val="0"/>
              </a:spcBef>
              <a:spcAft>
                <a:spcPts val="0"/>
              </a:spcAft>
              <a:buClr>
                <a:schemeClr val="dk1"/>
              </a:buClr>
              <a:buSzPts val="1100"/>
              <a:buFont typeface="Arial"/>
              <a:buNone/>
            </a:pPr>
            <a:endParaRPr dirty="0"/>
          </a:p>
        </p:txBody>
      </p:sp>
      <p:sp>
        <p:nvSpPr>
          <p:cNvPr id="173" name="Google Shape;173;p25"/>
          <p:cNvSpPr txBox="1"/>
          <p:nvPr/>
        </p:nvSpPr>
        <p:spPr>
          <a:xfrm>
            <a:off x="1483600" y="2481770"/>
            <a:ext cx="1958100" cy="1309200"/>
          </a:xfrm>
          <a:prstGeom prst="rect">
            <a:avLst/>
          </a:prstGeom>
          <a:solidFill>
            <a:schemeClr val="lt1"/>
          </a:solidFill>
          <a:ln w="38100" cap="flat" cmpd="sng">
            <a:solidFill>
              <a:srgbClr val="FF9900"/>
            </a:solidFill>
            <a:prstDash val="solid"/>
            <a:round/>
            <a:headEnd type="none" w="sm" len="sm"/>
            <a:tailEnd type="none" w="sm" len="sm"/>
          </a:ln>
          <a:effectLst>
            <a:outerShdw blurRad="142875" dist="66675" dir="336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a:t>Inventory Project Folder in Cataloging Staff’s folder</a:t>
            </a:r>
            <a:endParaRPr sz="1800"/>
          </a:p>
        </p:txBody>
      </p:sp>
      <p:pic>
        <p:nvPicPr>
          <p:cNvPr id="174" name="Google Shape;174;p25"/>
          <p:cNvPicPr preferRelativeResize="0"/>
          <p:nvPr/>
        </p:nvPicPr>
        <p:blipFill>
          <a:blip r:embed="rId4">
            <a:alphaModFix/>
          </a:blip>
          <a:stretch>
            <a:fillRect/>
          </a:stretch>
        </p:blipFill>
        <p:spPr>
          <a:xfrm>
            <a:off x="4375225" y="1977275"/>
            <a:ext cx="3692125" cy="2221225"/>
          </a:xfrm>
          <a:prstGeom prst="rect">
            <a:avLst/>
          </a:prstGeom>
          <a:noFill/>
          <a:ln w="9525" cap="flat" cmpd="sng">
            <a:solidFill>
              <a:srgbClr val="434343"/>
            </a:solidFill>
            <a:prstDash val="solid"/>
            <a:round/>
            <a:headEnd type="none" w="sm" len="sm"/>
            <a:tailEnd type="none" w="sm" len="sm"/>
          </a:ln>
        </p:spPr>
      </p:pic>
      <p:sp>
        <p:nvSpPr>
          <p:cNvPr id="175" name="Google Shape;175;p25"/>
          <p:cNvSpPr txBox="1"/>
          <p:nvPr/>
        </p:nvSpPr>
        <p:spPr>
          <a:xfrm>
            <a:off x="5298275" y="2687240"/>
            <a:ext cx="1742400" cy="801300"/>
          </a:xfrm>
          <a:prstGeom prst="rect">
            <a:avLst/>
          </a:prstGeom>
          <a:solidFill>
            <a:schemeClr val="lt1"/>
          </a:solidFill>
          <a:ln w="38100" cap="flat" cmpd="sng">
            <a:solidFill>
              <a:srgbClr val="FF9900"/>
            </a:solidFill>
            <a:prstDash val="solid"/>
            <a:round/>
            <a:headEnd type="none" w="sm" len="sm"/>
            <a:tailEnd type="none" w="sm" len="sm"/>
          </a:ln>
          <a:effectLst>
            <a:outerShdw blurRad="142875" dist="66675" dir="336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1800"/>
              <a:t>Files sorted by range scanned</a:t>
            </a:r>
            <a:endParaRPr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p:nvPr/>
        </p:nvSpPr>
        <p:spPr>
          <a:xfrm>
            <a:off x="286175" y="481975"/>
            <a:ext cx="5422200" cy="6024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txBox="1">
            <a:spLocks noGrp="1"/>
          </p:cNvSpPr>
          <p:nvPr>
            <p:ph type="title"/>
          </p:nvPr>
        </p:nvSpPr>
        <p:spPr>
          <a:xfrm>
            <a:off x="311699" y="445025"/>
            <a:ext cx="545447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rPr>
              <a:t>Digby and Inventory</a:t>
            </a:r>
            <a:r>
              <a:rPr lang="en" b="1" dirty="0"/>
              <a:t>: Some Tips </a:t>
            </a:r>
            <a:endParaRPr b="1" dirty="0"/>
          </a:p>
        </p:txBody>
      </p:sp>
      <p:sp>
        <p:nvSpPr>
          <p:cNvPr id="182" name="Google Shape;182;p26"/>
          <p:cNvSpPr txBox="1">
            <a:spLocks noGrp="1"/>
          </p:cNvSpPr>
          <p:nvPr>
            <p:ph type="body" idx="1"/>
          </p:nvPr>
        </p:nvSpPr>
        <p:spPr>
          <a:xfrm>
            <a:off x="783200" y="1182600"/>
            <a:ext cx="7485600" cy="35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Workflow ease:</a:t>
            </a:r>
            <a:endParaRPr b="1" dirty="0"/>
          </a:p>
          <a:p>
            <a:pPr marL="457200" lvl="0" indent="-342900" algn="l" rtl="0">
              <a:spcBef>
                <a:spcPts val="1600"/>
              </a:spcBef>
              <a:spcAft>
                <a:spcPts val="0"/>
              </a:spcAft>
              <a:buSzPts val="1800"/>
              <a:buChar char="●"/>
            </a:pPr>
            <a:r>
              <a:rPr lang="en" dirty="0"/>
              <a:t>Just get a scanner</a:t>
            </a:r>
            <a:endParaRPr dirty="0"/>
          </a:p>
          <a:p>
            <a:pPr marL="457200" lvl="0" indent="-342900" algn="l" rtl="0">
              <a:spcBef>
                <a:spcPts val="0"/>
              </a:spcBef>
              <a:spcAft>
                <a:spcPts val="0"/>
              </a:spcAft>
              <a:buSzPts val="1800"/>
              <a:buChar char="●"/>
            </a:pPr>
            <a:r>
              <a:rPr lang="en" dirty="0"/>
              <a:t>Keep your device charged </a:t>
            </a:r>
            <a:endParaRPr dirty="0"/>
          </a:p>
          <a:p>
            <a:pPr marL="457200" lvl="0" indent="-342900" algn="l" rtl="0">
              <a:spcBef>
                <a:spcPts val="0"/>
              </a:spcBef>
              <a:spcAft>
                <a:spcPts val="0"/>
              </a:spcAft>
              <a:buSzPts val="1800"/>
              <a:buChar char="●"/>
            </a:pPr>
            <a:r>
              <a:rPr lang="en" dirty="0"/>
              <a:t>If using a work device, create an account with a generic work email</a:t>
            </a:r>
            <a:endParaRPr dirty="0"/>
          </a:p>
          <a:p>
            <a:pPr marL="0" lvl="0" indent="0" algn="l" rtl="0">
              <a:spcBef>
                <a:spcPts val="1600"/>
              </a:spcBef>
              <a:spcAft>
                <a:spcPts val="0"/>
              </a:spcAft>
              <a:buNone/>
            </a:pPr>
            <a:r>
              <a:rPr lang="en" b="1" dirty="0"/>
              <a:t>Collections Review:</a:t>
            </a:r>
            <a:endParaRPr b="1" dirty="0"/>
          </a:p>
          <a:p>
            <a:pPr marL="457200" lvl="0" indent="-342900" algn="l" rtl="0">
              <a:spcBef>
                <a:spcPts val="1600"/>
              </a:spcBef>
              <a:spcAft>
                <a:spcPts val="0"/>
              </a:spcAft>
              <a:buSzPts val="1800"/>
              <a:buChar char="●"/>
            </a:pPr>
            <a:r>
              <a:rPr lang="en" dirty="0"/>
              <a:t>Digby will not tell you what’s missing from the shelf</a:t>
            </a:r>
            <a:endParaRPr dirty="0"/>
          </a:p>
          <a:p>
            <a:pPr marL="457200" lvl="0" indent="-342900" algn="l" rtl="0">
              <a:spcBef>
                <a:spcPts val="0"/>
              </a:spcBef>
              <a:spcAft>
                <a:spcPts val="0"/>
              </a:spcAft>
              <a:buSzPts val="1800"/>
              <a:buChar char="●"/>
            </a:pPr>
            <a:r>
              <a:rPr lang="en" dirty="0"/>
              <a:t>For a comprehensive review, consult:</a:t>
            </a:r>
            <a:endParaRPr dirty="0"/>
          </a:p>
          <a:p>
            <a:pPr marL="914400" lvl="1" indent="-317500" algn="l" rtl="0">
              <a:spcBef>
                <a:spcPts val="0"/>
              </a:spcBef>
              <a:spcAft>
                <a:spcPts val="0"/>
              </a:spcAft>
              <a:buSzPts val="1400"/>
              <a:buChar char="○"/>
            </a:pPr>
            <a:r>
              <a:rPr lang="en" dirty="0"/>
              <a:t>FTP Circulation Item Inventories report (export via FTP)</a:t>
            </a:r>
            <a:endParaRPr dirty="0"/>
          </a:p>
          <a:p>
            <a:pPr marL="914400" lvl="1" indent="-317500" algn="l" rtl="0">
              <a:spcBef>
                <a:spcPts val="0"/>
              </a:spcBef>
              <a:spcAft>
                <a:spcPts val="0"/>
              </a:spcAft>
              <a:buSzPts val="1400"/>
              <a:buChar char="○"/>
            </a:pPr>
            <a:r>
              <a:rPr lang="en" dirty="0"/>
              <a:t>Collection Evaluation report (via WMS Analytics tab)</a:t>
            </a: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311700" y="8140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sp>
        <p:nvSpPr>
          <p:cNvPr id="188" name="Google Shape;188;p27"/>
          <p:cNvSpPr txBox="1">
            <a:spLocks noGrp="1"/>
          </p:cNvSpPr>
          <p:nvPr>
            <p:ph type="body" idx="1"/>
          </p:nvPr>
        </p:nvSpPr>
        <p:spPr>
          <a:xfrm>
            <a:off x="281575" y="1769725"/>
            <a:ext cx="8520600" cy="3138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solidFill>
                  <a:schemeClr val="dk1"/>
                </a:solidFill>
              </a:rPr>
              <a:t>Laura Edwards </a:t>
            </a:r>
            <a:r>
              <a:rPr lang="en" u="sng">
                <a:solidFill>
                  <a:schemeClr val="accent5"/>
                </a:solidFill>
                <a:hlinkClick r:id="rId3"/>
              </a:rPr>
              <a:t>laura.edwards@eku.edu</a:t>
            </a:r>
            <a:r>
              <a:rPr lang="en">
                <a:solidFill>
                  <a:schemeClr val="dk1"/>
                </a:solidFill>
              </a:rPr>
              <a:t> </a:t>
            </a:r>
            <a:endParaRPr>
              <a:solidFill>
                <a:schemeClr val="dk1"/>
              </a:solidFill>
            </a:endParaRPr>
          </a:p>
          <a:p>
            <a:pPr marL="0" lvl="0" indent="0" algn="ctr" rtl="0">
              <a:lnSpc>
                <a:spcPct val="100000"/>
              </a:lnSpc>
              <a:spcBef>
                <a:spcPts val="0"/>
              </a:spcBef>
              <a:spcAft>
                <a:spcPts val="0"/>
              </a:spcAft>
              <a:buNone/>
            </a:pPr>
            <a:endParaRPr sz="1400">
              <a:solidFill>
                <a:schemeClr val="dk1"/>
              </a:solidFill>
            </a:endParaRPr>
          </a:p>
          <a:p>
            <a:pPr marL="0" lvl="0" indent="0" algn="ctr" rtl="0">
              <a:lnSpc>
                <a:spcPct val="100000"/>
              </a:lnSpc>
              <a:spcBef>
                <a:spcPts val="0"/>
              </a:spcBef>
              <a:spcAft>
                <a:spcPts val="0"/>
              </a:spcAft>
              <a:buNone/>
            </a:pPr>
            <a:endParaRPr sz="1400">
              <a:solidFill>
                <a:schemeClr val="dk1"/>
              </a:solidFill>
            </a:endParaRPr>
          </a:p>
          <a:p>
            <a:pPr marL="0" lvl="0" indent="0" algn="ctr" rtl="0">
              <a:lnSpc>
                <a:spcPct val="100000"/>
              </a:lnSpc>
              <a:spcBef>
                <a:spcPts val="0"/>
              </a:spcBef>
              <a:spcAft>
                <a:spcPts val="0"/>
              </a:spcAft>
              <a:buNone/>
            </a:pPr>
            <a:r>
              <a:rPr lang="en" sz="1400">
                <a:solidFill>
                  <a:schemeClr val="dk1"/>
                </a:solidFill>
              </a:rPr>
              <a:t>*For more information about the different reports and data available in WMS, </a:t>
            </a:r>
            <a:endParaRPr sz="1400">
              <a:solidFill>
                <a:schemeClr val="dk1"/>
              </a:solidFill>
            </a:endParaRPr>
          </a:p>
          <a:p>
            <a:pPr marL="0" lvl="0" indent="0" algn="ctr" rtl="0">
              <a:lnSpc>
                <a:spcPct val="100000"/>
              </a:lnSpc>
              <a:spcBef>
                <a:spcPts val="0"/>
              </a:spcBef>
              <a:spcAft>
                <a:spcPts val="0"/>
              </a:spcAft>
              <a:buNone/>
            </a:pPr>
            <a:r>
              <a:rPr lang="en" sz="1400">
                <a:solidFill>
                  <a:schemeClr val="dk1"/>
                </a:solidFill>
              </a:rPr>
              <a:t>see “</a:t>
            </a:r>
            <a:r>
              <a:rPr lang="en" sz="1400" b="1">
                <a:solidFill>
                  <a:schemeClr val="dk1"/>
                </a:solidFill>
              </a:rPr>
              <a:t>Navigating WMS Analytics for the Right Data</a:t>
            </a:r>
            <a:r>
              <a:rPr lang="en" sz="1400">
                <a:solidFill>
                  <a:schemeClr val="dk1"/>
                </a:solidFill>
              </a:rPr>
              <a:t>”</a:t>
            </a:r>
            <a:endParaRPr sz="14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 sz="1400" u="sng">
                <a:solidFill>
                  <a:schemeClr val="hlink"/>
                </a:solidFill>
                <a:hlinkClick r:id="rId4"/>
              </a:rPr>
              <a:t>http://encompass.eku.edu/fs_research/191</a:t>
            </a:r>
            <a:endParaRPr sz="1400">
              <a:solidFill>
                <a:schemeClr val="accent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609975" y="505475"/>
            <a:ext cx="2711100" cy="677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txBox="1">
            <a:spLocks noGrp="1"/>
          </p:cNvSpPr>
          <p:nvPr>
            <p:ph type="title"/>
          </p:nvPr>
        </p:nvSpPr>
        <p:spPr>
          <a:xfrm>
            <a:off x="650575" y="557975"/>
            <a:ext cx="26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Digby?</a:t>
            </a:r>
            <a:endParaRPr/>
          </a:p>
        </p:txBody>
      </p:sp>
      <p:sp>
        <p:nvSpPr>
          <p:cNvPr id="63" name="Google Shape;63;p14"/>
          <p:cNvSpPr txBox="1">
            <a:spLocks noGrp="1"/>
          </p:cNvSpPr>
          <p:nvPr>
            <p:ph type="body" idx="1"/>
          </p:nvPr>
        </p:nvSpPr>
        <p:spPr>
          <a:xfrm>
            <a:off x="526050" y="1535675"/>
            <a:ext cx="4527000" cy="1897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Mobile app</a:t>
            </a:r>
            <a:endParaRPr b="1"/>
          </a:p>
          <a:p>
            <a:pPr marL="457200" lvl="0" indent="-342900" algn="l" rtl="0">
              <a:spcBef>
                <a:spcPts val="0"/>
              </a:spcBef>
              <a:spcAft>
                <a:spcPts val="0"/>
              </a:spcAft>
              <a:buSzPts val="1800"/>
              <a:buChar char="➔"/>
            </a:pPr>
            <a:r>
              <a:rPr lang="en" b="1"/>
              <a:t>Supports basic circulation tasks:</a:t>
            </a:r>
            <a:endParaRPr b="1"/>
          </a:p>
          <a:p>
            <a:pPr marL="914400" lvl="0" indent="-342900" algn="l" rtl="0">
              <a:spcBef>
                <a:spcPts val="0"/>
              </a:spcBef>
              <a:spcAft>
                <a:spcPts val="0"/>
              </a:spcAft>
              <a:buSzPts val="1800"/>
              <a:buChar char="●"/>
            </a:pPr>
            <a:r>
              <a:rPr lang="en"/>
              <a:t>Pull lists</a:t>
            </a:r>
            <a:endParaRPr/>
          </a:p>
          <a:p>
            <a:pPr marL="914400" lvl="0" indent="-342900" algn="l" rtl="0">
              <a:spcBef>
                <a:spcPts val="0"/>
              </a:spcBef>
              <a:spcAft>
                <a:spcPts val="0"/>
              </a:spcAft>
              <a:buSzPts val="1800"/>
              <a:buChar char="●"/>
            </a:pPr>
            <a:r>
              <a:rPr lang="en"/>
              <a:t>Reshelving (track browse counts)</a:t>
            </a:r>
            <a:endParaRPr/>
          </a:p>
          <a:p>
            <a:pPr marL="914400" lvl="0" indent="-342900" algn="l" rtl="0">
              <a:spcBef>
                <a:spcPts val="0"/>
              </a:spcBef>
              <a:spcAft>
                <a:spcPts val="0"/>
              </a:spcAft>
              <a:buSzPts val="1800"/>
              <a:buChar char="●"/>
            </a:pPr>
            <a:r>
              <a:rPr lang="en"/>
              <a:t>Basic inventory</a:t>
            </a:r>
            <a:endParaRPr/>
          </a:p>
          <a:p>
            <a:pPr marL="0" lvl="0" indent="0" algn="l" rtl="0">
              <a:spcBef>
                <a:spcPts val="1600"/>
              </a:spcBef>
              <a:spcAft>
                <a:spcPts val="1600"/>
              </a:spcAft>
              <a:buNone/>
            </a:pPr>
            <a:endParaRPr b="1"/>
          </a:p>
        </p:txBody>
      </p:sp>
      <p:pic>
        <p:nvPicPr>
          <p:cNvPr id="64" name="Google Shape;64;p14"/>
          <p:cNvPicPr preferRelativeResize="0"/>
          <p:nvPr/>
        </p:nvPicPr>
        <p:blipFill>
          <a:blip r:embed="rId3">
            <a:alphaModFix/>
          </a:blip>
          <a:stretch>
            <a:fillRect/>
          </a:stretch>
        </p:blipFill>
        <p:spPr>
          <a:xfrm>
            <a:off x="5559600" y="445025"/>
            <a:ext cx="1867044" cy="3506400"/>
          </a:xfrm>
          <a:prstGeom prst="rect">
            <a:avLst/>
          </a:prstGeom>
          <a:noFill/>
          <a:ln>
            <a:noFill/>
          </a:ln>
        </p:spPr>
      </p:pic>
      <p:sp>
        <p:nvSpPr>
          <p:cNvPr id="65" name="Google Shape;65;p14"/>
          <p:cNvSpPr txBox="1"/>
          <p:nvPr/>
        </p:nvSpPr>
        <p:spPr>
          <a:xfrm>
            <a:off x="5099925" y="4119325"/>
            <a:ext cx="27864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b="1" u="sng">
                <a:solidFill>
                  <a:schemeClr val="accent5"/>
                </a:solidFill>
                <a:hlinkClick r:id="rId4"/>
              </a:rPr>
              <a:t>OCLC’s Digby app FAQ</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2" name="Google Shape;72;p15" descr="enterprise-vs-startup-journey-to-cloud.png">
            <a:hlinkClick r:id="rId3"/>
          </p:cNvPr>
          <p:cNvPicPr preferRelativeResize="0"/>
          <p:nvPr/>
        </p:nvPicPr>
        <p:blipFill>
          <a:blip r:embed="rId4">
            <a:alphaModFix/>
          </a:blip>
          <a:stretch>
            <a:fillRect/>
          </a:stretch>
        </p:blipFill>
        <p:spPr>
          <a:xfrm>
            <a:off x="2528271" y="222513"/>
            <a:ext cx="4583880" cy="4698477"/>
          </a:xfrm>
          <a:prstGeom prst="rect">
            <a:avLst/>
          </a:prstGeom>
          <a:noFill/>
          <a:ln>
            <a:noFill/>
          </a:ln>
        </p:spPr>
      </p:pic>
      <p:sp>
        <p:nvSpPr>
          <p:cNvPr id="73" name="Google Shape;73;p15"/>
          <p:cNvSpPr txBox="1"/>
          <p:nvPr/>
        </p:nvSpPr>
        <p:spPr>
          <a:xfrm>
            <a:off x="813325" y="1295300"/>
            <a:ext cx="1626600" cy="1069200"/>
          </a:xfrm>
          <a:prstGeom prst="rect">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t>WMS Circulation module</a:t>
            </a:r>
            <a:endParaRPr sz="2000" b="1"/>
          </a:p>
        </p:txBody>
      </p:sp>
      <p:sp>
        <p:nvSpPr>
          <p:cNvPr id="74" name="Google Shape;74;p15"/>
          <p:cNvSpPr txBox="1"/>
          <p:nvPr/>
        </p:nvSpPr>
        <p:spPr>
          <a:xfrm>
            <a:off x="6175150" y="3383100"/>
            <a:ext cx="1521300" cy="465000"/>
          </a:xfrm>
          <a:prstGeom prst="rect">
            <a:avLst/>
          </a:prstGeom>
          <a:solidFill>
            <a:schemeClr val="lt1"/>
          </a:solidFill>
          <a:ln w="38100"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t>Digby app</a:t>
            </a: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308750" y="341075"/>
            <a:ext cx="1762200" cy="2230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341825" y="467600"/>
            <a:ext cx="1977600" cy="18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Digby</a:t>
            </a:r>
            <a:r>
              <a:rPr lang="en"/>
              <a:t>: </a:t>
            </a:r>
            <a:r>
              <a:rPr lang="en" b="1"/>
              <a:t>Inventory Items mode</a:t>
            </a:r>
            <a:endParaRPr b="1"/>
          </a:p>
        </p:txBody>
      </p:sp>
      <p:pic>
        <p:nvPicPr>
          <p:cNvPr id="81" name="Google Shape;81;p16"/>
          <p:cNvPicPr preferRelativeResize="0"/>
          <p:nvPr/>
        </p:nvPicPr>
        <p:blipFill>
          <a:blip r:embed="rId3">
            <a:alphaModFix/>
          </a:blip>
          <a:stretch>
            <a:fillRect/>
          </a:stretch>
        </p:blipFill>
        <p:spPr>
          <a:xfrm>
            <a:off x="2590564" y="338850"/>
            <a:ext cx="2599626" cy="4623874"/>
          </a:xfrm>
          <a:prstGeom prst="rect">
            <a:avLst/>
          </a:prstGeom>
          <a:noFill/>
          <a:ln w="9525" cap="flat" cmpd="sng">
            <a:solidFill>
              <a:srgbClr val="434343"/>
            </a:solidFill>
            <a:prstDash val="solid"/>
            <a:round/>
            <a:headEnd type="none" w="sm" len="sm"/>
            <a:tailEnd type="none" w="sm" len="sm"/>
          </a:ln>
        </p:spPr>
      </p:pic>
      <p:pic>
        <p:nvPicPr>
          <p:cNvPr id="82" name="Google Shape;82;p16"/>
          <p:cNvPicPr preferRelativeResize="0"/>
          <p:nvPr/>
        </p:nvPicPr>
        <p:blipFill>
          <a:blip r:embed="rId4">
            <a:alphaModFix/>
          </a:blip>
          <a:stretch>
            <a:fillRect/>
          </a:stretch>
        </p:blipFill>
        <p:spPr>
          <a:xfrm rot="5400000">
            <a:off x="4939252" y="918499"/>
            <a:ext cx="4619422" cy="3464574"/>
          </a:xfrm>
          <a:prstGeom prst="rect">
            <a:avLst/>
          </a:prstGeom>
          <a:noFill/>
          <a:ln w="9525" cap="flat" cmpd="sng">
            <a:solidFill>
              <a:srgbClr val="434343"/>
            </a:solidFill>
            <a:prstDash val="solid"/>
            <a:round/>
            <a:headEnd type="none" w="sm" len="sm"/>
            <a:tailEnd type="none" w="sm" len="sm"/>
          </a:ln>
        </p:spPr>
      </p:pic>
      <p:sp>
        <p:nvSpPr>
          <p:cNvPr id="83" name="Google Shape;83;p16"/>
          <p:cNvSpPr/>
          <p:nvPr/>
        </p:nvSpPr>
        <p:spPr>
          <a:xfrm>
            <a:off x="2658275" y="2997250"/>
            <a:ext cx="1521300" cy="3840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16"/>
          <p:cNvCxnSpPr/>
          <p:nvPr/>
        </p:nvCxnSpPr>
        <p:spPr>
          <a:xfrm rot="10800000" flipH="1">
            <a:off x="4179575" y="1431000"/>
            <a:ext cx="1604100" cy="1506000"/>
          </a:xfrm>
          <a:prstGeom prst="straightConnector1">
            <a:avLst/>
          </a:prstGeom>
          <a:noFill/>
          <a:ln w="38100" cap="flat" cmpd="sng">
            <a:solidFill>
              <a:srgbClr val="FF99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p:nvPr/>
        </p:nvSpPr>
        <p:spPr>
          <a:xfrm>
            <a:off x="308750" y="341075"/>
            <a:ext cx="1833600" cy="17844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a:spLocks noGrp="1"/>
          </p:cNvSpPr>
          <p:nvPr>
            <p:ph type="title"/>
          </p:nvPr>
        </p:nvSpPr>
        <p:spPr>
          <a:xfrm>
            <a:off x="338875" y="497025"/>
            <a:ext cx="1833600" cy="162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Digby</a:t>
            </a:r>
            <a:r>
              <a:rPr lang="en"/>
              <a:t>:</a:t>
            </a:r>
            <a:endParaRPr/>
          </a:p>
          <a:p>
            <a:pPr marL="0" lvl="0" indent="0" algn="l" rtl="0">
              <a:spcBef>
                <a:spcPts val="0"/>
              </a:spcBef>
              <a:spcAft>
                <a:spcPts val="0"/>
              </a:spcAft>
              <a:buNone/>
            </a:pPr>
            <a:r>
              <a:rPr lang="en" b="1"/>
              <a:t>Scanning Barcodes</a:t>
            </a:r>
            <a:endParaRPr b="1"/>
          </a:p>
        </p:txBody>
      </p:sp>
      <p:pic>
        <p:nvPicPr>
          <p:cNvPr id="91" name="Google Shape;91;p17"/>
          <p:cNvPicPr preferRelativeResize="0"/>
          <p:nvPr/>
        </p:nvPicPr>
        <p:blipFill>
          <a:blip r:embed="rId3">
            <a:alphaModFix/>
          </a:blip>
          <a:stretch>
            <a:fillRect/>
          </a:stretch>
        </p:blipFill>
        <p:spPr>
          <a:xfrm>
            <a:off x="2335576" y="269275"/>
            <a:ext cx="2681949" cy="4770324"/>
          </a:xfrm>
          <a:prstGeom prst="rect">
            <a:avLst/>
          </a:prstGeom>
          <a:noFill/>
          <a:ln w="9525" cap="flat" cmpd="sng">
            <a:solidFill>
              <a:srgbClr val="434343"/>
            </a:solidFill>
            <a:prstDash val="solid"/>
            <a:round/>
            <a:headEnd type="none" w="sm" len="sm"/>
            <a:tailEnd type="none" w="sm" len="sm"/>
          </a:ln>
        </p:spPr>
      </p:pic>
      <p:pic>
        <p:nvPicPr>
          <p:cNvPr id="92" name="Google Shape;92;p17"/>
          <p:cNvPicPr preferRelativeResize="0"/>
          <p:nvPr/>
        </p:nvPicPr>
        <p:blipFill>
          <a:blip r:embed="rId4">
            <a:alphaModFix/>
          </a:blip>
          <a:stretch>
            <a:fillRect/>
          </a:stretch>
        </p:blipFill>
        <p:spPr>
          <a:xfrm rot="5400000">
            <a:off x="4689550" y="863327"/>
            <a:ext cx="4776327" cy="3582223"/>
          </a:xfrm>
          <a:prstGeom prst="rect">
            <a:avLst/>
          </a:prstGeom>
          <a:noFill/>
          <a:ln w="9525" cap="flat" cmpd="sng">
            <a:solidFill>
              <a:srgbClr val="434343"/>
            </a:solidFill>
            <a:prstDash val="solid"/>
            <a:round/>
            <a:headEnd type="none" w="sm" len="sm"/>
            <a:tailEnd type="none" w="sm" len="sm"/>
          </a:ln>
        </p:spPr>
      </p:pic>
      <p:sp>
        <p:nvSpPr>
          <p:cNvPr id="93" name="Google Shape;93;p17"/>
          <p:cNvSpPr txBox="1"/>
          <p:nvPr/>
        </p:nvSpPr>
        <p:spPr>
          <a:xfrm>
            <a:off x="6249413" y="2217750"/>
            <a:ext cx="1656600" cy="708000"/>
          </a:xfrm>
          <a:prstGeom prst="rect">
            <a:avLst/>
          </a:prstGeom>
          <a:solidFill>
            <a:schemeClr val="lt1"/>
          </a:solidFill>
          <a:ln w="76200" cap="flat" cmpd="sng">
            <a:solidFill>
              <a:srgbClr val="FF9900"/>
            </a:solidFill>
            <a:prstDash val="solid"/>
            <a:round/>
            <a:headEnd type="none" w="sm" len="sm"/>
            <a:tailEnd type="none" w="sm" len="sm"/>
          </a:ln>
          <a:effectLst>
            <a:outerShdw blurRad="200025" dist="114300" dir="612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000"/>
              <a:t>Scanner</a:t>
            </a:r>
            <a:r>
              <a:rPr lang="en" sz="2400"/>
              <a:t> </a:t>
            </a:r>
            <a:endParaRPr sz="2400"/>
          </a:p>
        </p:txBody>
      </p:sp>
      <p:sp>
        <p:nvSpPr>
          <p:cNvPr id="94" name="Google Shape;94;p17"/>
          <p:cNvSpPr txBox="1"/>
          <p:nvPr/>
        </p:nvSpPr>
        <p:spPr>
          <a:xfrm>
            <a:off x="2890550" y="2199000"/>
            <a:ext cx="1572000" cy="745500"/>
          </a:xfrm>
          <a:prstGeom prst="rect">
            <a:avLst/>
          </a:prstGeom>
          <a:solidFill>
            <a:schemeClr val="lt1"/>
          </a:solidFill>
          <a:ln w="76200" cap="flat" cmpd="sng">
            <a:solidFill>
              <a:srgbClr val="FF9900"/>
            </a:solidFill>
            <a:prstDash val="solid"/>
            <a:round/>
            <a:headEnd type="none" w="sm" len="sm"/>
            <a:tailEnd type="none" w="sm" len="sm"/>
          </a:ln>
          <a:effectLst>
            <a:outerShdw blurRad="185738" dist="114300" dir="6420000" algn="bl" rotWithShape="0">
              <a:srgbClr val="000000">
                <a:alpha val="99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3000"/>
              <a:t>Camera</a:t>
            </a:r>
            <a:endParaRPr sz="3000"/>
          </a:p>
        </p:txBody>
      </p:sp>
      <p:sp>
        <p:nvSpPr>
          <p:cNvPr id="95" name="Google Shape;95;p17"/>
          <p:cNvSpPr/>
          <p:nvPr/>
        </p:nvSpPr>
        <p:spPr>
          <a:xfrm>
            <a:off x="4717350" y="1129825"/>
            <a:ext cx="330300" cy="376500"/>
          </a:xfrm>
          <a:prstGeom prst="ellipse">
            <a:avLst/>
          </a:prstGeom>
          <a:noFill/>
          <a:ln w="762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p:nvPr/>
        </p:nvSpPr>
        <p:spPr>
          <a:xfrm>
            <a:off x="263575" y="341075"/>
            <a:ext cx="1988100" cy="25281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a:spLocks noGrp="1"/>
          </p:cNvSpPr>
          <p:nvPr>
            <p:ph type="title"/>
          </p:nvPr>
        </p:nvSpPr>
        <p:spPr>
          <a:xfrm>
            <a:off x="311700" y="445025"/>
            <a:ext cx="1988100" cy="22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Digby</a:t>
            </a:r>
            <a:r>
              <a:rPr lang="en"/>
              <a:t>:</a:t>
            </a:r>
            <a:endParaRPr/>
          </a:p>
          <a:p>
            <a:pPr marL="0" lvl="0" indent="0" algn="l" rtl="0">
              <a:spcBef>
                <a:spcPts val="0"/>
              </a:spcBef>
              <a:spcAft>
                <a:spcPts val="0"/>
              </a:spcAft>
              <a:buNone/>
            </a:pPr>
            <a:r>
              <a:rPr lang="en" b="1"/>
              <a:t>Issues with Items while scanning</a:t>
            </a:r>
            <a:endParaRPr b="1"/>
          </a:p>
        </p:txBody>
      </p:sp>
      <p:pic>
        <p:nvPicPr>
          <p:cNvPr id="102" name="Google Shape;102;p18"/>
          <p:cNvPicPr preferRelativeResize="0"/>
          <p:nvPr/>
        </p:nvPicPr>
        <p:blipFill>
          <a:blip r:embed="rId3">
            <a:alphaModFix/>
          </a:blip>
          <a:stretch>
            <a:fillRect/>
          </a:stretch>
        </p:blipFill>
        <p:spPr>
          <a:xfrm>
            <a:off x="2394897" y="926250"/>
            <a:ext cx="3078899" cy="3206325"/>
          </a:xfrm>
          <a:prstGeom prst="rect">
            <a:avLst/>
          </a:prstGeom>
          <a:noFill/>
          <a:ln w="9525" cap="flat" cmpd="sng">
            <a:solidFill>
              <a:srgbClr val="434343"/>
            </a:solidFill>
            <a:prstDash val="solid"/>
            <a:round/>
            <a:headEnd type="none" w="sm" len="sm"/>
            <a:tailEnd type="none" w="sm" len="sm"/>
          </a:ln>
        </p:spPr>
      </p:pic>
      <p:pic>
        <p:nvPicPr>
          <p:cNvPr id="103" name="Google Shape;103;p18"/>
          <p:cNvPicPr preferRelativeResize="0"/>
          <p:nvPr/>
        </p:nvPicPr>
        <p:blipFill>
          <a:blip r:embed="rId4">
            <a:alphaModFix/>
          </a:blip>
          <a:stretch>
            <a:fillRect/>
          </a:stretch>
        </p:blipFill>
        <p:spPr>
          <a:xfrm>
            <a:off x="5568896" y="304050"/>
            <a:ext cx="3422728" cy="2267696"/>
          </a:xfrm>
          <a:prstGeom prst="rect">
            <a:avLst/>
          </a:prstGeom>
          <a:noFill/>
          <a:ln w="9525" cap="flat" cmpd="sng">
            <a:solidFill>
              <a:srgbClr val="434343"/>
            </a:solidFill>
            <a:prstDash val="solid"/>
            <a:round/>
            <a:headEnd type="none" w="sm" len="sm"/>
            <a:tailEnd type="none" w="sm" len="sm"/>
          </a:ln>
        </p:spPr>
      </p:pic>
      <p:pic>
        <p:nvPicPr>
          <p:cNvPr id="104" name="Google Shape;104;p18"/>
          <p:cNvPicPr preferRelativeResize="0"/>
          <p:nvPr/>
        </p:nvPicPr>
        <p:blipFill>
          <a:blip r:embed="rId5">
            <a:alphaModFix/>
          </a:blip>
          <a:stretch>
            <a:fillRect/>
          </a:stretch>
        </p:blipFill>
        <p:spPr>
          <a:xfrm>
            <a:off x="5568896" y="2768296"/>
            <a:ext cx="3422728" cy="2080394"/>
          </a:xfrm>
          <a:prstGeom prst="rect">
            <a:avLst/>
          </a:prstGeom>
          <a:noFill/>
          <a:ln w="9525" cap="flat" cmpd="sng">
            <a:solidFill>
              <a:srgbClr val="434343"/>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p:nvPr/>
        </p:nvSpPr>
        <p:spPr>
          <a:xfrm>
            <a:off x="263575" y="341075"/>
            <a:ext cx="2432400" cy="16395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311700" y="445025"/>
            <a:ext cx="2384400" cy="14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Digby</a:t>
            </a:r>
            <a:r>
              <a:rPr lang="en"/>
              <a:t>:</a:t>
            </a:r>
            <a:endParaRPr/>
          </a:p>
          <a:p>
            <a:pPr marL="0" lvl="0" indent="0" algn="l" rtl="0">
              <a:spcBef>
                <a:spcPts val="0"/>
              </a:spcBef>
              <a:spcAft>
                <a:spcPts val="0"/>
              </a:spcAft>
              <a:buNone/>
            </a:pPr>
            <a:r>
              <a:rPr lang="en" b="1"/>
              <a:t>Notifications &amp; Sounds</a:t>
            </a:r>
            <a:endParaRPr b="1"/>
          </a:p>
        </p:txBody>
      </p:sp>
      <p:pic>
        <p:nvPicPr>
          <p:cNvPr id="111" name="Google Shape;111;p19"/>
          <p:cNvPicPr preferRelativeResize="0"/>
          <p:nvPr/>
        </p:nvPicPr>
        <p:blipFill>
          <a:blip r:embed="rId3">
            <a:alphaModFix/>
          </a:blip>
          <a:stretch>
            <a:fillRect/>
          </a:stretch>
        </p:blipFill>
        <p:spPr>
          <a:xfrm>
            <a:off x="3022800" y="445037"/>
            <a:ext cx="2565051" cy="4562400"/>
          </a:xfrm>
          <a:prstGeom prst="rect">
            <a:avLst/>
          </a:prstGeom>
          <a:noFill/>
          <a:ln w="9525" cap="flat" cmpd="sng">
            <a:solidFill>
              <a:srgbClr val="434343"/>
            </a:solidFill>
            <a:prstDash val="solid"/>
            <a:round/>
            <a:headEnd type="none" w="sm" len="sm"/>
            <a:tailEnd type="none" w="sm" len="sm"/>
          </a:ln>
        </p:spPr>
      </p:pic>
      <p:pic>
        <p:nvPicPr>
          <p:cNvPr id="112" name="Google Shape;112;p19"/>
          <p:cNvPicPr preferRelativeResize="0"/>
          <p:nvPr/>
        </p:nvPicPr>
        <p:blipFill>
          <a:blip r:embed="rId4">
            <a:alphaModFix/>
          </a:blip>
          <a:stretch>
            <a:fillRect/>
          </a:stretch>
        </p:blipFill>
        <p:spPr>
          <a:xfrm>
            <a:off x="5820599" y="1212475"/>
            <a:ext cx="2758799" cy="2872976"/>
          </a:xfrm>
          <a:prstGeom prst="rect">
            <a:avLst/>
          </a:prstGeom>
          <a:noFill/>
          <a:ln w="9525" cap="flat" cmpd="sng">
            <a:solidFill>
              <a:srgbClr val="434343"/>
            </a:solidFill>
            <a:prstDash val="solid"/>
            <a:round/>
            <a:headEnd type="none" w="sm" len="sm"/>
            <a:tailEnd type="none" w="sm" len="sm"/>
          </a:ln>
        </p:spPr>
      </p:pic>
      <p:pic>
        <p:nvPicPr>
          <p:cNvPr id="113" name="Google Shape;113;p19"/>
          <p:cNvPicPr preferRelativeResize="0"/>
          <p:nvPr/>
        </p:nvPicPr>
        <p:blipFill>
          <a:blip r:embed="rId5">
            <a:alphaModFix/>
          </a:blip>
          <a:stretch>
            <a:fillRect/>
          </a:stretch>
        </p:blipFill>
        <p:spPr>
          <a:xfrm>
            <a:off x="6702100" y="4203875"/>
            <a:ext cx="995825" cy="839250"/>
          </a:xfrm>
          <a:prstGeom prst="rect">
            <a:avLst/>
          </a:prstGeom>
          <a:noFill/>
          <a:ln>
            <a:noFill/>
          </a:ln>
        </p:spPr>
      </p:pic>
      <p:pic>
        <p:nvPicPr>
          <p:cNvPr id="114" name="Google Shape;114;p19"/>
          <p:cNvPicPr preferRelativeResize="0"/>
          <p:nvPr/>
        </p:nvPicPr>
        <p:blipFill>
          <a:blip r:embed="rId5">
            <a:alphaModFix/>
          </a:blip>
          <a:stretch>
            <a:fillRect/>
          </a:stretch>
        </p:blipFill>
        <p:spPr>
          <a:xfrm>
            <a:off x="6702112" y="218375"/>
            <a:ext cx="995825" cy="839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2339200" y="417025"/>
            <a:ext cx="2510600" cy="1597075"/>
          </a:xfrm>
          <a:prstGeom prst="rect">
            <a:avLst/>
          </a:prstGeom>
          <a:noFill/>
          <a:ln w="9525" cap="flat" cmpd="sng">
            <a:solidFill>
              <a:srgbClr val="434343"/>
            </a:solidFill>
            <a:prstDash val="solid"/>
            <a:round/>
            <a:headEnd type="none" w="sm" len="sm"/>
            <a:tailEnd type="none" w="sm" len="sm"/>
          </a:ln>
        </p:spPr>
      </p:pic>
      <p:sp>
        <p:nvSpPr>
          <p:cNvPr id="120" name="Google Shape;120;p20"/>
          <p:cNvSpPr/>
          <p:nvPr/>
        </p:nvSpPr>
        <p:spPr>
          <a:xfrm>
            <a:off x="263575" y="341075"/>
            <a:ext cx="1830000" cy="17289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0"/>
          <p:cNvPicPr preferRelativeResize="0"/>
          <p:nvPr/>
        </p:nvPicPr>
        <p:blipFill>
          <a:blip r:embed="rId4">
            <a:alphaModFix/>
          </a:blip>
          <a:stretch>
            <a:fillRect/>
          </a:stretch>
        </p:blipFill>
        <p:spPr>
          <a:xfrm>
            <a:off x="4909338" y="3198000"/>
            <a:ext cx="3755226" cy="1749750"/>
          </a:xfrm>
          <a:prstGeom prst="rect">
            <a:avLst/>
          </a:prstGeom>
          <a:noFill/>
          <a:ln w="9525" cap="flat" cmpd="sng">
            <a:solidFill>
              <a:srgbClr val="434343"/>
            </a:solidFill>
            <a:prstDash val="solid"/>
            <a:round/>
            <a:headEnd type="none" w="sm" len="sm"/>
            <a:tailEnd type="none" w="sm" len="sm"/>
          </a:ln>
        </p:spPr>
      </p:pic>
      <p:pic>
        <p:nvPicPr>
          <p:cNvPr id="122" name="Google Shape;122;p20"/>
          <p:cNvPicPr preferRelativeResize="0"/>
          <p:nvPr/>
        </p:nvPicPr>
        <p:blipFill>
          <a:blip r:embed="rId5">
            <a:alphaModFix/>
          </a:blip>
          <a:stretch>
            <a:fillRect/>
          </a:stretch>
        </p:blipFill>
        <p:spPr>
          <a:xfrm>
            <a:off x="4294363" y="1128775"/>
            <a:ext cx="4533375" cy="1926100"/>
          </a:xfrm>
          <a:prstGeom prst="rect">
            <a:avLst/>
          </a:prstGeom>
          <a:noFill/>
          <a:ln w="9525" cap="flat" cmpd="sng">
            <a:solidFill>
              <a:srgbClr val="434343"/>
            </a:solidFill>
            <a:prstDash val="solid"/>
            <a:round/>
            <a:headEnd type="none" w="sm" len="sm"/>
            <a:tailEnd type="none" w="sm" len="sm"/>
          </a:ln>
        </p:spPr>
      </p:pic>
      <p:sp>
        <p:nvSpPr>
          <p:cNvPr id="123" name="Google Shape;123;p20"/>
          <p:cNvSpPr txBox="1">
            <a:spLocks noGrp="1"/>
          </p:cNvSpPr>
          <p:nvPr>
            <p:ph type="title"/>
          </p:nvPr>
        </p:nvSpPr>
        <p:spPr>
          <a:xfrm>
            <a:off x="311700" y="445025"/>
            <a:ext cx="1830000" cy="14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Digby</a:t>
            </a:r>
            <a:r>
              <a:rPr lang="en"/>
              <a:t>:</a:t>
            </a:r>
            <a:endParaRPr/>
          </a:p>
          <a:p>
            <a:pPr marL="0" lvl="0" indent="0" algn="l" rtl="0">
              <a:spcBef>
                <a:spcPts val="0"/>
              </a:spcBef>
              <a:spcAft>
                <a:spcPts val="0"/>
              </a:spcAft>
              <a:buNone/>
            </a:pPr>
            <a:r>
              <a:rPr lang="en" b="1"/>
              <a:t>Inventory Reports</a:t>
            </a: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2200" i="1"/>
          </a:p>
        </p:txBody>
      </p:sp>
      <p:sp>
        <p:nvSpPr>
          <p:cNvPr id="124" name="Google Shape;124;p20"/>
          <p:cNvSpPr txBox="1"/>
          <p:nvPr/>
        </p:nvSpPr>
        <p:spPr>
          <a:xfrm>
            <a:off x="2485400" y="234150"/>
            <a:ext cx="2218200" cy="519000"/>
          </a:xfrm>
          <a:prstGeom prst="rect">
            <a:avLst/>
          </a:prstGeom>
          <a:solidFill>
            <a:srgbClr val="F3F3F3"/>
          </a:solidFill>
          <a:ln w="76200" cap="flat" cmpd="sng">
            <a:solidFill>
              <a:srgbClr val="FF9900"/>
            </a:solidFill>
            <a:prstDash val="solid"/>
            <a:round/>
            <a:headEnd type="none" w="sm" len="sm"/>
            <a:tailEnd type="none" w="sm" len="sm"/>
          </a:ln>
          <a:effectLst>
            <a:outerShdw blurRad="142875" dist="66675"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a:t>“Summary” tab</a:t>
            </a:r>
            <a:endParaRPr sz="2400"/>
          </a:p>
        </p:txBody>
      </p:sp>
      <p:sp>
        <p:nvSpPr>
          <p:cNvPr id="125" name="Google Shape;125;p20"/>
          <p:cNvSpPr txBox="1"/>
          <p:nvPr/>
        </p:nvSpPr>
        <p:spPr>
          <a:xfrm>
            <a:off x="5569100" y="3167875"/>
            <a:ext cx="2435700" cy="563100"/>
          </a:xfrm>
          <a:prstGeom prst="rect">
            <a:avLst/>
          </a:prstGeom>
          <a:solidFill>
            <a:srgbClr val="F3F3F3"/>
          </a:solidFill>
          <a:ln w="76200" cap="flat" cmpd="sng">
            <a:solidFill>
              <a:srgbClr val="FF9900"/>
            </a:solidFill>
            <a:prstDash val="solid"/>
            <a:round/>
            <a:headEnd type="none" w="sm" len="sm"/>
            <a:tailEnd type="none" w="sm" len="sm"/>
          </a:ln>
          <a:effectLst>
            <a:outerShdw blurRad="128588" dist="66675"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a:t>“Exceptions” tab</a:t>
            </a:r>
            <a:endParaRPr sz="2400"/>
          </a:p>
        </p:txBody>
      </p:sp>
      <p:sp>
        <p:nvSpPr>
          <p:cNvPr id="126" name="Google Shape;126;p20"/>
          <p:cNvSpPr txBox="1"/>
          <p:nvPr/>
        </p:nvSpPr>
        <p:spPr>
          <a:xfrm>
            <a:off x="5343210" y="1005363"/>
            <a:ext cx="2435700" cy="563100"/>
          </a:xfrm>
          <a:prstGeom prst="rect">
            <a:avLst/>
          </a:prstGeom>
          <a:solidFill>
            <a:srgbClr val="F3F3F3"/>
          </a:solidFill>
          <a:ln w="76200" cap="flat" cmpd="sng">
            <a:solidFill>
              <a:srgbClr val="FF9900"/>
            </a:solidFill>
            <a:prstDash val="solid"/>
            <a:round/>
            <a:headEnd type="none" w="sm" len="sm"/>
            <a:tailEnd type="none" w="sm" len="sm"/>
          </a:ln>
          <a:effectLst>
            <a:outerShdw blurRad="100013" dist="66675"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400"/>
              <a:t>“Inventoried” tab</a:t>
            </a:r>
            <a:endParaRPr sz="2400"/>
          </a:p>
        </p:txBody>
      </p:sp>
      <p:sp>
        <p:nvSpPr>
          <p:cNvPr id="127" name="Google Shape;127;p20"/>
          <p:cNvSpPr txBox="1"/>
          <p:nvPr/>
        </p:nvSpPr>
        <p:spPr>
          <a:xfrm>
            <a:off x="311700" y="3513500"/>
            <a:ext cx="2775900" cy="12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solidFill>
                  <a:schemeClr val="dk1"/>
                </a:solidFill>
              </a:rPr>
              <a:t>*</a:t>
            </a:r>
            <a:r>
              <a:rPr lang="en" sz="2200" i="1">
                <a:solidFill>
                  <a:srgbClr val="FF0000"/>
                </a:solidFill>
              </a:rPr>
              <a:t>not</a:t>
            </a:r>
            <a:r>
              <a:rPr lang="en" sz="2200" i="1">
                <a:solidFill>
                  <a:schemeClr val="dk1"/>
                </a:solidFill>
              </a:rPr>
              <a:t> the same as the FTP Circulation Item Inventory Reports</a:t>
            </a:r>
            <a:endParaRPr sz="2200" i="1">
              <a:solidFill>
                <a:schemeClr val="dk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p:nvPr/>
        </p:nvSpPr>
        <p:spPr>
          <a:xfrm>
            <a:off x="286175" y="512100"/>
            <a:ext cx="4940100" cy="9564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title"/>
          </p:nvPr>
        </p:nvSpPr>
        <p:spPr>
          <a:xfrm>
            <a:off x="311700" y="445025"/>
            <a:ext cx="4989900" cy="112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434343"/>
                </a:solidFill>
              </a:rPr>
              <a:t>Inventory Workflow &amp; Process at EKU</a:t>
            </a:r>
            <a:r>
              <a:rPr lang="en"/>
              <a:t>: </a:t>
            </a:r>
            <a:r>
              <a:rPr lang="en" b="1"/>
              <a:t>Scanning</a:t>
            </a:r>
            <a:endParaRPr b="1"/>
          </a:p>
        </p:txBody>
      </p:sp>
      <p:sp>
        <p:nvSpPr>
          <p:cNvPr id="134" name="Google Shape;134;p21"/>
          <p:cNvSpPr txBox="1">
            <a:spLocks noGrp="1"/>
          </p:cNvSpPr>
          <p:nvPr>
            <p:ph type="body" idx="1"/>
          </p:nvPr>
        </p:nvSpPr>
        <p:spPr>
          <a:xfrm>
            <a:off x="298925" y="1566425"/>
            <a:ext cx="4914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Staff perform quick shelf-read of range they plan to scan.</a:t>
            </a:r>
            <a:endParaRPr/>
          </a:p>
          <a:p>
            <a:pPr marL="457200" lvl="0" indent="-342900" algn="l" rtl="0">
              <a:spcBef>
                <a:spcPts val="0"/>
              </a:spcBef>
              <a:spcAft>
                <a:spcPts val="0"/>
              </a:spcAft>
              <a:buSzPts val="1800"/>
              <a:buAutoNum type="arabicPeriod"/>
            </a:pPr>
            <a:r>
              <a:rPr lang="en"/>
              <a:t>Spread books out on each shelf for easy scanning</a:t>
            </a:r>
            <a:endParaRPr/>
          </a:p>
          <a:p>
            <a:pPr marL="457200" lvl="0" indent="-342900" algn="l" rtl="0">
              <a:spcBef>
                <a:spcPts val="0"/>
              </a:spcBef>
              <a:spcAft>
                <a:spcPts val="0"/>
              </a:spcAft>
              <a:buSzPts val="1800"/>
              <a:buAutoNum type="arabicPeriod"/>
            </a:pPr>
            <a:r>
              <a:rPr lang="en"/>
              <a:t>Start scanning</a:t>
            </a:r>
            <a:endParaRPr/>
          </a:p>
          <a:p>
            <a:pPr marL="457200" lvl="0" indent="-342900" algn="l" rtl="0">
              <a:spcBef>
                <a:spcPts val="0"/>
              </a:spcBef>
              <a:spcAft>
                <a:spcPts val="0"/>
              </a:spcAft>
              <a:buSzPts val="1800"/>
              <a:buAutoNum type="arabicPeriod"/>
            </a:pPr>
            <a:r>
              <a:rPr lang="en"/>
              <a:t>Problem titles are pulled and taken to subject liaison for review</a:t>
            </a:r>
            <a:endParaRPr/>
          </a:p>
          <a:p>
            <a:pPr marL="0" lvl="0" indent="0" algn="l" rtl="0">
              <a:spcBef>
                <a:spcPts val="1600"/>
              </a:spcBef>
              <a:spcAft>
                <a:spcPts val="1600"/>
              </a:spcAft>
              <a:buNone/>
            </a:pPr>
            <a:r>
              <a:rPr lang="en"/>
              <a:t>→ Do they </a:t>
            </a:r>
            <a:r>
              <a:rPr lang="en" i="1"/>
              <a:t>need</a:t>
            </a:r>
            <a:r>
              <a:rPr lang="en"/>
              <a:t> to work in pairs?</a:t>
            </a:r>
            <a:endParaRPr/>
          </a:p>
        </p:txBody>
      </p:sp>
      <p:pic>
        <p:nvPicPr>
          <p:cNvPr id="135" name="Google Shape;135;p21"/>
          <p:cNvPicPr preferRelativeResize="0"/>
          <p:nvPr/>
        </p:nvPicPr>
        <p:blipFill>
          <a:blip r:embed="rId3">
            <a:alphaModFix/>
          </a:blip>
          <a:stretch>
            <a:fillRect/>
          </a:stretch>
        </p:blipFill>
        <p:spPr>
          <a:xfrm rot="-5400000">
            <a:off x="4723539" y="742566"/>
            <a:ext cx="4866120" cy="3649598"/>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1946</Words>
  <Application>Microsoft Office PowerPoint</Application>
  <PresentationFormat>On-screen Show (16:9)</PresentationFormat>
  <Paragraphs>132</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Inventory in Digby</vt:lpstr>
      <vt:lpstr>What is Digby?</vt:lpstr>
      <vt:lpstr>PowerPoint Presentation</vt:lpstr>
      <vt:lpstr>Digby: Inventory Items mode</vt:lpstr>
      <vt:lpstr>Digby: Scanning Barcodes</vt:lpstr>
      <vt:lpstr>Digby: Issues with Items while scanning</vt:lpstr>
      <vt:lpstr>Digby: Notifications &amp; Sounds</vt:lpstr>
      <vt:lpstr>Digby: Inventory Reports*   </vt:lpstr>
      <vt:lpstr>Inventory Workflow &amp; Process at EKU: Scanning</vt:lpstr>
      <vt:lpstr>Inventory Workflow &amp; Process at EKU: Report Review</vt:lpstr>
      <vt:lpstr>Inventory Workflow &amp; Process at EKU: Record Cleanup </vt:lpstr>
      <vt:lpstr>Inventory Workflow &amp; Process at EKU:  Report Review - File Management </vt:lpstr>
      <vt:lpstr>Inventory Workflow &amp; Process at EKU:  Record Cleanup - File Management </vt:lpstr>
      <vt:lpstr>Digby and Inventory: Some Tips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in Digby</dc:title>
  <dc:creator>Edwards, Laura</dc:creator>
  <cp:lastModifiedBy>Edwards, Laura</cp:lastModifiedBy>
  <cp:revision>2</cp:revision>
  <dcterms:modified xsi:type="dcterms:W3CDTF">2018-10-18T12:24:02Z</dcterms:modified>
</cp:coreProperties>
</file>