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62" r:id="rId3"/>
    <p:sldId id="259" r:id="rId4"/>
    <p:sldId id="258" r:id="rId5"/>
    <p:sldId id="256" r:id="rId6"/>
    <p:sldId id="267" r:id="rId7"/>
    <p:sldId id="257" r:id="rId8"/>
    <p:sldId id="260" r:id="rId9"/>
    <p:sldId id="263" r:id="rId10"/>
    <p:sldId id="269" r:id="rId11"/>
    <p:sldId id="270" r:id="rId12"/>
    <p:sldId id="271" r:id="rId13"/>
    <p:sldId id="274" r:id="rId14"/>
    <p:sldId id="272" r:id="rId15"/>
    <p:sldId id="268" r:id="rId16"/>
    <p:sldId id="273" r:id="rId17"/>
    <p:sldId id="276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00F"/>
    <a:srgbClr val="65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941" autoAdjust="0"/>
  </p:normalViewPr>
  <p:slideViewPr>
    <p:cSldViewPr snapToGrid="0">
      <p:cViewPr varScale="1">
        <p:scale>
          <a:sx n="47" d="100"/>
          <a:sy n="47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26E9-CCD1-4DE7-A7B2-FBB7D38968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D9A3-7048-4426-A3B0-D699B0AA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Day Dreaming Video Template</a:t>
            </a: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effects on this slide, do the following:</a:t>
            </a: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Images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picture. In the right pane of the dialog box, click the picture (classroom)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image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Picture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7.5”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Shape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two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Transparency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middle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2.24”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4.01”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and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Rotation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3</a:t>
            </a:r>
            <a:r>
              <a:rPr lang="en-US" sz="1200" b="1" kern="1200" dirty="0" smtClean="0">
                <a:effectLst/>
                <a:latin typeface="+mn-lt"/>
                <a:ea typeface="Times New Roman"/>
                <a:cs typeface="Calibri"/>
              </a:rPr>
              <a:t>°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2.85”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1.02”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boy’s head in middle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</a:t>
            </a:r>
            <a:r>
              <a:rPr lang="en-US" sz="1200" b="1" smtClean="0">
                <a:effectLst/>
                <a:latin typeface="Segoe UI"/>
                <a:ea typeface="Calibri"/>
                <a:cs typeface="Times New Roman"/>
              </a:rPr>
              <a:t>Previous</a:t>
            </a:r>
            <a:r>
              <a:rPr lang="en-US" sz="1200" b="0" kern="120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0" kern="1200" baseline="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kern="120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left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Outer,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2.16”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3.96”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0.03”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left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right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2.49”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6.00”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0.07”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right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Day Dreaming Video Template</a:t>
            </a: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effects on this slide, do the following:</a:t>
            </a:r>
          </a:p>
          <a:p>
            <a:pPr marL="0" marR="0"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Images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picture. In the right pane of the dialog box, click the picture (classroom)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image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Picture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Picture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7.5”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Shape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Fill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two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  <a:tabLst>
                <a:tab pos="13716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Transparency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middle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2.24”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4.01”</a:t>
            </a:r>
            <a:r>
              <a:rPr lang="en-US" sz="1200" b="0" kern="1200" dirty="0" smtClean="0">
                <a:effectLst/>
                <a:latin typeface="Segoe UI"/>
                <a:ea typeface="Times New Roman"/>
                <a:cs typeface="Times New Roman"/>
              </a:rPr>
              <a:t>,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and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Rotation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to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 3</a:t>
            </a:r>
            <a:r>
              <a:rPr lang="en-US" sz="1200" b="1" kern="1200" dirty="0" smtClean="0">
                <a:effectLst/>
                <a:latin typeface="+mn-lt"/>
                <a:ea typeface="Times New Roman"/>
                <a:cs typeface="Calibri"/>
              </a:rPr>
              <a:t>°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2.85”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1.02”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boy’s head in middle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</a:t>
            </a:r>
            <a:r>
              <a:rPr lang="en-US" sz="1200" b="1" smtClean="0">
                <a:effectLst/>
                <a:latin typeface="Segoe UI"/>
                <a:ea typeface="Calibri"/>
                <a:cs typeface="Times New Roman"/>
              </a:rPr>
              <a:t>Previous</a:t>
            </a:r>
            <a:r>
              <a:rPr lang="en-US" sz="1200" b="0" kern="120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0" kern="1200" baseline="0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kern="120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left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Outer,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2.16”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3.96”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0.03”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0.2”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left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For the right video,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under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Callouts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Cloud Callout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50%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Border Style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1.25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15 pt.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Height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2.49”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Width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4.00”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6.00”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0.07”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child’s head on right of picture.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Wipe.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Duration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56CC-7482-4D32-812D-6A61036ABA1F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1136-BE93-4D8E-B6B2-988EBDF9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ultyfocus.com/wp-content/uploads/images/FF-Online-Student-Engagement-Report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rary.blackboard.com/ref/df5b20ed-ce8d-4428-a595-a0091b23dda3/Content/_instructor_course/instructor_course_online_teaching_strategie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wm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5.png"/><Relationship Id="rId5" Type="http://schemas.microsoft.com/office/2007/relationships/media" Target="../media/media3.wmv"/><Relationship Id="rId10" Type="http://schemas.openxmlformats.org/officeDocument/2006/relationships/image" Target="../media/image4.png"/><Relationship Id="rId4" Type="http://schemas.openxmlformats.org/officeDocument/2006/relationships/video" Target="../media/media2.wmv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9682"/>
            <a:ext cx="9144000" cy="2326341"/>
          </a:xfrm>
          <a:prstGeom prst="rect">
            <a:avLst/>
          </a:prstGeom>
          <a:solidFill>
            <a:srgbClr val="2B1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732514" y="307182"/>
            <a:ext cx="41820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To Support </a:t>
            </a: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Engagement in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Courses with </a:t>
            </a:r>
          </a:p>
          <a:p>
            <a:pPr algn="ctr">
              <a:lnSpc>
                <a:spcPct val="1150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Enrollments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2675877"/>
            <a:ext cx="4108076" cy="39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72098" y="3928692"/>
            <a:ext cx="351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Dr. Paula Jones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Instructional Designer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Online Faculty Member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Eastern Kentucky University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51" t="2886" r="9511" b="7753"/>
          <a:stretch/>
        </p:blipFill>
        <p:spPr>
          <a:xfrm>
            <a:off x="6064623" y="433756"/>
            <a:ext cx="2366683" cy="22421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89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42049" y="1086341"/>
            <a:ext cx="82161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Consider the following: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Organization &amp; navigation are key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supportive instructional resources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Add an intro message from the instructor at the beginning of each module/unit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Quick web cam videos can be a good resource for students</a:t>
            </a:r>
          </a:p>
          <a:p>
            <a:pPr marL="16129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Never use just a ppt/bullet list – include explanation of key points </a:t>
            </a:r>
          </a:p>
          <a:p>
            <a:pPr marL="2336800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Be certain to explain the purpose of the resources (i.e., why the resource is needed or important for students; what they should learn or gain from the resource)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289567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Provide a Rich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0641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87503" y="1274599"/>
            <a:ext cx="757069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Allow and support students to use technology in the online course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Wikis, blog, journals, discussions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Scaffold Group Projects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Individual work first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week by week instructions for individual work needed toward group projects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Provide a Rich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64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26143" y="1583878"/>
            <a:ext cx="7772698" cy="327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Free web conferencing tool -- </a:t>
            </a:r>
            <a:r>
              <a:rPr lang="en-US" sz="33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Anymeeting</a:t>
            </a:r>
            <a:endParaRPr lang="en-US" sz="33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Show Me What’s Wrong</a:t>
            </a:r>
          </a:p>
          <a:p>
            <a:pPr marL="241300">
              <a:lnSpc>
                <a:spcPct val="15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Give away of the day</a:t>
            </a:r>
            <a:endParaRPr lang="en-US" sz="33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600"/>
              </a:spcBef>
            </a:pPr>
            <a:endParaRPr lang="en-US" sz="33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Free Resources to Explore</a:t>
            </a:r>
          </a:p>
        </p:txBody>
      </p:sp>
    </p:spTree>
    <p:extLst>
      <p:ext uri="{BB962C8B-B14F-4D97-AF65-F5344CB8AC3E}">
        <p14:creationId xmlns:p14="http://schemas.microsoft.com/office/powerpoint/2010/main" val="31230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11447" r="10132" b="13563"/>
            <a:stretch/>
          </p:blipFill>
          <p:spPr>
            <a:xfrm>
              <a:off x="32987" y="0"/>
              <a:ext cx="9037686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2048" y="295835"/>
              <a:ext cx="8619564" cy="6212541"/>
            </a:xfrm>
            <a:prstGeom prst="rect">
              <a:avLst/>
            </a:prstGeom>
            <a:solidFill>
              <a:srgbClr val="65A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6401" y="1091719"/>
            <a:ext cx="809244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resources for students to explore in each module (some maybe optional)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Resources for you to explore:</a:t>
            </a:r>
          </a:p>
          <a:p>
            <a:pPr marL="698500" lvl="1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http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://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3"/>
              </a:rPr>
              <a:t>www.facultyfocus.com/wp-content/uploads/images/FF-Online-Student-Engagement-Report.pdf</a:t>
            </a: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lvl="1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lvl="1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  <a:hlinkClick r:id="rId4"/>
              </a:rPr>
              <a:t>http://library.blackboard.com/ref/df5b20ed-ce8d-4428-a595-a0091b23dda3/Content/_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4"/>
              </a:rPr>
              <a:t>instructor_course/instructor_course_online_teaching_strategies.htm</a:t>
            </a: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41300">
              <a:spcBef>
                <a:spcPts val="600"/>
              </a:spcBef>
            </a:pP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22711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Resources to Explore</a:t>
            </a:r>
          </a:p>
        </p:txBody>
      </p:sp>
    </p:spTree>
    <p:extLst>
      <p:ext uri="{BB962C8B-B14F-4D97-AF65-F5344CB8AC3E}">
        <p14:creationId xmlns:p14="http://schemas.microsoft.com/office/powerpoint/2010/main" val="16681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6142" y="749392"/>
            <a:ext cx="794512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Time to Discuss &amp; Share….</a:t>
            </a:r>
          </a:p>
          <a:p>
            <a:pPr marL="282575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Now, with your own course in mind, share one thing you do to support student engagement?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3053397"/>
            <a:ext cx="3944771" cy="288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9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6142" y="468228"/>
            <a:ext cx="813188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Summary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Our goals include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Make social connects with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Create a community of learners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Explain expectations regarding interactivity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Test early, test often (i.e., feedback)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rich learning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Use tools to support 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additional (i.e., optional) resources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9682"/>
            <a:ext cx="9144000" cy="2326341"/>
          </a:xfrm>
          <a:prstGeom prst="rect">
            <a:avLst/>
          </a:prstGeom>
          <a:solidFill>
            <a:srgbClr val="2B1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426718" y="203200"/>
            <a:ext cx="4815841" cy="218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Attending</a:t>
            </a:r>
          </a:p>
          <a:p>
            <a:pPr algn="ctr">
              <a:lnSpc>
                <a:spcPts val="26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Support </a:t>
            </a:r>
          </a:p>
          <a:p>
            <a:pPr algn="ctr">
              <a:lnSpc>
                <a:spcPts val="26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Engagement in</a:t>
            </a:r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Courses with </a:t>
            </a:r>
          </a:p>
          <a:p>
            <a:pPr algn="ctr">
              <a:lnSpc>
                <a:spcPts val="2600"/>
              </a:lnSpc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Enrollments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2675877"/>
            <a:ext cx="4108076" cy="39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14550" y="3806772"/>
            <a:ext cx="4229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Dr. Paula Jones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Instructional Designer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Online Faculty Member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p</a:t>
            </a:r>
            <a:r>
              <a:rPr lang="en-US" sz="3000" b="1" dirty="0" smtClean="0">
                <a:solidFill>
                  <a:schemeClr val="bg1"/>
                </a:solidFill>
              </a:rPr>
              <a:t>aula.jones@eku.edu</a:t>
            </a:r>
          </a:p>
          <a:p>
            <a:pPr algn="ctr"/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51" t="2886" r="9511" b="7753"/>
          <a:stretch/>
        </p:blipFill>
        <p:spPr>
          <a:xfrm>
            <a:off x="6064623" y="433756"/>
            <a:ext cx="2366683" cy="22421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98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5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3685735"/>
            <a:ext cx="7709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Ready to begin the class….</a:t>
            </a:r>
          </a:p>
          <a:p>
            <a:pPr algn="r"/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Students are engaged – right? Or are they?</a:t>
            </a:r>
            <a:endParaRPr lang="en-US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"/>
            <a:ext cx="9144000" cy="5029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alkboard_1_600x340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84738">
            <a:off x="2605636" y="932819"/>
            <a:ext cx="3670826" cy="2048256"/>
          </a:xfrm>
          <a:prstGeom prst="cloudCallout">
            <a:avLst>
              <a:gd name="adj1" fmla="val -32443"/>
              <a:gd name="adj2" fmla="val 63520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Horses in Pasture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t="-80" b="27449"/>
          <a:stretch/>
        </p:blipFill>
        <p:spPr>
          <a:xfrm>
            <a:off x="31377" y="180087"/>
            <a:ext cx="3622422" cy="1978501"/>
          </a:xfrm>
          <a:prstGeom prst="cloudCallout">
            <a:avLst>
              <a:gd name="adj1" fmla="val -29975"/>
              <a:gd name="adj2" fmla="val 71693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Running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2"/>
          <a:srcRect t="-51" b="17285"/>
          <a:stretch/>
        </p:blipFill>
        <p:spPr>
          <a:xfrm>
            <a:off x="5485993" y="67423"/>
            <a:ext cx="3658007" cy="2278613"/>
          </a:xfrm>
          <a:prstGeom prst="cloudCallout">
            <a:avLst>
              <a:gd name="adj1" fmla="val 29177"/>
              <a:gd name="adj2" fmla="val 64939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6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2048" y="751213"/>
            <a:ext cx="861956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Instructions:</a:t>
            </a:r>
          </a:p>
          <a:p>
            <a:pPr marL="577850" indent="-3365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Think of your own online course….</a:t>
            </a:r>
          </a:p>
          <a:p>
            <a:pPr marL="577850" indent="-3365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What is one thing you do to support student engagement?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t="27077" r="37538" b="4133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566" y="2407935"/>
            <a:ext cx="6414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Best Practices for Student Engagement</a:t>
            </a:r>
            <a:endParaRPr lang="en-US" sz="4500" b="1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3428999"/>
            <a:ext cx="641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Dr. Paula Jones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Eastern Kentucky University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2048" y="508881"/>
            <a:ext cx="8619564" cy="168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Make a Social Connection </a:t>
            </a:r>
            <a:b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with Students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048" y="1961359"/>
            <a:ext cx="83909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Identify 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preferred method of communication (e-mail will not work as well with enrollments 30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+)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Share 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response plan </a:t>
            </a: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with s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tudents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Post weekly </a:t>
            </a: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announcements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Consider having weekly web conferencing meetings (optional meetings may be best)</a:t>
            </a:r>
          </a:p>
          <a:p>
            <a:pPr marL="6985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Use of facilitators – to support more “one-on-one” </a:t>
            </a:r>
            <a:b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              communications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87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6347" y="1619249"/>
            <a:ext cx="839096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Set up course-centered study groups for online courses 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group meeting place (group site, web conferencing, or something similar). 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Explain purpose and expectations of the group site.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Help to improve learning outcomes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343355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Student to Student Interactivity</a:t>
            </a:r>
          </a:p>
        </p:txBody>
      </p:sp>
    </p:spTree>
    <p:extLst>
      <p:ext uri="{BB962C8B-B14F-4D97-AF65-F5344CB8AC3E}">
        <p14:creationId xmlns:p14="http://schemas.microsoft.com/office/powerpoint/2010/main" val="383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048" y="0"/>
            <a:ext cx="9037686" cy="6858000"/>
            <a:chOff x="32987" y="0"/>
            <a:chExt cx="9037686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2987" y="0"/>
              <a:ext cx="9037686" cy="6858000"/>
              <a:chOff x="32987" y="0"/>
              <a:chExt cx="9037686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7" t="11447" r="10132" b="13563"/>
              <a:stretch/>
            </p:blipFill>
            <p:spPr>
              <a:xfrm>
                <a:off x="32987" y="0"/>
                <a:ext cx="9037686" cy="6858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2048" y="295835"/>
                <a:ext cx="8619564" cy="6212541"/>
              </a:xfrm>
              <a:prstGeom prst="rect">
                <a:avLst/>
              </a:prstGeom>
              <a:solidFill>
                <a:srgbClr val="65A7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851" t="2886" r="9511" b="7753"/>
            <a:stretch/>
          </p:blipFill>
          <p:spPr>
            <a:xfrm>
              <a:off x="726142" y="5148099"/>
              <a:ext cx="1748118" cy="1656112"/>
            </a:xfrm>
            <a:prstGeom prst="ellipse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1109" y="1731797"/>
            <a:ext cx="861956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00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Space learning and assessments throughout term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a quick assessment within the first  two weeks of the course (week by week may be best)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feedback on students’ progress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Provide weekly updates on grade book</a:t>
            </a:r>
          </a:p>
          <a:p>
            <a:pPr marL="11557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Note: All assessments do not have to count toward grade</a:t>
            </a:r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48" y="491272"/>
            <a:ext cx="8619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Test Early, Test Often</a:t>
            </a:r>
          </a:p>
        </p:txBody>
      </p:sp>
    </p:spTree>
    <p:extLst>
      <p:ext uri="{BB962C8B-B14F-4D97-AF65-F5344CB8AC3E}">
        <p14:creationId xmlns:p14="http://schemas.microsoft.com/office/powerpoint/2010/main" val="15772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64911575d18ce6657b675fba0c178c56a2ba968"/>
</p:tagLst>
</file>

<file path=ppt/theme/theme1.xml><?xml version="1.0" encoding="utf-8"?>
<a:theme xmlns:a="http://schemas.openxmlformats.org/drawingml/2006/main" name="16 - Day Drea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BD7328-0A0A-434E-9662-74EA8BB17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Daydreaming in class (with video)</Template>
  <TotalTime>0</TotalTime>
  <Words>1486</Words>
  <Application>Microsoft Office PowerPoint</Application>
  <PresentationFormat>On-screen Show (4:3)</PresentationFormat>
  <Paragraphs>302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Freestyle Script</vt:lpstr>
      <vt:lpstr>Segoe UI</vt:lpstr>
      <vt:lpstr>Times New Roman</vt:lpstr>
      <vt:lpstr>16 - Day Dreaming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2013-09-27T02:43:20Z</dcterms:created>
  <dcterms:modified xsi:type="dcterms:W3CDTF">2013-10-03T15:49:20Z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TC027378199991</vt:lpwstr>
  </property>
</Properties>
</file>