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sldIdLst>
    <p:sldId id="256" r:id="rId5"/>
    <p:sldId id="258" r:id="rId6"/>
    <p:sldId id="257" r:id="rId7"/>
    <p:sldId id="259" r:id="rId8"/>
    <p:sldId id="260" r:id="rId9"/>
    <p:sldId id="263" r:id="rId10"/>
    <p:sldId id="261" r:id="rId11"/>
    <p:sldId id="262" r:id="rId12"/>
    <p:sldId id="265" r:id="rId13"/>
    <p:sldId id="266" r:id="rId14"/>
    <p:sldId id="264" r:id="rId15"/>
    <p:sldId id="268" r:id="rId16"/>
    <p:sldId id="26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97" autoAdjust="0"/>
    <p:restoredTop sz="96224" autoAdjust="0"/>
  </p:normalViewPr>
  <p:slideViewPr>
    <p:cSldViewPr snapToGrid="0">
      <p:cViewPr varScale="1">
        <p:scale>
          <a:sx n="79" d="100"/>
          <a:sy n="79" d="100"/>
        </p:scale>
        <p:origin x="132" y="684"/>
      </p:cViewPr>
      <p:guideLst/>
    </p:cSldViewPr>
  </p:slideViewPr>
  <p:outlineViewPr>
    <p:cViewPr>
      <p:scale>
        <a:sx n="33" d="100"/>
        <a:sy n="33" d="100"/>
      </p:scale>
      <p:origin x="0" y="-114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12/17/2021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12/17/2021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12/17/2021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12/17/2021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12/17/2021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12/17/2021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12/17/2021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hyperlink" Target="https://uark.pressbooks.pub/hbse1/"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amazon.com/Human-Behavior-Social-Environment-Perspectives/dp/1138819514/ref=sr_1_1?s=books&amp;ie=UTF8&amp;qid=1508421053&amp;sr=1-1&amp;keywords=Human+behavior+in+the+social+environment+rogers" TargetMode="Externa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6.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jp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jp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0.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emf"/><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emf"/><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gif"/><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descr="Audio narration for slide 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453372" y="203581"/>
            <a:ext cx="487363" cy="487363"/>
          </a:xfrm>
          <a:prstGeom prst="rect">
            <a:avLst/>
          </a:prstGeom>
        </p:spPr>
      </p:pic>
      <p:sp>
        <p:nvSpPr>
          <p:cNvPr id="2" name="Title 1"/>
          <p:cNvSpPr>
            <a:spLocks noGrp="1"/>
          </p:cNvSpPr>
          <p:nvPr>
            <p:ph type="ctrTitle"/>
          </p:nvPr>
        </p:nvSpPr>
        <p:spPr>
          <a:xfrm>
            <a:off x="1051560" y="1618488"/>
            <a:ext cx="9966960" cy="1024128"/>
          </a:xfrm>
        </p:spPr>
        <p:txBody>
          <a:bodyPr/>
          <a:lstStyle/>
          <a:p>
            <a:pPr algn="ctr"/>
            <a:r>
              <a:rPr lang="en-US" sz="3200" dirty="0"/>
              <a:t>SWK 225 Human Behavior in the Social Environment 1</a:t>
            </a:r>
          </a:p>
        </p:txBody>
      </p:sp>
      <p:sp>
        <p:nvSpPr>
          <p:cNvPr id="3" name="Subtitle 2"/>
          <p:cNvSpPr>
            <a:spLocks noGrp="1"/>
          </p:cNvSpPr>
          <p:nvPr>
            <p:ph type="subTitle" idx="1"/>
          </p:nvPr>
        </p:nvSpPr>
        <p:spPr>
          <a:xfrm>
            <a:off x="1601953" y="2909793"/>
            <a:ext cx="9203609" cy="1069848"/>
          </a:xfrm>
        </p:spPr>
        <p:txBody>
          <a:bodyPr>
            <a:noAutofit/>
          </a:bodyPr>
          <a:lstStyle/>
          <a:p>
            <a:r>
              <a:rPr lang="en-US" sz="3200" dirty="0"/>
              <a:t>Module 4: Applying your Eclectic Knowledge:  Pregnancy, Birth, Infancy and Toddlerhood </a:t>
            </a:r>
          </a:p>
        </p:txBody>
      </p:sp>
      <p:sp>
        <p:nvSpPr>
          <p:cNvPr id="6" name="Rectangle 5"/>
          <p:cNvSpPr/>
          <p:nvPr/>
        </p:nvSpPr>
        <p:spPr>
          <a:xfrm>
            <a:off x="697053" y="6306681"/>
            <a:ext cx="10890504"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Slides developed by Erin Stevenson, PhD, MSW, Assistant Professor at Eastern Kentucky University’s Social Work Program. Adapted from text: Tyler, S. (2020).</a:t>
            </a:r>
            <a:r>
              <a:rPr lang="en-US" sz="1000" dirty="0">
                <a:latin typeface="Arial" panose="020B0604020202020204" pitchFamily="34" charset="0"/>
                <a:cs typeface="Arial" panose="020B0604020202020204" pitchFamily="34" charset="0"/>
                <a:hlinkClick r:id="rId6"/>
              </a:rPr>
              <a:t> </a:t>
            </a:r>
            <a:r>
              <a:rPr lang="en-US" sz="1000" dirty="0">
                <a:latin typeface="Arial" panose="020B0604020202020204" pitchFamily="34" charset="0"/>
                <a:cs typeface="Arial" panose="020B0604020202020204" pitchFamily="34" charset="0"/>
              </a:rPr>
              <a:t>Human behavior and the social environment I. University of Arkansas Libraries. OER Textbook </a:t>
            </a:r>
            <a:r>
              <a:rPr lang="en-US" sz="1000" u="sng" dirty="0">
                <a:latin typeface="Arial" panose="020B0604020202020204" pitchFamily="34" charset="0"/>
                <a:cs typeface="Arial" panose="020B0604020202020204" pitchFamily="34" charset="0"/>
                <a:hlinkClick r:id="rId7"/>
              </a:rPr>
              <a:t>https://uark.pressbooks.pub/hbse1/</a:t>
            </a:r>
            <a:r>
              <a:rPr lang="en-US" sz="1000" u="sng"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Creative Commons Attribution-</a:t>
            </a:r>
            <a:r>
              <a:rPr lang="en-US" sz="1000" dirty="0" err="1">
                <a:latin typeface="Arial" panose="020B0604020202020204" pitchFamily="34" charset="0"/>
                <a:cs typeface="Arial" panose="020B0604020202020204" pitchFamily="34" charset="0"/>
              </a:rPr>
              <a:t>NonCommercial</a:t>
            </a:r>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ShareAlike</a:t>
            </a:r>
            <a:r>
              <a:rPr lang="en-US" sz="1000" dirty="0">
                <a:latin typeface="Arial" panose="020B0604020202020204" pitchFamily="34" charset="0"/>
                <a:cs typeface="Arial" panose="020B0604020202020204" pitchFamily="34" charset="0"/>
              </a:rPr>
              <a:t> 4.0 International License</a:t>
            </a:r>
          </a:p>
        </p:txBody>
      </p:sp>
    </p:spTree>
    <p:extLst>
      <p:ext uri="{BB962C8B-B14F-4D97-AF65-F5344CB8AC3E}">
        <p14:creationId xmlns:p14="http://schemas.microsoft.com/office/powerpoint/2010/main" val="3802326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descr="Audio narration for slide 10">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401757" y="268382"/>
            <a:ext cx="487363" cy="487363"/>
          </a:xfrm>
          <a:prstGeom prst="rect">
            <a:avLst/>
          </a:prstGeom>
        </p:spPr>
      </p:pic>
      <p:sp>
        <p:nvSpPr>
          <p:cNvPr id="2" name="Title 1"/>
          <p:cNvSpPr>
            <a:spLocks noGrp="1"/>
          </p:cNvSpPr>
          <p:nvPr>
            <p:ph type="title"/>
          </p:nvPr>
        </p:nvSpPr>
        <p:spPr>
          <a:xfrm>
            <a:off x="962272" y="512064"/>
            <a:ext cx="10333258" cy="1609344"/>
          </a:xfrm>
        </p:spPr>
        <p:txBody>
          <a:bodyPr>
            <a:normAutofit/>
          </a:bodyPr>
          <a:lstStyle/>
          <a:p>
            <a:r>
              <a:rPr lang="en-US" sz="4800" dirty="0"/>
              <a:t>Infant and Toddler Cognitive Development</a:t>
            </a:r>
          </a:p>
        </p:txBody>
      </p:sp>
      <p:sp>
        <p:nvSpPr>
          <p:cNvPr id="6" name="Rectangle 5"/>
          <p:cNvSpPr/>
          <p:nvPr/>
        </p:nvSpPr>
        <p:spPr>
          <a:xfrm>
            <a:off x="1035424" y="1737347"/>
            <a:ext cx="10333258" cy="1754326"/>
          </a:xfrm>
          <a:prstGeom prst="rect">
            <a:avLst/>
          </a:prstGeom>
        </p:spPr>
        <p:txBody>
          <a:bodyPr wrap="square">
            <a:spAutoFit/>
          </a:bodyPr>
          <a:lstStyle/>
          <a:p>
            <a:r>
              <a:rPr lang="en-US" dirty="0"/>
              <a:t>Language development is universal</a:t>
            </a:r>
          </a:p>
          <a:p>
            <a:pPr marL="285750" indent="-285750">
              <a:buFont typeface="Arial" panose="020B0604020202020204" pitchFamily="34" charset="0"/>
              <a:buChar char="•"/>
            </a:pPr>
            <a:r>
              <a:rPr lang="en-US" dirty="0"/>
              <a:t>Newborns immediately communicate needs via sounds, which become more complex as the child ages</a:t>
            </a:r>
          </a:p>
          <a:p>
            <a:pPr marL="285750" indent="-285750">
              <a:buFont typeface="Arial" panose="020B0604020202020204" pitchFamily="34" charset="0"/>
              <a:buChar char="•"/>
            </a:pPr>
            <a:r>
              <a:rPr lang="en-US" dirty="0"/>
              <a:t>First words generally occur between 10 and 15 months, though children often understand through gestures and sounds more than they can speak</a:t>
            </a:r>
          </a:p>
          <a:p>
            <a:pPr marL="285750" indent="-285750">
              <a:buFont typeface="Arial" panose="020B0604020202020204" pitchFamily="34" charset="0"/>
              <a:buChar char="•"/>
            </a:pPr>
            <a:r>
              <a:rPr lang="en-US" dirty="0"/>
              <a:t>Are able to speak full sentences by 3 years</a:t>
            </a:r>
          </a:p>
        </p:txBody>
      </p:sp>
      <p:sp>
        <p:nvSpPr>
          <p:cNvPr id="3" name="Content Placeholder 2"/>
          <p:cNvSpPr>
            <a:spLocks noGrp="1"/>
          </p:cNvSpPr>
          <p:nvPr>
            <p:ph idx="1"/>
          </p:nvPr>
        </p:nvSpPr>
        <p:spPr>
          <a:xfrm>
            <a:off x="1108576" y="3579541"/>
            <a:ext cx="6283922" cy="3022509"/>
          </a:xfrm>
        </p:spPr>
        <p:txBody>
          <a:bodyPr>
            <a:normAutofit/>
          </a:bodyPr>
          <a:lstStyle/>
          <a:p>
            <a:pPr marL="0" indent="0">
              <a:buNone/>
            </a:pPr>
            <a:r>
              <a:rPr lang="en-US" sz="1800" b="1" dirty="0"/>
              <a:t>Piaget’s Cognitive Development Theory</a:t>
            </a:r>
            <a:r>
              <a:rPr lang="en-US" sz="1800" dirty="0"/>
              <a:t> – Sensorimotor Stage: focused on developing schema for the world around them, assimilation and accommodation of new information</a:t>
            </a:r>
          </a:p>
          <a:p>
            <a:r>
              <a:rPr lang="en-US" sz="1800" b="1" dirty="0"/>
              <a:t>Critical milestone</a:t>
            </a:r>
            <a:r>
              <a:rPr lang="en-US" sz="1800" dirty="0"/>
              <a:t> is object permanence or idea that an object or person still exists even when it is out of sight </a:t>
            </a:r>
          </a:p>
        </p:txBody>
      </p:sp>
      <p:pic>
        <p:nvPicPr>
          <p:cNvPr id="5" name="Picture 4" descr="Photograph of a baby playing with a to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1639" y="3579541"/>
            <a:ext cx="3745401" cy="2430526"/>
          </a:xfrm>
          <a:prstGeom prst="rect">
            <a:avLst/>
          </a:prstGeom>
        </p:spPr>
      </p:pic>
    </p:spTree>
    <p:extLst>
      <p:ext uri="{BB962C8B-B14F-4D97-AF65-F5344CB8AC3E}">
        <p14:creationId xmlns:p14="http://schemas.microsoft.com/office/powerpoint/2010/main" val="404087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5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descr="Audio narration for slide 1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460406" y="352116"/>
            <a:ext cx="487363" cy="487363"/>
          </a:xfrm>
          <a:prstGeom prst="rect">
            <a:avLst/>
          </a:prstGeom>
        </p:spPr>
      </p:pic>
      <p:sp>
        <p:nvSpPr>
          <p:cNvPr id="2" name="Title 1"/>
          <p:cNvSpPr>
            <a:spLocks noGrp="1"/>
          </p:cNvSpPr>
          <p:nvPr>
            <p:ph type="title"/>
          </p:nvPr>
        </p:nvSpPr>
        <p:spPr/>
        <p:txBody>
          <a:bodyPr>
            <a:normAutofit/>
          </a:bodyPr>
          <a:lstStyle/>
          <a:p>
            <a:r>
              <a:rPr lang="en-US" sz="4800" dirty="0"/>
              <a:t>Infant and Toddler Physical Development</a:t>
            </a:r>
          </a:p>
        </p:txBody>
      </p:sp>
      <p:sp>
        <p:nvSpPr>
          <p:cNvPr id="3" name="Content Placeholder 2"/>
          <p:cNvSpPr>
            <a:spLocks noGrp="1"/>
          </p:cNvSpPr>
          <p:nvPr>
            <p:ph idx="1"/>
          </p:nvPr>
        </p:nvSpPr>
        <p:spPr>
          <a:xfrm>
            <a:off x="2880360" y="1807285"/>
            <a:ext cx="8311896" cy="4582364"/>
          </a:xfrm>
        </p:spPr>
        <p:txBody>
          <a:bodyPr>
            <a:normAutofit fontScale="92500" lnSpcReduction="10000"/>
          </a:bodyPr>
          <a:lstStyle/>
          <a:p>
            <a:pPr marL="0" indent="0">
              <a:buNone/>
            </a:pPr>
            <a:r>
              <a:rPr lang="en-US" dirty="0"/>
              <a:t>Physical Development occurs rapidly in the first few years of life </a:t>
            </a:r>
          </a:p>
          <a:p>
            <a:r>
              <a:rPr lang="en-US" dirty="0"/>
              <a:t>Monitoring milestones typical for development at specific ages may help alert us to delays and need for intervention at well-child checkups</a:t>
            </a:r>
          </a:p>
          <a:p>
            <a:r>
              <a:rPr lang="en-US" dirty="0"/>
              <a:t>The brain shows some of the most dramatic growth in this time period thus sleep and nutrition are essential</a:t>
            </a:r>
          </a:p>
          <a:p>
            <a:pPr marL="0" indent="0">
              <a:buNone/>
            </a:pPr>
            <a:r>
              <a:rPr lang="en-US" b="1" dirty="0"/>
              <a:t>Sleep patterns</a:t>
            </a:r>
          </a:p>
          <a:p>
            <a:pPr lvl="1"/>
            <a:r>
              <a:rPr lang="en-US" dirty="0"/>
              <a:t>A newborn typically sleeps approximately 16.5 sporadic hours per 24-hour period</a:t>
            </a:r>
          </a:p>
          <a:p>
            <a:pPr lvl="1"/>
            <a:r>
              <a:rPr lang="en-US" dirty="0"/>
              <a:t>Infants sleep about 15 hours while a 6-month old will sleep about 14 hours</a:t>
            </a:r>
          </a:p>
          <a:p>
            <a:pPr lvl="1"/>
            <a:r>
              <a:rPr lang="en-US" dirty="0"/>
              <a:t>By age two the average is 10 hours per 24-hour period</a:t>
            </a:r>
          </a:p>
          <a:p>
            <a:pPr marL="0" indent="0">
              <a:buNone/>
            </a:pPr>
            <a:r>
              <a:rPr lang="en-US" b="1" dirty="0"/>
              <a:t>Gross Motor Skills </a:t>
            </a:r>
            <a:r>
              <a:rPr lang="en-US" dirty="0"/>
              <a:t>require use of large muscles and develop from the initial reflexive actions like suckling or rooting to neck strength for holding up the head, rolling over, and balance for sitting and standing</a:t>
            </a:r>
          </a:p>
          <a:p>
            <a:pPr marL="0" indent="0">
              <a:buNone/>
            </a:pPr>
            <a:r>
              <a:rPr lang="en-US" b="1" dirty="0"/>
              <a:t>Fine Motor Skills </a:t>
            </a:r>
            <a:r>
              <a:rPr lang="en-US" dirty="0"/>
              <a:t>use small, controlled movements using smaller muscle groups (fingers, toes, eyes) for vision, grasping, eating</a:t>
            </a:r>
          </a:p>
        </p:txBody>
      </p:sp>
      <p:pic>
        <p:nvPicPr>
          <p:cNvPr id="4" name="Picture 3" descr="Photograph of an older baby sitting uprigh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088" y="2240101"/>
            <a:ext cx="2103120" cy="2804160"/>
          </a:xfrm>
          <a:prstGeom prst="rect">
            <a:avLst/>
          </a:prstGeom>
        </p:spPr>
      </p:pic>
    </p:spTree>
    <p:extLst>
      <p:ext uri="{BB962C8B-B14F-4D97-AF65-F5344CB8AC3E}">
        <p14:creationId xmlns:p14="http://schemas.microsoft.com/office/powerpoint/2010/main" val="4079397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3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descr="Audio narration for slide 12">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432366" y="385569"/>
            <a:ext cx="487363" cy="487363"/>
          </a:xfrm>
          <a:prstGeom prst="rect">
            <a:avLst/>
          </a:prstGeom>
        </p:spPr>
      </p:pic>
      <p:sp>
        <p:nvSpPr>
          <p:cNvPr id="2" name="Title 1"/>
          <p:cNvSpPr>
            <a:spLocks noGrp="1"/>
          </p:cNvSpPr>
          <p:nvPr>
            <p:ph type="title"/>
          </p:nvPr>
        </p:nvSpPr>
        <p:spPr>
          <a:xfrm>
            <a:off x="1069847" y="484632"/>
            <a:ext cx="10627781" cy="1609344"/>
          </a:xfrm>
        </p:spPr>
        <p:txBody>
          <a:bodyPr/>
          <a:lstStyle/>
          <a:p>
            <a:r>
              <a:rPr lang="en-US" dirty="0"/>
              <a:t>Infant and toddler social development</a:t>
            </a:r>
          </a:p>
        </p:txBody>
      </p:sp>
      <p:sp>
        <p:nvSpPr>
          <p:cNvPr id="3" name="Content Placeholder 2"/>
          <p:cNvSpPr>
            <a:spLocks noGrp="1"/>
          </p:cNvSpPr>
          <p:nvPr>
            <p:ph idx="1"/>
          </p:nvPr>
        </p:nvSpPr>
        <p:spPr>
          <a:xfrm>
            <a:off x="1069847" y="1984954"/>
            <a:ext cx="8029547" cy="4050792"/>
          </a:xfrm>
        </p:spPr>
        <p:txBody>
          <a:bodyPr>
            <a:normAutofit/>
          </a:bodyPr>
          <a:lstStyle/>
          <a:p>
            <a:pPr marL="0" indent="0">
              <a:buNone/>
            </a:pPr>
            <a:r>
              <a:rPr lang="en-US" dirty="0"/>
              <a:t>Social development is focused on the immediate family and caregivers</a:t>
            </a:r>
          </a:p>
          <a:p>
            <a:r>
              <a:rPr lang="en-US" b="1" dirty="0"/>
              <a:t>Bandura’s Social Learning Theory</a:t>
            </a:r>
            <a:r>
              <a:rPr lang="en-US" dirty="0"/>
              <a:t> – observation and imitation of language develops our speech and communication abilities, as well as engagement with the environment</a:t>
            </a:r>
          </a:p>
          <a:p>
            <a:r>
              <a:rPr lang="en-US" dirty="0"/>
              <a:t>Erikson’s Stage of Psychosocial Development – </a:t>
            </a:r>
            <a:r>
              <a:rPr lang="en-US" u="sng" dirty="0"/>
              <a:t>Trust vs. Mistrust</a:t>
            </a:r>
          </a:p>
          <a:p>
            <a:pPr lvl="1"/>
            <a:r>
              <a:rPr lang="en-US" dirty="0"/>
              <a:t>Developing ability to trust adult caregivers</a:t>
            </a:r>
          </a:p>
          <a:p>
            <a:pPr lvl="1"/>
            <a:r>
              <a:rPr lang="en-US" dirty="0"/>
              <a:t>Emotional attachment is being formed</a:t>
            </a:r>
          </a:p>
          <a:p>
            <a:pPr lvl="1"/>
            <a:r>
              <a:rPr lang="en-US" dirty="0"/>
              <a:t>Depends on level of needs being met</a:t>
            </a:r>
          </a:p>
          <a:p>
            <a:pPr lvl="1"/>
            <a:r>
              <a:rPr lang="en-US" dirty="0"/>
              <a:t>Neglect very damaging at this phase with lifelong consequences</a:t>
            </a:r>
          </a:p>
          <a:p>
            <a:r>
              <a:rPr lang="en-US" dirty="0"/>
              <a:t>Starting </a:t>
            </a:r>
            <a:r>
              <a:rPr lang="en-US" i="1" dirty="0"/>
              <a:t>Autonomy vs. Shame </a:t>
            </a:r>
            <a:r>
              <a:rPr lang="en-US" dirty="0"/>
              <a:t>at end of toddler phase to focus on independence</a:t>
            </a:r>
          </a:p>
        </p:txBody>
      </p:sp>
      <p:pic>
        <p:nvPicPr>
          <p:cNvPr id="4" name="Picture 3" descr="Photograph of a baby looking off-camera, in its mother's arm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5960" y="4010350"/>
            <a:ext cx="2641787" cy="1721377"/>
          </a:xfrm>
          <a:prstGeom prst="rect">
            <a:avLst/>
          </a:prstGeom>
        </p:spPr>
      </p:pic>
      <p:pic>
        <p:nvPicPr>
          <p:cNvPr id="5" name="Picture 4" descr="Photograph of a baby sleeping in its parent's arm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205959" y="1822876"/>
            <a:ext cx="2641787" cy="1954322"/>
          </a:xfrm>
          <a:prstGeom prst="rect">
            <a:avLst/>
          </a:prstGeom>
        </p:spPr>
      </p:pic>
    </p:spTree>
    <p:extLst>
      <p:ext uri="{BB962C8B-B14F-4D97-AF65-F5344CB8AC3E}">
        <p14:creationId xmlns:p14="http://schemas.microsoft.com/office/powerpoint/2010/main" val="312795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7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descr="Audio narration for slide 1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423830" y="353473"/>
            <a:ext cx="487363" cy="487363"/>
          </a:xfrm>
          <a:prstGeom prst="rect">
            <a:avLst/>
          </a:prstGeom>
        </p:spPr>
      </p:pic>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1069848" y="1851103"/>
            <a:ext cx="6650736" cy="4850780"/>
          </a:xfrm>
        </p:spPr>
        <p:txBody>
          <a:bodyPr>
            <a:normAutofit fontScale="92500" lnSpcReduction="10000"/>
          </a:bodyPr>
          <a:lstStyle/>
          <a:p>
            <a:pPr marL="0" indent="0">
              <a:buNone/>
            </a:pPr>
            <a:r>
              <a:rPr lang="en-US" dirty="0"/>
              <a:t>Many things impact fetal and infant development </a:t>
            </a:r>
          </a:p>
          <a:p>
            <a:pPr lvl="1"/>
            <a:r>
              <a:rPr lang="en-US" sz="2000" dirty="0"/>
              <a:t>Heredity, drug/alcohol use, maternal health and well-being, access to healthcare</a:t>
            </a:r>
          </a:p>
          <a:p>
            <a:pPr lvl="1"/>
            <a:r>
              <a:rPr lang="en-US" sz="2000" dirty="0"/>
              <a:t>Birth outcomes like low-birth weight and physical health are also affected by maternal health</a:t>
            </a:r>
          </a:p>
          <a:p>
            <a:pPr lvl="1"/>
            <a:r>
              <a:rPr lang="en-US" sz="2000" dirty="0"/>
              <a:t>Access to prenatal care is imperative as well as postnatal and well-child checkups</a:t>
            </a:r>
          </a:p>
          <a:p>
            <a:pPr lvl="1"/>
            <a:r>
              <a:rPr lang="en-US" sz="2000" dirty="0"/>
              <a:t>Mother’s maintain some control over birth through planning and support</a:t>
            </a:r>
          </a:p>
          <a:p>
            <a:pPr marL="0" indent="0">
              <a:buNone/>
            </a:pPr>
            <a:r>
              <a:rPr lang="en-US" dirty="0"/>
              <a:t>Cognitive and physical development is rapid during the first 3 years of life</a:t>
            </a:r>
          </a:p>
          <a:p>
            <a:pPr marL="0" indent="0">
              <a:buNone/>
            </a:pPr>
            <a:r>
              <a:rPr lang="en-US" dirty="0"/>
              <a:t>Maslow’s Hierarchy of Needs is a helpful tool to understand the social environment and its effect on development</a:t>
            </a:r>
          </a:p>
          <a:p>
            <a:pPr marL="0" indent="0">
              <a:buNone/>
            </a:pPr>
            <a:r>
              <a:rPr lang="en-US" dirty="0"/>
              <a:t>Access to care and resources can impact outcomes including policies supporting women and infants</a:t>
            </a:r>
          </a:p>
          <a:p>
            <a:endParaRPr lang="en-US" dirty="0"/>
          </a:p>
        </p:txBody>
      </p:sp>
      <p:pic>
        <p:nvPicPr>
          <p:cNvPr id="4" name="Picture 3" descr="Photograph of a baby smiling at the camera with its tongue sticking ou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7853" y="2688348"/>
            <a:ext cx="3810000" cy="2768600"/>
          </a:xfrm>
          <a:prstGeom prst="rect">
            <a:avLst/>
          </a:prstGeom>
        </p:spPr>
      </p:pic>
    </p:spTree>
    <p:extLst>
      <p:ext uri="{BB962C8B-B14F-4D97-AF65-F5344CB8AC3E}">
        <p14:creationId xmlns:p14="http://schemas.microsoft.com/office/powerpoint/2010/main" val="1246482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descr="Audio narration for slide 2">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481901" y="314102"/>
            <a:ext cx="487363" cy="487363"/>
          </a:xfrm>
          <a:prstGeom prst="rect">
            <a:avLst/>
          </a:prstGeom>
        </p:spPr>
      </p:pic>
      <p:sp>
        <p:nvSpPr>
          <p:cNvPr id="2" name="Title 1"/>
          <p:cNvSpPr>
            <a:spLocks noGrp="1"/>
          </p:cNvSpPr>
          <p:nvPr>
            <p:ph type="title"/>
          </p:nvPr>
        </p:nvSpPr>
        <p:spPr>
          <a:xfrm>
            <a:off x="969264" y="484632"/>
            <a:ext cx="10158984" cy="1609344"/>
          </a:xfrm>
        </p:spPr>
        <p:txBody>
          <a:bodyPr/>
          <a:lstStyle/>
          <a:p>
            <a:r>
              <a:rPr lang="en-US" dirty="0"/>
              <a:t>Prenatal Development</a:t>
            </a:r>
          </a:p>
        </p:txBody>
      </p:sp>
      <p:sp>
        <p:nvSpPr>
          <p:cNvPr id="3" name="Content Placeholder 2"/>
          <p:cNvSpPr>
            <a:spLocks noGrp="1"/>
          </p:cNvSpPr>
          <p:nvPr>
            <p:ph idx="1"/>
          </p:nvPr>
        </p:nvSpPr>
        <p:spPr>
          <a:xfrm>
            <a:off x="1007513" y="1938305"/>
            <a:ext cx="7808037" cy="4395588"/>
          </a:xfrm>
        </p:spPr>
        <p:txBody>
          <a:bodyPr>
            <a:normAutofit fontScale="92500" lnSpcReduction="10000"/>
          </a:bodyPr>
          <a:lstStyle/>
          <a:p>
            <a:pPr marL="0" indent="0">
              <a:buNone/>
            </a:pPr>
            <a:r>
              <a:rPr lang="en-US" b="1" dirty="0"/>
              <a:t>A typical pregnancy lasts 9 months - from conception to birth – and is broken up into trimesters for understanding development</a:t>
            </a:r>
          </a:p>
          <a:p>
            <a:pPr marL="0" indent="0">
              <a:buNone/>
            </a:pPr>
            <a:r>
              <a:rPr lang="en-US" b="1" dirty="0"/>
              <a:t>First Trimester </a:t>
            </a:r>
          </a:p>
          <a:p>
            <a:r>
              <a:rPr lang="en-US" dirty="0"/>
              <a:t>Organs and systems begin to develop and become more complex. Heart rate, gender, and some motor abilities can be distinguished</a:t>
            </a:r>
          </a:p>
          <a:p>
            <a:r>
              <a:rPr lang="en-US" dirty="0"/>
              <a:t>Crucial development occurs during first trimester – Prenatal care is critical</a:t>
            </a:r>
          </a:p>
          <a:p>
            <a:pPr marL="0" indent="0">
              <a:buNone/>
            </a:pPr>
            <a:r>
              <a:rPr lang="en-US" b="1" dirty="0">
                <a:cs typeface="Andalus" pitchFamily="18" charset="-78"/>
              </a:rPr>
              <a:t>Second Trimester</a:t>
            </a:r>
          </a:p>
          <a:p>
            <a:r>
              <a:rPr lang="en-US" dirty="0">
                <a:cs typeface="Andalus" pitchFamily="18" charset="-78"/>
              </a:rPr>
              <a:t>Development continues and body parts become more distinguishable. </a:t>
            </a:r>
          </a:p>
          <a:p>
            <a:r>
              <a:rPr lang="en-US" dirty="0">
                <a:cs typeface="Andalus" pitchFamily="18" charset="-78"/>
              </a:rPr>
              <a:t>Movement more controlled, wake and sleep cycle established</a:t>
            </a:r>
          </a:p>
          <a:p>
            <a:pPr marL="0" indent="0">
              <a:buNone/>
            </a:pPr>
            <a:r>
              <a:rPr lang="en-US" b="1" dirty="0">
                <a:cs typeface="Andalus" pitchFamily="18" charset="-78"/>
              </a:rPr>
              <a:t>Third Trimester</a:t>
            </a:r>
          </a:p>
          <a:p>
            <a:r>
              <a:rPr lang="en-US" dirty="0">
                <a:cs typeface="Andalus" pitchFamily="18" charset="-78"/>
              </a:rPr>
              <a:t>Organs complete development and are functional.</a:t>
            </a:r>
          </a:p>
        </p:txBody>
      </p:sp>
      <p:pic>
        <p:nvPicPr>
          <p:cNvPr id="6" name="Picture 5" descr="Illustration of a fetus, with detailed rendering of the brain"/>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815550" y="3556793"/>
            <a:ext cx="2710152" cy="2029968"/>
          </a:xfrm>
          <a:prstGeom prst="rect">
            <a:avLst/>
          </a:prstGeom>
        </p:spPr>
      </p:pic>
    </p:spTree>
    <p:extLst>
      <p:ext uri="{BB962C8B-B14F-4D97-AF65-F5344CB8AC3E}">
        <p14:creationId xmlns:p14="http://schemas.microsoft.com/office/powerpoint/2010/main" val="1747782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32" fill="hold"/>
                                        <p:tgtEl>
                                          <p:spTgt spid="7"/>
                                        </p:tgtEl>
                                      </p:cBhvr>
                                    </p:cmd>
                                  </p:childTnLst>
                                </p:cTn>
                              </p:par>
                            </p:childTnLst>
                          </p:cTn>
                        </p:par>
                      </p:childTnLst>
                    </p:cTn>
                  </p:par>
                </p:childTnLst>
              </p:cTn>
              <p:nextCondLst>
                <p:cond evt="onClick" delay="0">
                  <p:tgtEl>
                    <p:spTgt spid="7"/>
                  </p:tgtEl>
                </p:cond>
              </p:nextCondLst>
            </p:seq>
            <p:audio>
              <p:cMediaNode vol="56098">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descr="Audio narration for slide 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18477" y="267255"/>
            <a:ext cx="487363" cy="487363"/>
          </a:xfrm>
          <a:prstGeom prst="rect">
            <a:avLst/>
          </a:prstGeom>
        </p:spPr>
      </p:pic>
      <p:sp>
        <p:nvSpPr>
          <p:cNvPr id="2" name="Title 1"/>
          <p:cNvSpPr>
            <a:spLocks noGrp="1"/>
          </p:cNvSpPr>
          <p:nvPr>
            <p:ph type="title"/>
          </p:nvPr>
        </p:nvSpPr>
        <p:spPr>
          <a:xfrm>
            <a:off x="1005840" y="397764"/>
            <a:ext cx="10058400" cy="1609344"/>
          </a:xfrm>
        </p:spPr>
        <p:txBody>
          <a:bodyPr/>
          <a:lstStyle/>
          <a:p>
            <a:r>
              <a:rPr lang="en-US" dirty="0"/>
              <a:t>Heredity</a:t>
            </a:r>
          </a:p>
        </p:txBody>
      </p:sp>
      <p:sp>
        <p:nvSpPr>
          <p:cNvPr id="5" name="Rectangle 4"/>
          <p:cNvSpPr/>
          <p:nvPr/>
        </p:nvSpPr>
        <p:spPr>
          <a:xfrm>
            <a:off x="1005840" y="1608439"/>
            <a:ext cx="7150608" cy="2308324"/>
          </a:xfrm>
          <a:prstGeom prst="rect">
            <a:avLst/>
          </a:prstGeom>
        </p:spPr>
        <p:txBody>
          <a:bodyPr wrap="square">
            <a:spAutoFit/>
          </a:bodyPr>
          <a:lstStyle/>
          <a:p>
            <a:r>
              <a:rPr lang="en-US" dirty="0"/>
              <a:t>Genes located on your chromosomes are the specific sequence that makes up your inherited traits from parent genes</a:t>
            </a:r>
          </a:p>
          <a:p>
            <a:r>
              <a:rPr lang="en-US" dirty="0"/>
              <a:t>Normal human cells have </a:t>
            </a:r>
            <a:r>
              <a:rPr lang="en-US" u="sng" dirty="0"/>
              <a:t>46 chromosomes </a:t>
            </a:r>
            <a:r>
              <a:rPr lang="en-US" dirty="0"/>
              <a:t>(</a:t>
            </a:r>
            <a:r>
              <a:rPr lang="en-US" b="1" dirty="0"/>
              <a:t>23 from each parent</a:t>
            </a:r>
            <a:r>
              <a:rPr lang="en-US" dirty="0"/>
              <a:t>)</a:t>
            </a:r>
          </a:p>
          <a:p>
            <a:endParaRPr lang="en-US" dirty="0"/>
          </a:p>
          <a:p>
            <a:r>
              <a:rPr lang="en-US" b="1" dirty="0"/>
              <a:t>Genotype</a:t>
            </a:r>
            <a:r>
              <a:rPr lang="en-US" dirty="0"/>
              <a:t> is the sum of all inherited genes</a:t>
            </a:r>
          </a:p>
          <a:p>
            <a:endParaRPr lang="en-US" dirty="0"/>
          </a:p>
          <a:p>
            <a:r>
              <a:rPr lang="en-US" b="1" dirty="0"/>
              <a:t>Phenotype</a:t>
            </a:r>
            <a:r>
              <a:rPr lang="en-US" dirty="0"/>
              <a:t> is the set of genes that actually are expressed and impact things like hair and eye color</a:t>
            </a:r>
          </a:p>
        </p:txBody>
      </p:sp>
      <p:sp>
        <p:nvSpPr>
          <p:cNvPr id="3" name="Content Placeholder 2"/>
          <p:cNvSpPr>
            <a:spLocks noGrp="1"/>
          </p:cNvSpPr>
          <p:nvPr>
            <p:ph idx="1"/>
          </p:nvPr>
        </p:nvSpPr>
        <p:spPr>
          <a:xfrm>
            <a:off x="1005840" y="4181707"/>
            <a:ext cx="10058400" cy="2676293"/>
          </a:xfrm>
        </p:spPr>
        <p:txBody>
          <a:bodyPr>
            <a:normAutofit/>
          </a:bodyPr>
          <a:lstStyle/>
          <a:p>
            <a:pPr marL="0" indent="0">
              <a:buNone/>
            </a:pPr>
            <a:r>
              <a:rPr lang="en-US" sz="1800" dirty="0"/>
              <a:t>Genetic disorders are typically inherited</a:t>
            </a:r>
          </a:p>
          <a:p>
            <a:pPr lvl="1"/>
            <a:r>
              <a:rPr lang="en-US" dirty="0"/>
              <a:t>Example: Tourette’s Syndrome, Cystic Fibrosis, </a:t>
            </a:r>
            <a:r>
              <a:rPr lang="en-US" dirty="0" err="1"/>
              <a:t>Tay</a:t>
            </a:r>
            <a:r>
              <a:rPr lang="en-US" dirty="0"/>
              <a:t> Sachs Disease</a:t>
            </a:r>
          </a:p>
          <a:p>
            <a:pPr marL="0" indent="0">
              <a:buNone/>
            </a:pPr>
            <a:r>
              <a:rPr lang="en-US" sz="1800" dirty="0"/>
              <a:t>Chromosomal abnormalities occur when too many chromosomes are inherited (46+)</a:t>
            </a:r>
          </a:p>
          <a:p>
            <a:pPr lvl="1"/>
            <a:r>
              <a:rPr lang="en-US" dirty="0"/>
              <a:t>Example: Trisomy 13, 18 or 21 (Down syndrome), Turner Syndrome, </a:t>
            </a:r>
            <a:r>
              <a:rPr lang="en-US" dirty="0" err="1"/>
              <a:t>Klinefelter</a:t>
            </a:r>
            <a:r>
              <a:rPr lang="en-US" dirty="0"/>
              <a:t> Syndrome</a:t>
            </a:r>
          </a:p>
          <a:p>
            <a:pPr marL="0" indent="0">
              <a:buNone/>
            </a:pPr>
            <a:r>
              <a:rPr lang="en-US" sz="1800" b="1" dirty="0"/>
              <a:t>The Human Genome Project </a:t>
            </a:r>
            <a:r>
              <a:rPr lang="en-US" sz="1800" dirty="0"/>
              <a:t>began in 1990 and continues to sequence genomes and identify genetic blueprints and variations</a:t>
            </a:r>
          </a:p>
        </p:txBody>
      </p:sp>
      <p:pic>
        <p:nvPicPr>
          <p:cNvPr id="4" name="Picture 3" descr="Picture of a hand drawing basic DNA chains.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4464" y="1094994"/>
            <a:ext cx="3493008" cy="2619756"/>
          </a:xfrm>
          <a:prstGeom prst="rect">
            <a:avLst/>
          </a:prstGeom>
        </p:spPr>
      </p:pic>
    </p:spTree>
    <p:extLst>
      <p:ext uri="{BB962C8B-B14F-4D97-AF65-F5344CB8AC3E}">
        <p14:creationId xmlns:p14="http://schemas.microsoft.com/office/powerpoint/2010/main" val="2837684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descr="Audio narration for slide 4">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417893" y="240950"/>
            <a:ext cx="487363" cy="487363"/>
          </a:xfrm>
          <a:prstGeom prst="rect">
            <a:avLst/>
          </a:prstGeom>
        </p:spPr>
      </p:pic>
      <p:sp>
        <p:nvSpPr>
          <p:cNvPr id="2" name="Title 1"/>
          <p:cNvSpPr>
            <a:spLocks noGrp="1"/>
          </p:cNvSpPr>
          <p:nvPr>
            <p:ph type="title"/>
          </p:nvPr>
        </p:nvSpPr>
        <p:spPr>
          <a:xfrm>
            <a:off x="796067" y="484632"/>
            <a:ext cx="10703858" cy="1609344"/>
          </a:xfrm>
        </p:spPr>
        <p:txBody>
          <a:bodyPr/>
          <a:lstStyle/>
          <a:p>
            <a:r>
              <a:rPr lang="en-US" dirty="0"/>
              <a:t>Alcohol and Drug use during pregnancy</a:t>
            </a:r>
          </a:p>
        </p:txBody>
      </p:sp>
      <p:sp>
        <p:nvSpPr>
          <p:cNvPr id="3" name="Content Placeholder 2"/>
          <p:cNvSpPr>
            <a:spLocks noGrp="1"/>
          </p:cNvSpPr>
          <p:nvPr>
            <p:ph idx="1"/>
          </p:nvPr>
        </p:nvSpPr>
        <p:spPr>
          <a:xfrm>
            <a:off x="905256" y="1850315"/>
            <a:ext cx="10257115" cy="4606241"/>
          </a:xfrm>
        </p:spPr>
        <p:txBody>
          <a:bodyPr>
            <a:noAutofit/>
          </a:bodyPr>
          <a:lstStyle/>
          <a:p>
            <a:pPr marL="0" indent="0">
              <a:buNone/>
            </a:pPr>
            <a:r>
              <a:rPr lang="en-US" b="1" dirty="0"/>
              <a:t>Alcohol</a:t>
            </a:r>
            <a:r>
              <a:rPr lang="en-US" dirty="0"/>
              <a:t> use may cause neural or cognitive development issues in the fetus</a:t>
            </a:r>
          </a:p>
          <a:p>
            <a:pPr lvl="1"/>
            <a:r>
              <a:rPr lang="en-US" sz="2000" u="sng" dirty="0"/>
              <a:t>Fetal Alcohol Syndrome </a:t>
            </a:r>
            <a:r>
              <a:rPr lang="en-US" sz="2000" dirty="0"/>
              <a:t>is a range of developmental delays, physical features and behavioral issues that occur due to alcohol consumption during pregnancy</a:t>
            </a:r>
          </a:p>
          <a:p>
            <a:pPr marL="0" indent="0">
              <a:buNone/>
            </a:pPr>
            <a:r>
              <a:rPr lang="en-US" b="1" dirty="0"/>
              <a:t>Tobacco</a:t>
            </a:r>
            <a:r>
              <a:rPr lang="en-US" dirty="0"/>
              <a:t> use exposes the fetus to dangerous chemicals like nicotine, carbon monoxide and tar which reduces oxygen availability to the fetus</a:t>
            </a:r>
          </a:p>
          <a:p>
            <a:pPr lvl="1"/>
            <a:r>
              <a:rPr lang="en-US" sz="2000" dirty="0"/>
              <a:t>Outcomes may include low birth weight, ectopic pregnancy, placenta </a:t>
            </a:r>
            <a:r>
              <a:rPr lang="en-US" sz="2000" dirty="0" err="1"/>
              <a:t>previa</a:t>
            </a:r>
            <a:r>
              <a:rPr lang="en-US" sz="2000" dirty="0"/>
              <a:t>, preterm or  stillbirth, fetal growth restrictions, Sudden Infant Death Syndrome (SIDS), birth defects, learning disabilities and early puberty in girls</a:t>
            </a:r>
          </a:p>
          <a:p>
            <a:pPr marL="0" indent="0">
              <a:buNone/>
            </a:pPr>
            <a:r>
              <a:rPr lang="en-US" b="1" dirty="0"/>
              <a:t>Prescription Drugs</a:t>
            </a:r>
            <a:r>
              <a:rPr lang="en-US" dirty="0"/>
              <a:t> should be taken with caution of a doctor including ibuprofen</a:t>
            </a:r>
          </a:p>
          <a:p>
            <a:pPr marL="0" indent="0">
              <a:buNone/>
            </a:pPr>
            <a:r>
              <a:rPr lang="en-US" b="1" dirty="0"/>
              <a:t>Illicit Drug use</a:t>
            </a:r>
            <a:r>
              <a:rPr lang="en-US" dirty="0"/>
              <a:t> causes a range of problems which are complicated by the fact that most women who abuse substances will abuse more than one</a:t>
            </a:r>
          </a:p>
          <a:p>
            <a:pPr lvl="1"/>
            <a:r>
              <a:rPr lang="en-US" sz="2000" dirty="0"/>
              <a:t>Babies can be born addicted to substances like opioids or heroin and have to go through withdrawal after birth, called </a:t>
            </a:r>
            <a:r>
              <a:rPr lang="en-US" sz="2000" u="sng" dirty="0"/>
              <a:t>Neonatal Abstinence Syndrome</a:t>
            </a:r>
          </a:p>
        </p:txBody>
      </p:sp>
    </p:spTree>
    <p:extLst>
      <p:ext uri="{BB962C8B-B14F-4D97-AF65-F5344CB8AC3E}">
        <p14:creationId xmlns:p14="http://schemas.microsoft.com/office/powerpoint/2010/main" val="2331380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descr="Audio narration for slide 5">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308165" y="363950"/>
            <a:ext cx="487363" cy="487363"/>
          </a:xfrm>
          <a:prstGeom prst="rect">
            <a:avLst/>
          </a:prstGeom>
        </p:spPr>
      </p:pic>
      <p:sp>
        <p:nvSpPr>
          <p:cNvPr id="2" name="Title 1"/>
          <p:cNvSpPr>
            <a:spLocks noGrp="1"/>
          </p:cNvSpPr>
          <p:nvPr>
            <p:ph type="title"/>
          </p:nvPr>
        </p:nvSpPr>
        <p:spPr>
          <a:xfrm>
            <a:off x="795528" y="214885"/>
            <a:ext cx="10058400" cy="1609344"/>
          </a:xfrm>
        </p:spPr>
        <p:txBody>
          <a:bodyPr/>
          <a:lstStyle/>
          <a:p>
            <a:r>
              <a:rPr lang="en-US" dirty="0"/>
              <a:t>Other maternal health Concerns</a:t>
            </a:r>
          </a:p>
        </p:txBody>
      </p:sp>
      <p:sp>
        <p:nvSpPr>
          <p:cNvPr id="3" name="Content Placeholder 2"/>
          <p:cNvSpPr>
            <a:spLocks noGrp="1"/>
          </p:cNvSpPr>
          <p:nvPr>
            <p:ph idx="1"/>
          </p:nvPr>
        </p:nvSpPr>
        <p:spPr>
          <a:xfrm>
            <a:off x="1161288" y="1435608"/>
            <a:ext cx="7991856" cy="5056631"/>
          </a:xfrm>
        </p:spPr>
        <p:txBody>
          <a:bodyPr>
            <a:normAutofit/>
          </a:bodyPr>
          <a:lstStyle/>
          <a:p>
            <a:pPr marL="0" indent="0">
              <a:buNone/>
            </a:pPr>
            <a:r>
              <a:rPr lang="en-US" sz="1800" dirty="0"/>
              <a:t>Birth defects and developmental delays can be caused by a pregnant woman’s exposure to: </a:t>
            </a:r>
          </a:p>
          <a:p>
            <a:pPr lvl="1"/>
            <a:r>
              <a:rPr lang="en-US" dirty="0"/>
              <a:t>Chemical pollutants in water, soil and air (ex: lead, pesticides, </a:t>
            </a:r>
            <a:r>
              <a:rPr lang="en-US" dirty="0" err="1"/>
              <a:t>bisphenol</a:t>
            </a:r>
            <a:r>
              <a:rPr lang="en-US" dirty="0"/>
              <a:t> A, radiation, mercury)</a:t>
            </a:r>
          </a:p>
          <a:p>
            <a:pPr lvl="1"/>
            <a:r>
              <a:rPr lang="en-US" dirty="0"/>
              <a:t>Toxoplasmosis parasite exposure from animal feces</a:t>
            </a:r>
          </a:p>
          <a:p>
            <a:pPr lvl="1"/>
            <a:r>
              <a:rPr lang="en-US" dirty="0"/>
              <a:t>Sexually transmitted diseases like gonorrhea, syphilis, chlamydia and HIV/AIDS can be transmitted to the fetus by an infected mother </a:t>
            </a:r>
          </a:p>
          <a:p>
            <a:pPr lvl="1"/>
            <a:r>
              <a:rPr lang="en-US" dirty="0"/>
              <a:t>German measles or rubella contracted during pregnancy can cause birth defects</a:t>
            </a:r>
          </a:p>
          <a:p>
            <a:pPr marL="0" indent="0">
              <a:buNone/>
            </a:pPr>
            <a:r>
              <a:rPr lang="en-US" sz="1800" dirty="0"/>
              <a:t>Teenage mothers and women over 35 are considered at high-risk of health issues due to age and developmental stages of the mother</a:t>
            </a:r>
          </a:p>
          <a:p>
            <a:pPr marL="0" indent="0">
              <a:buNone/>
            </a:pPr>
            <a:r>
              <a:rPr lang="en-US" sz="1800" dirty="0"/>
              <a:t>Maternal nutrition, physical health (cancer, diabetes, obesity, hypertension) and mental health all affect the development of the fetus.</a:t>
            </a:r>
          </a:p>
          <a:p>
            <a:pPr lvl="1"/>
            <a:r>
              <a:rPr lang="en-US" u="sng" dirty="0"/>
              <a:t>Access to prenatal care </a:t>
            </a:r>
            <a:r>
              <a:rPr lang="en-US" dirty="0"/>
              <a:t>is essential to having a healthy mother and baby</a:t>
            </a:r>
          </a:p>
          <a:p>
            <a:pPr lvl="1"/>
            <a:r>
              <a:rPr lang="en-US" dirty="0"/>
              <a:t>Having good health care is linked to employment, health insurance, income, and even culture</a:t>
            </a:r>
          </a:p>
        </p:txBody>
      </p:sp>
      <p:pic>
        <p:nvPicPr>
          <p:cNvPr id="5" name="Picture 4" descr="Photograph of a pregnant person, hands on their extended stoma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833" y="3035809"/>
            <a:ext cx="2687297" cy="2020823"/>
          </a:xfrm>
          <a:prstGeom prst="rect">
            <a:avLst/>
          </a:prstGeom>
        </p:spPr>
      </p:pic>
    </p:spTree>
    <p:extLst>
      <p:ext uri="{BB962C8B-B14F-4D97-AF65-F5344CB8AC3E}">
        <p14:creationId xmlns:p14="http://schemas.microsoft.com/office/powerpoint/2010/main" val="876304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3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descr="Audio narration for slide 6">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244157" y="178784"/>
            <a:ext cx="487363" cy="487363"/>
          </a:xfrm>
          <a:prstGeom prst="rect">
            <a:avLst/>
          </a:prstGeom>
        </p:spPr>
      </p:pic>
      <p:sp>
        <p:nvSpPr>
          <p:cNvPr id="2" name="Title 1"/>
          <p:cNvSpPr>
            <a:spLocks noGrp="1"/>
          </p:cNvSpPr>
          <p:nvPr>
            <p:ph type="title"/>
          </p:nvPr>
        </p:nvSpPr>
        <p:spPr>
          <a:xfrm>
            <a:off x="731520" y="484632"/>
            <a:ext cx="10058400" cy="1042416"/>
          </a:xfrm>
        </p:spPr>
        <p:txBody>
          <a:bodyPr/>
          <a:lstStyle/>
          <a:p>
            <a:r>
              <a:rPr lang="en-US" dirty="0"/>
              <a:t>Maternal Control over childbirth</a:t>
            </a:r>
          </a:p>
        </p:txBody>
      </p:sp>
      <p:sp>
        <p:nvSpPr>
          <p:cNvPr id="3" name="Content Placeholder 2"/>
          <p:cNvSpPr>
            <a:spLocks noGrp="1"/>
          </p:cNvSpPr>
          <p:nvPr>
            <p:ph idx="1"/>
          </p:nvPr>
        </p:nvSpPr>
        <p:spPr>
          <a:xfrm>
            <a:off x="731520" y="1335024"/>
            <a:ext cx="8397926" cy="5330952"/>
          </a:xfrm>
        </p:spPr>
        <p:txBody>
          <a:bodyPr>
            <a:normAutofit fontScale="92500" lnSpcReduction="20000"/>
          </a:bodyPr>
          <a:lstStyle/>
          <a:p>
            <a:pPr indent="0">
              <a:buNone/>
            </a:pPr>
            <a:r>
              <a:rPr lang="en-US" sz="1800" dirty="0">
                <a:cs typeface="Andalus" pitchFamily="18" charset="-78"/>
              </a:rPr>
              <a:t>Many women give birth at home with doulas or certified midwives</a:t>
            </a:r>
          </a:p>
          <a:p>
            <a:pPr indent="0">
              <a:buNone/>
            </a:pPr>
            <a:r>
              <a:rPr lang="en-US" sz="1800" dirty="0">
                <a:cs typeface="Andalus" pitchFamily="18" charset="-78"/>
              </a:rPr>
              <a:t>Other support options include: </a:t>
            </a:r>
          </a:p>
          <a:p>
            <a:pPr marL="525780" indent="-342900"/>
            <a:r>
              <a:rPr lang="en-US" sz="1800" u="sng" dirty="0">
                <a:cs typeface="Andalus" pitchFamily="18" charset="-78"/>
              </a:rPr>
              <a:t>Birthing classes </a:t>
            </a:r>
            <a:r>
              <a:rPr lang="en-US" sz="1800" dirty="0">
                <a:cs typeface="Andalus" pitchFamily="18" charset="-78"/>
              </a:rPr>
              <a:t>– educate and prepare women for what to expect during childbirth</a:t>
            </a:r>
          </a:p>
          <a:p>
            <a:pPr marL="525780" indent="-342900"/>
            <a:r>
              <a:rPr lang="en-US" sz="1800" u="sng" dirty="0">
                <a:cs typeface="Andalus" pitchFamily="18" charset="-78"/>
              </a:rPr>
              <a:t>C-sections</a:t>
            </a:r>
            <a:r>
              <a:rPr lang="en-US" sz="1800" dirty="0">
                <a:cs typeface="Andalus" pitchFamily="18" charset="-78"/>
              </a:rPr>
              <a:t> – cesarean birth, most common surgical procedure in US, scheduled or unplanned</a:t>
            </a:r>
            <a:endParaRPr lang="en-US" sz="1800" u="sng" dirty="0">
              <a:cs typeface="Andalus" pitchFamily="18" charset="-78"/>
            </a:endParaRPr>
          </a:p>
          <a:p>
            <a:pPr marL="525780" indent="-342900"/>
            <a:r>
              <a:rPr lang="en-US" sz="1800" u="sng" dirty="0">
                <a:cs typeface="Andalus" pitchFamily="18" charset="-78"/>
              </a:rPr>
              <a:t>Episiotomy</a:t>
            </a:r>
            <a:r>
              <a:rPr lang="en-US" sz="1800" dirty="0">
                <a:cs typeface="Andalus" pitchFamily="18" charset="-78"/>
              </a:rPr>
              <a:t> – in the past cutting of vaginal folds to assist with natural birth was common practice, most women choose to forgo the procedure now</a:t>
            </a:r>
          </a:p>
          <a:p>
            <a:pPr marL="525780" indent="-342900"/>
            <a:r>
              <a:rPr lang="en-US" sz="1800" u="sng" dirty="0">
                <a:cs typeface="Andalus" pitchFamily="18" charset="-78"/>
              </a:rPr>
              <a:t>Breastfeeding</a:t>
            </a:r>
            <a:r>
              <a:rPr lang="en-US" sz="1800" dirty="0">
                <a:cs typeface="Andalus" pitchFamily="18" charset="-78"/>
              </a:rPr>
              <a:t> - gives mothers more control over the infant’s diet; may be healthier for the infant and mother and provides some immune protection for the vulnerable infant; recommended for first six months of life or longer though this can be challenging for women returning to work</a:t>
            </a:r>
          </a:p>
          <a:p>
            <a:pPr marL="0" indent="0">
              <a:buClrTx/>
              <a:buNone/>
            </a:pPr>
            <a:r>
              <a:rPr lang="en-US" sz="1800" b="1" dirty="0"/>
              <a:t>Family Medical Leave Act (1993) </a:t>
            </a:r>
            <a:r>
              <a:rPr lang="en-US" sz="1800" dirty="0"/>
              <a:t>required employers to protect jobs and provide unpaid leave at a minimum for women to give birth</a:t>
            </a:r>
          </a:p>
          <a:p>
            <a:pPr marL="0" indent="0">
              <a:buClrTx/>
              <a:buNone/>
            </a:pPr>
            <a:r>
              <a:rPr lang="en-US" sz="1800" b="1" dirty="0"/>
              <a:t>Affordable Care Act of 2010 (ACA) </a:t>
            </a:r>
            <a:r>
              <a:rPr lang="en-US" sz="1800" dirty="0"/>
              <a:t>made 22 preventive and other services accessible including:</a:t>
            </a:r>
          </a:p>
          <a:p>
            <a:pPr lvl="1">
              <a:buClrTx/>
              <a:buFont typeface="Arial" panose="020B0604020202020204" pitchFamily="34" charset="0"/>
              <a:buChar char="•"/>
            </a:pPr>
            <a:r>
              <a:rPr lang="en-US" dirty="0"/>
              <a:t>pregnancy screenings for illnesses and genetic issues</a:t>
            </a:r>
          </a:p>
          <a:p>
            <a:pPr lvl="1">
              <a:buClrTx/>
              <a:buFont typeface="Arial" panose="020B0604020202020204" pitchFamily="34" charset="0"/>
              <a:buChar char="•"/>
            </a:pPr>
            <a:r>
              <a:rPr lang="en-US" dirty="0"/>
              <a:t>support for breastfeeding education and post-natal</a:t>
            </a:r>
          </a:p>
          <a:p>
            <a:pPr lvl="1">
              <a:buClrTx/>
              <a:buFont typeface="Arial" panose="020B0604020202020204" pitchFamily="34" charset="0"/>
              <a:buChar char="•"/>
            </a:pPr>
            <a:r>
              <a:rPr lang="en-US" dirty="0"/>
              <a:t>well-women visits before, during, and after pregnancy</a:t>
            </a:r>
          </a:p>
          <a:p>
            <a:pPr lvl="1">
              <a:buClrTx/>
              <a:buFont typeface="Arial" panose="020B0604020202020204" pitchFamily="34" charset="0"/>
              <a:buChar char="•"/>
            </a:pPr>
            <a:r>
              <a:rPr lang="en-US" dirty="0"/>
              <a:t>Screenings and support for issues like mental illness, including maternal mental illnesses and postpartum depression, and domestic violence</a:t>
            </a:r>
            <a:endParaRPr lang="en-US" dirty="0">
              <a:cs typeface="Andalus" pitchFamily="18" charset="-78"/>
            </a:endParaRPr>
          </a:p>
          <a:p>
            <a:endParaRPr lang="en-US" dirty="0"/>
          </a:p>
        </p:txBody>
      </p:sp>
      <p:pic>
        <p:nvPicPr>
          <p:cNvPr id="4" name="Picture 3" descr="Photograph of a newborn inside an incubator. "/>
          <p:cNvPicPr>
            <a:picLocks noChangeAspect="1"/>
          </p:cNvPicPr>
          <p:nvPr/>
        </p:nvPicPr>
        <p:blipFill>
          <a:blip r:embed="rId6"/>
          <a:stretch>
            <a:fillRect/>
          </a:stretch>
        </p:blipFill>
        <p:spPr>
          <a:xfrm>
            <a:off x="9129446" y="1677924"/>
            <a:ext cx="2730891" cy="1782453"/>
          </a:xfrm>
          <a:prstGeom prst="rect">
            <a:avLst/>
          </a:prstGeom>
        </p:spPr>
      </p:pic>
      <p:pic>
        <p:nvPicPr>
          <p:cNvPr id="5" name="Picture 4" descr="Photograph of a document with the text &quot;FMLA Family Medical Leave Act&quot;"/>
          <p:cNvPicPr>
            <a:picLocks noChangeAspect="1"/>
          </p:cNvPicPr>
          <p:nvPr/>
        </p:nvPicPr>
        <p:blipFill>
          <a:blip r:embed="rId7"/>
          <a:stretch>
            <a:fillRect/>
          </a:stretch>
        </p:blipFill>
        <p:spPr>
          <a:xfrm>
            <a:off x="9108559" y="4200574"/>
            <a:ext cx="2751778" cy="1436235"/>
          </a:xfrm>
          <a:prstGeom prst="rect">
            <a:avLst/>
          </a:prstGeom>
        </p:spPr>
      </p:pic>
    </p:spTree>
    <p:extLst>
      <p:ext uri="{BB962C8B-B14F-4D97-AF65-F5344CB8AC3E}">
        <p14:creationId xmlns:p14="http://schemas.microsoft.com/office/powerpoint/2010/main" val="2149486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descr="Audio narration for slide 7">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273685" y="240950"/>
            <a:ext cx="487363" cy="487363"/>
          </a:xfrm>
          <a:prstGeom prst="rect">
            <a:avLst/>
          </a:prstGeom>
        </p:spPr>
      </p:pic>
      <p:sp>
        <p:nvSpPr>
          <p:cNvPr id="2" name="Title 1"/>
          <p:cNvSpPr>
            <a:spLocks noGrp="1"/>
          </p:cNvSpPr>
          <p:nvPr>
            <p:ph type="title"/>
          </p:nvPr>
        </p:nvSpPr>
        <p:spPr/>
        <p:txBody>
          <a:bodyPr/>
          <a:lstStyle/>
          <a:p>
            <a:r>
              <a:rPr lang="en-US" dirty="0"/>
              <a:t>Birth weight</a:t>
            </a:r>
          </a:p>
        </p:txBody>
      </p:sp>
      <p:sp>
        <p:nvSpPr>
          <p:cNvPr id="3" name="Content Placeholder 2"/>
          <p:cNvSpPr>
            <a:spLocks noGrp="1"/>
          </p:cNvSpPr>
          <p:nvPr>
            <p:ph idx="1"/>
          </p:nvPr>
        </p:nvSpPr>
        <p:spPr>
          <a:xfrm>
            <a:off x="1069848" y="1723374"/>
            <a:ext cx="10058400" cy="4655911"/>
          </a:xfrm>
        </p:spPr>
        <p:txBody>
          <a:bodyPr>
            <a:normAutofit fontScale="92500" lnSpcReduction="20000"/>
          </a:bodyPr>
          <a:lstStyle/>
          <a:p>
            <a:pPr marL="0" indent="0">
              <a:buNone/>
            </a:pPr>
            <a:r>
              <a:rPr lang="en-US" dirty="0">
                <a:cs typeface="Andalus" pitchFamily="18" charset="-78"/>
              </a:rPr>
              <a:t>Approximately 1 in 12 babies born in the U.S. are categorized as low birth weight</a:t>
            </a:r>
          </a:p>
          <a:p>
            <a:r>
              <a:rPr lang="en-US" dirty="0">
                <a:cs typeface="Andalus" pitchFamily="18" charset="-78"/>
              </a:rPr>
              <a:t>Ethnic minority groups tend to have higher rates than the national average</a:t>
            </a:r>
          </a:p>
          <a:p>
            <a:pPr marL="0" indent="0">
              <a:buNone/>
            </a:pPr>
            <a:endParaRPr lang="en-US" dirty="0">
              <a:cs typeface="Andalus" pitchFamily="18" charset="-78"/>
            </a:endParaRPr>
          </a:p>
          <a:p>
            <a:pPr marL="0" indent="0">
              <a:buNone/>
            </a:pPr>
            <a:r>
              <a:rPr lang="en-US" dirty="0">
                <a:cs typeface="Andalus" pitchFamily="18" charset="-78"/>
              </a:rPr>
              <a:t>Preterm infants, born 3 weeks before full term, typically have low birth weight </a:t>
            </a:r>
          </a:p>
          <a:p>
            <a:pPr marL="342900" indent="-342900">
              <a:buFont typeface="Arial" panose="020B0604020202020204" pitchFamily="34" charset="0"/>
              <a:buChar char="•"/>
            </a:pPr>
            <a:r>
              <a:rPr lang="en-US" dirty="0">
                <a:cs typeface="Andalus" pitchFamily="18" charset="-78"/>
              </a:rPr>
              <a:t>Low birth weight:  Baby that weighs &lt;5 ½ pounds at birth</a:t>
            </a:r>
          </a:p>
          <a:p>
            <a:pPr marL="342900" indent="-342900">
              <a:buFont typeface="Arial" panose="020B0604020202020204" pitchFamily="34" charset="0"/>
              <a:buChar char="•"/>
            </a:pPr>
            <a:r>
              <a:rPr lang="en-US" dirty="0">
                <a:cs typeface="Andalus" pitchFamily="18" charset="-78"/>
              </a:rPr>
              <a:t>Very low birth weight: &lt;3 pounds at birth</a:t>
            </a:r>
          </a:p>
          <a:p>
            <a:pPr marL="342900" indent="-342900">
              <a:buFont typeface="Arial" panose="020B0604020202020204" pitchFamily="34" charset="0"/>
              <a:buChar char="•"/>
            </a:pPr>
            <a:r>
              <a:rPr lang="en-US" dirty="0">
                <a:cs typeface="Andalus" pitchFamily="18" charset="-78"/>
              </a:rPr>
              <a:t>Extremely low birth weight: &lt;2 pounds at birth</a:t>
            </a:r>
          </a:p>
          <a:p>
            <a:pPr marL="0" indent="0">
              <a:buNone/>
            </a:pPr>
            <a:endParaRPr lang="en-US" dirty="0"/>
          </a:p>
          <a:p>
            <a:pPr marL="0" indent="0">
              <a:buNone/>
            </a:pPr>
            <a:r>
              <a:rPr lang="en-US" b="1" dirty="0"/>
              <a:t>Concerns with low birth weight include:</a:t>
            </a:r>
          </a:p>
          <a:p>
            <a:pPr marL="342900" indent="-342900">
              <a:buFont typeface="Arial" panose="020B0604020202020204" pitchFamily="34" charset="0"/>
              <a:buChar char="•"/>
            </a:pPr>
            <a:r>
              <a:rPr lang="en-US" dirty="0">
                <a:cs typeface="Andalus" pitchFamily="18" charset="-78"/>
              </a:rPr>
              <a:t>More likely to have health problems as a newborn, especially respiratory and heart problems</a:t>
            </a:r>
          </a:p>
          <a:p>
            <a:pPr marL="342900" indent="-342900">
              <a:buFont typeface="Arial" panose="020B0604020202020204" pitchFamily="34" charset="0"/>
              <a:buChar char="•"/>
            </a:pPr>
            <a:r>
              <a:rPr lang="en-US" dirty="0">
                <a:cs typeface="Andalus" pitchFamily="18" charset="-78"/>
              </a:rPr>
              <a:t>20x more likely to die in infancy</a:t>
            </a:r>
          </a:p>
          <a:p>
            <a:pPr marL="342900" indent="-342900">
              <a:buFont typeface="Arial" panose="020B0604020202020204" pitchFamily="34" charset="0"/>
              <a:buChar char="•"/>
            </a:pPr>
            <a:r>
              <a:rPr lang="en-US" dirty="0">
                <a:cs typeface="Andalus" pitchFamily="18" charset="-78"/>
              </a:rPr>
              <a:t>More susceptible to infectious diseases, delays in growth and cognitive development</a:t>
            </a:r>
          </a:p>
          <a:p>
            <a:pPr marL="0" indent="0">
              <a:buNone/>
            </a:pPr>
            <a:endParaRPr lang="en-US" b="1" dirty="0"/>
          </a:p>
        </p:txBody>
      </p:sp>
      <p:pic>
        <p:nvPicPr>
          <p:cNvPr id="4" name="Picture 3" descr="Photograph of a baby being weighed"/>
          <p:cNvPicPr>
            <a:picLocks noChangeAspect="1"/>
          </p:cNvPicPr>
          <p:nvPr/>
        </p:nvPicPr>
        <p:blipFill>
          <a:blip r:embed="rId6"/>
          <a:stretch>
            <a:fillRect/>
          </a:stretch>
        </p:blipFill>
        <p:spPr>
          <a:xfrm>
            <a:off x="8835935" y="3129032"/>
            <a:ext cx="2874945" cy="1609344"/>
          </a:xfrm>
          <a:prstGeom prst="rect">
            <a:avLst/>
          </a:prstGeom>
        </p:spPr>
      </p:pic>
    </p:spTree>
    <p:extLst>
      <p:ext uri="{BB962C8B-B14F-4D97-AF65-F5344CB8AC3E}">
        <p14:creationId xmlns:p14="http://schemas.microsoft.com/office/powerpoint/2010/main" val="2584301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descr="Audio narration for slide 8">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432032" y="340964"/>
            <a:ext cx="487363" cy="487363"/>
          </a:xfrm>
          <a:prstGeom prst="rect">
            <a:avLst/>
          </a:prstGeom>
        </p:spPr>
      </p:pic>
      <p:sp>
        <p:nvSpPr>
          <p:cNvPr id="2" name="Title 1"/>
          <p:cNvSpPr>
            <a:spLocks noGrp="1"/>
          </p:cNvSpPr>
          <p:nvPr>
            <p:ph type="title"/>
          </p:nvPr>
        </p:nvSpPr>
        <p:spPr/>
        <p:txBody>
          <a:bodyPr/>
          <a:lstStyle/>
          <a:p>
            <a:r>
              <a:rPr lang="en-US" dirty="0"/>
              <a:t>Postpartum Maternal Care</a:t>
            </a:r>
          </a:p>
        </p:txBody>
      </p:sp>
      <p:sp>
        <p:nvSpPr>
          <p:cNvPr id="3" name="Content Placeholder 2"/>
          <p:cNvSpPr>
            <a:spLocks noGrp="1"/>
          </p:cNvSpPr>
          <p:nvPr>
            <p:ph idx="1"/>
          </p:nvPr>
        </p:nvSpPr>
        <p:spPr>
          <a:xfrm>
            <a:off x="1069848" y="1795887"/>
            <a:ext cx="9668776" cy="4861391"/>
          </a:xfrm>
        </p:spPr>
        <p:txBody>
          <a:bodyPr>
            <a:normAutofit fontScale="92500" lnSpcReduction="20000"/>
          </a:bodyPr>
          <a:lstStyle/>
          <a:p>
            <a:pPr marL="0" indent="0">
              <a:buNone/>
            </a:pPr>
            <a:r>
              <a:rPr lang="en-US" b="1" u="sng" dirty="0"/>
              <a:t>Attachment</a:t>
            </a:r>
            <a:r>
              <a:rPr lang="en-US" dirty="0"/>
              <a:t> refers to the emotional bond between parent and child </a:t>
            </a:r>
          </a:p>
          <a:p>
            <a:r>
              <a:rPr lang="en-US" dirty="0"/>
              <a:t>It is a critical factor in brain development and influences social and emotional growth</a:t>
            </a:r>
          </a:p>
          <a:p>
            <a:r>
              <a:rPr lang="en-US" dirty="0"/>
              <a:t>Lack of attachment can lead to physical decline or emotional difficulties in the child’s development </a:t>
            </a:r>
          </a:p>
          <a:p>
            <a:pPr marL="0" indent="0">
              <a:buNone/>
            </a:pPr>
            <a:r>
              <a:rPr lang="en-US" dirty="0"/>
              <a:t>Poor emotional health of the mother can negatively impact the ability to bond and develop a strong healthy attachment with their infant</a:t>
            </a:r>
          </a:p>
          <a:p>
            <a:pPr marL="0" indent="0">
              <a:buNone/>
            </a:pPr>
            <a:r>
              <a:rPr lang="en-US" u="sng" dirty="0"/>
              <a:t>“Baby Blues” or depression postpartum </a:t>
            </a:r>
            <a:r>
              <a:rPr lang="en-US" dirty="0"/>
              <a:t>= persistent sleep issues, moodiness, sad feelings that don’t go away</a:t>
            </a:r>
          </a:p>
          <a:p>
            <a:r>
              <a:rPr lang="en-US" dirty="0"/>
              <a:t>Common among women in the first 10 days postpartum</a:t>
            </a:r>
          </a:p>
          <a:p>
            <a:r>
              <a:rPr lang="en-US" dirty="0"/>
              <a:t>Continued issues occur in about 1 of 8 women and can affect bonding with the newborn</a:t>
            </a:r>
          </a:p>
          <a:p>
            <a:r>
              <a:rPr lang="en-US" dirty="0"/>
              <a:t>Risk factors: teenage mother, family history of depression, stress, substance abuse</a:t>
            </a:r>
          </a:p>
          <a:p>
            <a:pPr marL="0" indent="0">
              <a:buNone/>
            </a:pPr>
            <a:r>
              <a:rPr lang="en-US" u="sng" dirty="0"/>
              <a:t>Postpartum anxiety </a:t>
            </a:r>
            <a:r>
              <a:rPr lang="en-US" dirty="0"/>
              <a:t>can also occur with heightened alertness and stress</a:t>
            </a:r>
          </a:p>
          <a:p>
            <a:pPr marL="0" indent="0">
              <a:buNone/>
            </a:pPr>
            <a:r>
              <a:rPr lang="en-US" b="1" dirty="0"/>
              <a:t>Continued postpartum care </a:t>
            </a:r>
            <a:r>
              <a:rPr lang="en-US" dirty="0"/>
              <a:t>for the mother will assure she can seek assistance from a health care provider or counselor for mental health support</a:t>
            </a:r>
          </a:p>
          <a:p>
            <a:pPr marL="0" indent="0">
              <a:buNone/>
            </a:pPr>
            <a:endParaRPr lang="en-US" dirty="0"/>
          </a:p>
        </p:txBody>
      </p:sp>
      <p:pic>
        <p:nvPicPr>
          <p:cNvPr id="4" name="Picture 3" descr="Photograph of a mother holding her bab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7551" y="1108080"/>
            <a:ext cx="1861393" cy="1702027"/>
          </a:xfrm>
          <a:prstGeom prst="rect">
            <a:avLst/>
          </a:prstGeom>
        </p:spPr>
      </p:pic>
    </p:spTree>
    <p:extLst>
      <p:ext uri="{BB962C8B-B14F-4D97-AF65-F5344CB8AC3E}">
        <p14:creationId xmlns:p14="http://schemas.microsoft.com/office/powerpoint/2010/main" val="3754157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descr="Audio narration for slide 9">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417744" y="369357"/>
            <a:ext cx="487363" cy="487363"/>
          </a:xfrm>
          <a:prstGeom prst="rect">
            <a:avLst/>
          </a:prstGeom>
        </p:spPr>
      </p:pic>
      <p:sp>
        <p:nvSpPr>
          <p:cNvPr id="2" name="Title 1"/>
          <p:cNvSpPr txBox="1">
            <a:spLocks noGrp="1"/>
          </p:cNvSpPr>
          <p:nvPr>
            <p:ph type="title" idx="4294967295"/>
          </p:nvPr>
        </p:nvSpPr>
        <p:spPr>
          <a:xfrm>
            <a:off x="999196" y="615988"/>
            <a:ext cx="74676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j-lt"/>
                <a:ea typeface="+mn-ea"/>
                <a:cs typeface="Andalus" pitchFamily="18" charset="-78"/>
              </a:rPr>
              <a:t>Maslow’s Hierarchy of Needs</a:t>
            </a:r>
          </a:p>
        </p:txBody>
      </p:sp>
      <p:sp>
        <p:nvSpPr>
          <p:cNvPr id="13" name="TextBox 12"/>
          <p:cNvSpPr txBox="1"/>
          <p:nvPr/>
        </p:nvSpPr>
        <p:spPr>
          <a:xfrm>
            <a:off x="999196" y="1520603"/>
            <a:ext cx="3828585" cy="707886"/>
          </a:xfrm>
          <a:prstGeom prst="rect">
            <a:avLst/>
          </a:prstGeom>
          <a:noFill/>
        </p:spPr>
        <p:txBody>
          <a:bodyPr wrap="square" rtlCol="0">
            <a:spAutoFit/>
          </a:bodyPr>
          <a:lstStyle/>
          <a:p>
            <a:r>
              <a:rPr lang="en-US" sz="2000" dirty="0">
                <a:latin typeface="+mj-lt"/>
                <a:cs typeface="Andalus" pitchFamily="18" charset="-78"/>
              </a:rPr>
              <a:t>Poverty may negatively impact pregnancy and birth, as well as child development</a:t>
            </a:r>
          </a:p>
        </p:txBody>
      </p:sp>
      <p:sp>
        <p:nvSpPr>
          <p:cNvPr id="16" name="TextBox 15"/>
          <p:cNvSpPr txBox="1"/>
          <p:nvPr/>
        </p:nvSpPr>
        <p:spPr>
          <a:xfrm>
            <a:off x="1069595" y="2802581"/>
            <a:ext cx="2868295" cy="1323439"/>
          </a:xfrm>
          <a:prstGeom prst="rect">
            <a:avLst/>
          </a:prstGeom>
          <a:noFill/>
        </p:spPr>
        <p:txBody>
          <a:bodyPr wrap="square" rtlCol="0">
            <a:spAutoFit/>
          </a:bodyPr>
          <a:lstStyle/>
          <a:p>
            <a:r>
              <a:rPr lang="en-US" sz="2000" dirty="0">
                <a:latin typeface="+mj-lt"/>
                <a:cs typeface="Andalus" pitchFamily="18" charset="-78"/>
              </a:rPr>
              <a:t>Challenges with finding food, shelter, safe locations, clothing, and transportation can lead to poor health and well-being</a:t>
            </a:r>
          </a:p>
        </p:txBody>
      </p:sp>
      <p:sp>
        <p:nvSpPr>
          <p:cNvPr id="17" name="TextBox 16"/>
          <p:cNvSpPr txBox="1"/>
          <p:nvPr/>
        </p:nvSpPr>
        <p:spPr>
          <a:xfrm>
            <a:off x="8570641" y="965350"/>
            <a:ext cx="2801744" cy="2862322"/>
          </a:xfrm>
          <a:prstGeom prst="rect">
            <a:avLst/>
          </a:prstGeom>
          <a:noFill/>
        </p:spPr>
        <p:txBody>
          <a:bodyPr wrap="square" rtlCol="0">
            <a:spAutoFit/>
          </a:bodyPr>
          <a:lstStyle/>
          <a:p>
            <a:r>
              <a:rPr lang="en-US" sz="2000" dirty="0">
                <a:latin typeface="+mj-lt"/>
                <a:cs typeface="Andalus" pitchFamily="18" charset="-78"/>
              </a:rPr>
              <a:t>Humans have multiple needs – Each level, from bottom up, must be achieved before an individual can focus attention on the needs of higher levels</a:t>
            </a:r>
          </a:p>
          <a:p>
            <a:endParaRPr lang="en-US" sz="2000" dirty="0">
              <a:latin typeface="+mj-lt"/>
              <a:cs typeface="Andalus" pitchFamily="18" charset="-78"/>
            </a:endParaRPr>
          </a:p>
          <a:p>
            <a:r>
              <a:rPr lang="en-US" sz="2000" dirty="0">
                <a:latin typeface="+mj-lt"/>
                <a:cs typeface="Andalus" pitchFamily="18" charset="-78"/>
              </a:rPr>
              <a:t>Social Determinants of Health are tied to resource access and our ability to meet basic needs</a:t>
            </a:r>
          </a:p>
        </p:txBody>
      </p:sp>
      <p:sp>
        <p:nvSpPr>
          <p:cNvPr id="7" name="Isosceles Triangle 6">
            <a:extLst>
              <a:ext uri="{C183D7F6-B498-43B3-948B-1728B52AA6E4}">
                <adec:decorative xmlns:adec="http://schemas.microsoft.com/office/drawing/2017/decorative" val="1"/>
              </a:ext>
            </a:extLst>
          </p:cNvPr>
          <p:cNvSpPr/>
          <p:nvPr/>
        </p:nvSpPr>
        <p:spPr>
          <a:xfrm>
            <a:off x="1905000" y="838200"/>
            <a:ext cx="8610600" cy="5562600"/>
          </a:xfrm>
          <a:prstGeom prst="triangle">
            <a:avLst/>
          </a:prstGeom>
          <a:solidFill>
            <a:schemeClr val="bg2">
              <a:lumMod val="10000"/>
              <a:lumOff val="9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352800" y="6019800"/>
            <a:ext cx="5334000" cy="381000"/>
          </a:xfrm>
          <a:prstGeom prst="rect">
            <a:avLst/>
          </a:prstGeom>
          <a:noFill/>
        </p:spPr>
        <p:txBody>
          <a:bodyPr wrap="square" rtlCol="0">
            <a:spAutoFit/>
          </a:bodyPr>
          <a:lstStyle/>
          <a:p>
            <a:pPr algn="ctr"/>
            <a:r>
              <a:rPr lang="en-US" b="1" dirty="0">
                <a:solidFill>
                  <a:schemeClr val="tx2">
                    <a:lumMod val="25000"/>
                  </a:schemeClr>
                </a:solidFill>
              </a:rPr>
              <a:t>Physiological Needs:</a:t>
            </a:r>
            <a:r>
              <a:rPr lang="en-US" dirty="0">
                <a:solidFill>
                  <a:schemeClr val="tx2">
                    <a:lumMod val="25000"/>
                  </a:schemeClr>
                </a:solidFill>
              </a:rPr>
              <a:t> Food, Drink, Shelter</a:t>
            </a:r>
          </a:p>
        </p:txBody>
      </p:sp>
      <p:sp>
        <p:nvSpPr>
          <p:cNvPr id="9" name="TextBox 8"/>
          <p:cNvSpPr txBox="1"/>
          <p:nvPr/>
        </p:nvSpPr>
        <p:spPr>
          <a:xfrm>
            <a:off x="3352800" y="5486400"/>
            <a:ext cx="5334000" cy="381000"/>
          </a:xfrm>
          <a:prstGeom prst="rect">
            <a:avLst/>
          </a:prstGeom>
          <a:noFill/>
        </p:spPr>
        <p:txBody>
          <a:bodyPr wrap="square" rtlCol="0">
            <a:spAutoFit/>
          </a:bodyPr>
          <a:lstStyle/>
          <a:p>
            <a:pPr algn="ctr"/>
            <a:r>
              <a:rPr lang="en-US" b="1" dirty="0">
                <a:solidFill>
                  <a:schemeClr val="tx2">
                    <a:lumMod val="25000"/>
                  </a:schemeClr>
                </a:solidFill>
              </a:rPr>
              <a:t>Safety Needs: </a:t>
            </a:r>
            <a:r>
              <a:rPr lang="en-US" dirty="0">
                <a:solidFill>
                  <a:schemeClr val="tx2">
                    <a:lumMod val="25000"/>
                  </a:schemeClr>
                </a:solidFill>
              </a:rPr>
              <a:t>Security, Shelter, Stability</a:t>
            </a:r>
          </a:p>
        </p:txBody>
      </p:sp>
      <p:sp>
        <p:nvSpPr>
          <p:cNvPr id="10" name="TextBox 9"/>
          <p:cNvSpPr txBox="1"/>
          <p:nvPr/>
        </p:nvSpPr>
        <p:spPr>
          <a:xfrm>
            <a:off x="3276600" y="4659419"/>
            <a:ext cx="5562600" cy="646331"/>
          </a:xfrm>
          <a:prstGeom prst="rect">
            <a:avLst/>
          </a:prstGeom>
          <a:noFill/>
        </p:spPr>
        <p:txBody>
          <a:bodyPr wrap="square" rtlCol="0">
            <a:spAutoFit/>
          </a:bodyPr>
          <a:lstStyle/>
          <a:p>
            <a:pPr algn="ctr"/>
            <a:r>
              <a:rPr lang="en-US" b="1" dirty="0">
                <a:solidFill>
                  <a:schemeClr val="tx2">
                    <a:lumMod val="25000"/>
                  </a:schemeClr>
                </a:solidFill>
              </a:rPr>
              <a:t>Belongingness and Love Needs:</a:t>
            </a:r>
            <a:r>
              <a:rPr lang="en-US" dirty="0">
                <a:solidFill>
                  <a:schemeClr val="tx2">
                    <a:lumMod val="25000"/>
                  </a:schemeClr>
                </a:solidFill>
              </a:rPr>
              <a:t> </a:t>
            </a:r>
          </a:p>
          <a:p>
            <a:pPr algn="ctr"/>
            <a:r>
              <a:rPr lang="en-US" dirty="0">
                <a:solidFill>
                  <a:schemeClr val="tx2">
                    <a:lumMod val="25000"/>
                  </a:schemeClr>
                </a:solidFill>
              </a:rPr>
              <a:t>Affection, Acceptance, Intimacy</a:t>
            </a:r>
          </a:p>
        </p:txBody>
      </p:sp>
      <p:sp>
        <p:nvSpPr>
          <p:cNvPr id="11" name="TextBox 10"/>
          <p:cNvSpPr txBox="1"/>
          <p:nvPr/>
        </p:nvSpPr>
        <p:spPr>
          <a:xfrm>
            <a:off x="3800475" y="3700711"/>
            <a:ext cx="4819650" cy="923330"/>
          </a:xfrm>
          <a:prstGeom prst="rect">
            <a:avLst/>
          </a:prstGeom>
          <a:noFill/>
        </p:spPr>
        <p:txBody>
          <a:bodyPr wrap="square" rtlCol="0">
            <a:spAutoFit/>
          </a:bodyPr>
          <a:lstStyle/>
          <a:p>
            <a:pPr algn="ctr"/>
            <a:r>
              <a:rPr lang="en-US" b="1" dirty="0">
                <a:solidFill>
                  <a:schemeClr val="tx2">
                    <a:lumMod val="25000"/>
                  </a:schemeClr>
                </a:solidFill>
              </a:rPr>
              <a:t>Esteem Needs:</a:t>
            </a:r>
            <a:r>
              <a:rPr lang="en-US" dirty="0">
                <a:solidFill>
                  <a:schemeClr val="tx2">
                    <a:lumMod val="25000"/>
                  </a:schemeClr>
                </a:solidFill>
              </a:rPr>
              <a:t> </a:t>
            </a:r>
          </a:p>
          <a:p>
            <a:pPr algn="ctr"/>
            <a:r>
              <a:rPr lang="en-US" dirty="0">
                <a:solidFill>
                  <a:schemeClr val="tx2">
                    <a:lumMod val="25000"/>
                  </a:schemeClr>
                </a:solidFill>
              </a:rPr>
              <a:t>Self-respect, Competence, Approval, Respect of Others</a:t>
            </a:r>
          </a:p>
        </p:txBody>
      </p:sp>
      <p:sp>
        <p:nvSpPr>
          <p:cNvPr id="12" name="TextBox 11"/>
          <p:cNvSpPr txBox="1"/>
          <p:nvPr/>
        </p:nvSpPr>
        <p:spPr>
          <a:xfrm>
            <a:off x="5067300" y="2055550"/>
            <a:ext cx="2286000" cy="1477328"/>
          </a:xfrm>
          <a:prstGeom prst="rect">
            <a:avLst/>
          </a:prstGeom>
          <a:noFill/>
        </p:spPr>
        <p:txBody>
          <a:bodyPr wrap="square" rtlCol="0">
            <a:spAutoFit/>
          </a:bodyPr>
          <a:lstStyle/>
          <a:p>
            <a:pPr algn="ctr"/>
            <a:r>
              <a:rPr lang="en-US" b="1" dirty="0">
                <a:solidFill>
                  <a:schemeClr val="tx2">
                    <a:lumMod val="25000"/>
                  </a:schemeClr>
                </a:solidFill>
              </a:rPr>
              <a:t>Self-Actualization Needs: </a:t>
            </a:r>
          </a:p>
          <a:p>
            <a:pPr algn="ctr"/>
            <a:r>
              <a:rPr lang="en-US" dirty="0">
                <a:solidFill>
                  <a:schemeClr val="tx2">
                    <a:lumMod val="25000"/>
                  </a:schemeClr>
                </a:solidFill>
              </a:rPr>
              <a:t>Self-Acceptance, Morals, Values, Problem solving</a:t>
            </a:r>
          </a:p>
        </p:txBody>
      </p:sp>
      <p:cxnSp>
        <p:nvCxnSpPr>
          <p:cNvPr id="14" name="Straight Connector 13" hidden="1">
            <a:extLst>
              <a:ext uri="{C183D7F6-B498-43B3-948B-1728B52AA6E4}">
                <adec:decorative xmlns:adec="http://schemas.microsoft.com/office/drawing/2017/decorative" val="1"/>
              </a:ext>
            </a:extLst>
          </p:cNvPr>
          <p:cNvCxnSpPr>
            <a:stCxn id="7" idx="1"/>
            <a:endCxn id="7" idx="5"/>
          </p:cNvCxnSpPr>
          <p:nvPr/>
        </p:nvCxnSpPr>
        <p:spPr>
          <a:xfrm>
            <a:off x="4057650" y="3630831"/>
            <a:ext cx="4305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C183D7F6-B498-43B3-948B-1728B52AA6E4}">
                <adec:decorative xmlns:adec="http://schemas.microsoft.com/office/drawing/2017/decorative" val="1"/>
              </a:ext>
            </a:extLst>
          </p:cNvPr>
          <p:cNvCxnSpPr/>
          <p:nvPr/>
        </p:nvCxnSpPr>
        <p:spPr>
          <a:xfrm>
            <a:off x="3276600" y="4648200"/>
            <a:ext cx="556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hidden="1">
            <a:extLst>
              <a:ext uri="{C183D7F6-B498-43B3-948B-1728B52AA6E4}">
                <adec:decorative xmlns:adec="http://schemas.microsoft.com/office/drawing/2017/decorative" val="1"/>
              </a:ext>
            </a:extLst>
          </p:cNvPr>
          <p:cNvCxnSpPr/>
          <p:nvPr/>
        </p:nvCxnSpPr>
        <p:spPr>
          <a:xfrm>
            <a:off x="2667000" y="5410200"/>
            <a:ext cx="6781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hidden="1">
            <a:extLst>
              <a:ext uri="{C183D7F6-B498-43B3-948B-1728B52AA6E4}">
                <adec:decorative xmlns:adec="http://schemas.microsoft.com/office/drawing/2017/decorative" val="1"/>
              </a:ext>
            </a:extLst>
          </p:cNvPr>
          <p:cNvCxnSpPr/>
          <p:nvPr/>
        </p:nvCxnSpPr>
        <p:spPr>
          <a:xfrm>
            <a:off x="2286000" y="5943600"/>
            <a:ext cx="7543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18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dissolv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dissolv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dissolve">
                                      <p:cBhvr>
                                        <p:cTn id="22"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1626"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0b16d37e-abce-40d4-9ad9-c77847d95d38"/>
  <p:tag name="TEMPPRESENTATIONFILE" val="C:\Users\edwardsl\AppData\Local\Temp\10\tmp1254.tmp"/>
  <p:tag name="TEMPMEDIAFILENAME" val="C:\Users\edwardsl\AppData\Local\Temp\10\tmp1301_Recorded Sound"/>
  <p:tag name="MEDIAFADEDURATION" val="0.2"/>
  <p:tag name="MEDIATRANSPARENCY" val="0.3"/>
  <p:tag name="MEDIACAPTIONSPROMPTED" val="False"/>
</p:tagLst>
</file>

<file path=ppt/tags/tag10.xml><?xml version="1.0" encoding="utf-8"?>
<p:tagLst xmlns:a="http://schemas.openxmlformats.org/drawingml/2006/main" xmlns:r="http://schemas.openxmlformats.org/officeDocument/2006/relationships" xmlns:p="http://schemas.openxmlformats.org/presentationml/2006/main">
  <p:tag name="CAPTIONID" val="91e242f6-6d17-49d3-bf61-3146b4404bc3"/>
  <p:tag name="TEMPPRESENTATIONFILE" val="C:\Users\edwardsl\AppData\Local\Temp\10\tmp1291.tmp"/>
  <p:tag name="TEMPMEDIAFILENAME" val="C:\Users\edwardsl\AppData\Local\Temp\10\tmp131F_Recorded Sound"/>
  <p:tag name="MEDIAFADEDURATION" val="0.2"/>
  <p:tag name="MEDIATRANSPARENCY" val="0.3"/>
  <p:tag name="MEDIACAPTIONSPROMPTED" val="False"/>
</p:tagLst>
</file>

<file path=ppt/tags/tag11.xml><?xml version="1.0" encoding="utf-8"?>
<p:tagLst xmlns:a="http://schemas.openxmlformats.org/drawingml/2006/main" xmlns:r="http://schemas.openxmlformats.org/officeDocument/2006/relationships" xmlns:p="http://schemas.openxmlformats.org/presentationml/2006/main">
  <p:tag name="CAPTIONID" val="32bf0bd5-5247-4f4d-8708-bef5b7d0b852"/>
  <p:tag name="TEMPPRESENTATIONFILE" val="C:\Users\edwardsl\AppData\Local\Temp\10\tmp3F22.tmp"/>
  <p:tag name="TEMPMEDIAFILENAME" val="C:\Users\edwardsl\AppData\Local\Temp\10\tmp3FAF_Recorded Sound"/>
  <p:tag name="MEDIAFADEDURATION" val="0.2"/>
  <p:tag name="MEDIATRANSPARENCY" val="0.3"/>
  <p:tag name="MEDIACAPTIONSPROMPTED" val="False"/>
</p:tagLst>
</file>

<file path=ppt/tags/tag12.xml><?xml version="1.0" encoding="utf-8"?>
<p:tagLst xmlns:a="http://schemas.openxmlformats.org/drawingml/2006/main" xmlns:r="http://schemas.openxmlformats.org/officeDocument/2006/relationships" xmlns:p="http://schemas.openxmlformats.org/presentationml/2006/main">
  <p:tag name="CAPTIONID" val="e29d35de-8e06-48af-8e5f-9ff0f601c47a"/>
  <p:tag name="TEMPPRESENTATIONFILE" val="C:\Users\edwardsl\AppData\Local\Temp\10\tmp6CEA.tmp"/>
  <p:tag name="TEMPMEDIAFILENAME" val="C:\Users\edwardsl\AppData\Local\Temp\10\tmp6DF5_Recorded Sound"/>
  <p:tag name="MEDIAFADEDURATION" val="0.2"/>
  <p:tag name="MEDIATRANSPARENCY" val="0.3"/>
  <p:tag name="MEDIACAPTIONSPROMPTED" val="False"/>
</p:tagLst>
</file>

<file path=ppt/tags/tag13.xml><?xml version="1.0" encoding="utf-8"?>
<p:tagLst xmlns:a="http://schemas.openxmlformats.org/drawingml/2006/main" xmlns:r="http://schemas.openxmlformats.org/officeDocument/2006/relationships" xmlns:p="http://schemas.openxmlformats.org/presentationml/2006/main">
  <p:tag name="CAPTIONID" val="c8abaf44-98ec-4cf3-b79f-8d551908362c"/>
  <p:tag name="TEMPPRESENTATIONFILE" val="C:\Users\edwardsl\AppData\Local\Temp\10\tmp9E1E.tmp"/>
  <p:tag name="TEMPMEDIAFILENAME" val="C:\Users\edwardsl\AppData\Local\Temp\10\tmp9EAC_Recorded Sound"/>
  <p:tag name="MEDIAFADEDURATION" val="0.2"/>
  <p:tag name="MEDIATRANSPARENCY" val="0.3"/>
  <p:tag name="MEDIACAPTIONSPROMPTED" val="False"/>
</p:tagLst>
</file>

<file path=ppt/tags/tag2.xml><?xml version="1.0" encoding="utf-8"?>
<p:tagLst xmlns:a="http://schemas.openxmlformats.org/drawingml/2006/main" xmlns:r="http://schemas.openxmlformats.org/officeDocument/2006/relationships" xmlns:p="http://schemas.openxmlformats.org/presentationml/2006/main">
  <p:tag name="CAPTIONID" val="6a10fd03-9e99-4929-9f3e-cee2e29eeede"/>
  <p:tag name="TEMPPRESENTATIONFILE" val="C:\Users\edwardsl\AppData\Local\Temp\10\tmp4CD4.tmp"/>
  <p:tag name="TEMPMEDIAFILENAME" val="C:\Users\edwardsl\AppData\Local\Temp\10\tmp4D61_Recorded Sound"/>
  <p:tag name="MEDIAFADEDURATION" val="0.2"/>
  <p:tag name="MEDIATRANSPARENCY" val="0.3"/>
  <p:tag name="MEDIACAPTIONSPROMPTED" val="False"/>
</p:tagLst>
</file>

<file path=ppt/tags/tag3.xml><?xml version="1.0" encoding="utf-8"?>
<p:tagLst xmlns:a="http://schemas.openxmlformats.org/drawingml/2006/main" xmlns:r="http://schemas.openxmlformats.org/officeDocument/2006/relationships" xmlns:p="http://schemas.openxmlformats.org/presentationml/2006/main">
  <p:tag name="CAPTIONID" val="2cbd079b-8a74-482b-8e9c-ae02347f1339"/>
  <p:tag name="TEMPPRESENTATIONFILE" val="C:\Users\edwardsl\AppData\Local\Temp\10\tmp7DDA.tmp"/>
  <p:tag name="TEMPMEDIAFILENAME" val="C:\Users\edwardsl\AppData\Local\Temp\10\tmp7E67_Recorded Sound"/>
  <p:tag name="MEDIAFADEDURATION" val="0.2"/>
  <p:tag name="MEDIATRANSPARENCY" val="0.3"/>
  <p:tag name="MEDIACAPTIONSPROMPTED" val="False"/>
</p:tagLst>
</file>

<file path=ppt/tags/tag4.xml><?xml version="1.0" encoding="utf-8"?>
<p:tagLst xmlns:a="http://schemas.openxmlformats.org/drawingml/2006/main" xmlns:r="http://schemas.openxmlformats.org/officeDocument/2006/relationships" xmlns:p="http://schemas.openxmlformats.org/presentationml/2006/main">
  <p:tag name="CAPTIONID" val="b3b483b7-1b7a-4c47-8498-5ec59b2d3cb8"/>
  <p:tag name="TEMPPRESENTATIONFILE" val="C:\Users\edwardsl\AppData\Local\Temp\10\tmpB4BA.tmp"/>
  <p:tag name="TEMPMEDIAFILENAME" val="C:\Users\edwardsl\AppData\Local\Temp\10\tmpB558_Recorded Sound"/>
  <p:tag name="MEDIAFADEDURATION" val="0.2"/>
  <p:tag name="MEDIATRANSPARENCY" val="0.3"/>
  <p:tag name="MEDIACAPTIONSPROMPTED" val="False"/>
</p:tagLst>
</file>

<file path=ppt/tags/tag5.xml><?xml version="1.0" encoding="utf-8"?>
<p:tagLst xmlns:a="http://schemas.openxmlformats.org/drawingml/2006/main" xmlns:r="http://schemas.openxmlformats.org/officeDocument/2006/relationships" xmlns:p="http://schemas.openxmlformats.org/presentationml/2006/main">
  <p:tag name="CAPTIONID" val="5a719fac-8416-4a40-a9a3-37c89fac619a"/>
  <p:tag name="TEMPPRESENTATIONFILE" val="C:\Users\edwardsl\AppData\Local\Temp\10\tmpDF76.tmp"/>
  <p:tag name="TEMPMEDIAFILENAME" val="C:\Users\edwardsl\AppData\Local\Temp\10\tmpE004_Recorded Sound"/>
  <p:tag name="MEDIAFADEDURATION" val="0.2"/>
  <p:tag name="MEDIATRANSPARENCY" val="0.3"/>
  <p:tag name="MEDIACAPTIONSPROMPTED" val="False"/>
</p:tagLst>
</file>

<file path=ppt/tags/tag6.xml><?xml version="1.0" encoding="utf-8"?>
<p:tagLst xmlns:a="http://schemas.openxmlformats.org/drawingml/2006/main" xmlns:r="http://schemas.openxmlformats.org/officeDocument/2006/relationships" xmlns:p="http://schemas.openxmlformats.org/presentationml/2006/main">
  <p:tag name="CAPTIONID" val="95e903f1-c9a6-48cf-bac4-7f7f000d991b"/>
  <p:tag name="TEMPPRESENTATIONFILE" val="C:\Users\edwardsl\AppData\Local\Temp\10\tmp1964.tmp"/>
  <p:tag name="TEMPMEDIAFILENAME" val="C:\Users\edwardsl\AppData\Local\Temp\10\tmp19F2_Recorded Sound"/>
  <p:tag name="MEDIAFADEDURATION" val="0.2"/>
  <p:tag name="MEDIATRANSPARENCY" val="0.3"/>
  <p:tag name="MEDIACAPTIONSPROMPTED" val="False"/>
</p:tagLst>
</file>

<file path=ppt/tags/tag7.xml><?xml version="1.0" encoding="utf-8"?>
<p:tagLst xmlns:a="http://schemas.openxmlformats.org/drawingml/2006/main" xmlns:r="http://schemas.openxmlformats.org/officeDocument/2006/relationships" xmlns:p="http://schemas.openxmlformats.org/presentationml/2006/main">
  <p:tag name="CAPTIONID" val="4698d3a2-6a0c-427e-ba60-0962e2087442"/>
  <p:tag name="TEMPPRESENTATIONFILE" val="C:\Users\edwardsl\AppData\Local\Temp\10\tmp56CD.tmp"/>
  <p:tag name="TEMPMEDIAFILENAME" val="C:\Users\edwardsl\AppData\Local\Temp\10\tmp574B_Recorded Sound"/>
  <p:tag name="MEDIAFADEDURATION" val="0.2"/>
  <p:tag name="MEDIATRANSPARENCY" val="0.3"/>
  <p:tag name="MEDIACAPTIONSPROMPTED" val="False"/>
</p:tagLst>
</file>

<file path=ppt/tags/tag8.xml><?xml version="1.0" encoding="utf-8"?>
<p:tagLst xmlns:a="http://schemas.openxmlformats.org/drawingml/2006/main" xmlns:r="http://schemas.openxmlformats.org/officeDocument/2006/relationships" xmlns:p="http://schemas.openxmlformats.org/presentationml/2006/main">
  <p:tag name="CAPTIONID" val="6de515f6-b156-4e8d-bc40-e0337a57b4c1"/>
  <p:tag name="TEMPPRESENTATIONFILE" val="C:\Users\edwardsl\AppData\Local\Temp\10\tmp8DDD.tmp"/>
  <p:tag name="TEMPMEDIAFILENAME" val="C:\Users\edwardsl\AppData\Local\Temp\10\tmp8E5B_Recorded Sound"/>
  <p:tag name="MEDIAFADEDURATION" val="0.2"/>
  <p:tag name="MEDIATRANSPARENCY" val="0.3"/>
  <p:tag name="MEDIACAPTIONSPROMPTED" val="False"/>
</p:tagLst>
</file>

<file path=ppt/tags/tag9.xml><?xml version="1.0" encoding="utf-8"?>
<p:tagLst xmlns:a="http://schemas.openxmlformats.org/drawingml/2006/main" xmlns:r="http://schemas.openxmlformats.org/officeDocument/2006/relationships" xmlns:p="http://schemas.openxmlformats.org/presentationml/2006/main">
  <p:tag name="CAPTIONID" val="ce8b5b6f-79ef-4b40-8981-8a703114aa60"/>
  <p:tag name="TEMPPRESENTATIONFILE" val="C:\Users\edwardsl\AppData\Local\Temp\10\tmpE1FA.tmp"/>
  <p:tag name="TEMPMEDIAFILENAME" val="C:\Users\edwardsl\AppData\Local\Temp\10\tmpE297_Recorded Sound"/>
  <p:tag name="MEDIAFADEDURATION" val="0.2"/>
  <p:tag name="MEDIATRANSPARENCY" val="0.3"/>
  <p:tag name="MEDIACAPTIONSPROMPTED"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53ED394F7934C875B3F1825B68BBC" ma:contentTypeVersion="13" ma:contentTypeDescription="Create a new document." ma:contentTypeScope="" ma:versionID="d77243eb4c7dca3b73b8b3a576940e5d">
  <xsd:schema xmlns:xsd="http://www.w3.org/2001/XMLSchema" xmlns:xs="http://www.w3.org/2001/XMLSchema" xmlns:p="http://schemas.microsoft.com/office/2006/metadata/properties" xmlns:ns3="05a6c914-3db0-4601-b4cf-d8b9e2d6e14f" xmlns:ns4="fbfa345d-664b-4e17-83b9-ce4ab9d1aeeb" targetNamespace="http://schemas.microsoft.com/office/2006/metadata/properties" ma:root="true" ma:fieldsID="9fb0e7b5167439d9ce54a183dc6cb7ad" ns3:_="" ns4:_="">
    <xsd:import namespace="05a6c914-3db0-4601-b4cf-d8b9e2d6e14f"/>
    <xsd:import namespace="fbfa345d-664b-4e17-83b9-ce4ab9d1aee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a6c914-3db0-4601-b4cf-d8b9e2d6e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fa345d-664b-4e17-83b9-ce4ab9d1aee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912E41-8B8B-4AE1-9444-AD69FF72EE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a6c914-3db0-4601-b4cf-d8b9e2d6e14f"/>
    <ds:schemaRef ds:uri="fbfa345d-664b-4e17-83b9-ce4ab9d1ae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ACA77F-7EF9-4A8B-BB01-8AC785C62B50}">
  <ds:schemaRefs>
    <ds:schemaRef ds:uri="http://purl.org/dc/terms/"/>
    <ds:schemaRef ds:uri="05a6c914-3db0-4601-b4cf-d8b9e2d6e14f"/>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fbfa345d-664b-4e17-83b9-ce4ab9d1aeeb"/>
    <ds:schemaRef ds:uri="http://www.w3.org/XML/1998/namespace"/>
  </ds:schemaRefs>
</ds:datastoreItem>
</file>

<file path=customXml/itemProps3.xml><?xml version="1.0" encoding="utf-8"?>
<ds:datastoreItem xmlns:ds="http://schemas.openxmlformats.org/officeDocument/2006/customXml" ds:itemID="{B8D11ACC-B58C-420D-B54B-E5FC4F12C8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217</TotalTime>
  <Words>1680</Words>
  <Application>Microsoft Office PowerPoint</Application>
  <PresentationFormat>Widescreen</PresentationFormat>
  <Paragraphs>129</Paragraphs>
  <Slides>13</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Rockwell</vt:lpstr>
      <vt:lpstr>Rockwell Condensed</vt:lpstr>
      <vt:lpstr>Wingdings</vt:lpstr>
      <vt:lpstr>Wood Type</vt:lpstr>
      <vt:lpstr>SWK 225 Human Behavior in the Social Environment 1</vt:lpstr>
      <vt:lpstr>Prenatal Development</vt:lpstr>
      <vt:lpstr>Heredity</vt:lpstr>
      <vt:lpstr>Alcohol and Drug use during pregnancy</vt:lpstr>
      <vt:lpstr>Other maternal health Concerns</vt:lpstr>
      <vt:lpstr>Maternal Control over childbirth</vt:lpstr>
      <vt:lpstr>Birth weight</vt:lpstr>
      <vt:lpstr>Postpartum Maternal Care</vt:lpstr>
      <vt:lpstr>Maslow’s Hierarchy of Needs</vt:lpstr>
      <vt:lpstr>Infant and Toddler Cognitive Development</vt:lpstr>
      <vt:lpstr>Infant and Toddler Physical Development</vt:lpstr>
      <vt:lpstr>Infant and toddler social development</vt:lpstr>
      <vt:lpstr>Key Takeaways</vt:lpstr>
    </vt:vector>
  </TitlesOfParts>
  <Company>Eastern Kentucky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Behavior in the Social Environment 1</dc:title>
  <dc:creator>EStevenson</dc:creator>
  <cp:lastModifiedBy>Edwards, Laura</cp:lastModifiedBy>
  <cp:revision>33</cp:revision>
  <dcterms:created xsi:type="dcterms:W3CDTF">2020-11-06T22:35:04Z</dcterms:created>
  <dcterms:modified xsi:type="dcterms:W3CDTF">2021-12-17T15:10:48Z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0x01010079F53ED394F7934C875B3F1825B68BBC</vt:lpwstr>
  </property>
</Properties>
</file>