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1"/>
  </p:handoutMasterIdLst>
  <p:sldIdLst>
    <p:sldId id="256" r:id="rId5"/>
    <p:sldId id="257" r:id="rId6"/>
    <p:sldId id="263" r:id="rId7"/>
    <p:sldId id="258" r:id="rId8"/>
    <p:sldId id="262" r:id="rId9"/>
    <p:sldId id="260" r:id="rId10"/>
  </p:sldIdLst>
  <p:sldSz cx="12192000" cy="6858000"/>
  <p:notesSz cx="70866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3" autoAdjust="0"/>
    <p:restoredTop sz="86375" autoAdjust="0"/>
  </p:normalViewPr>
  <p:slideViewPr>
    <p:cSldViewPr snapToGrid="0">
      <p:cViewPr varScale="1">
        <p:scale>
          <a:sx n="70" d="100"/>
          <a:sy n="70" d="100"/>
        </p:scale>
        <p:origin x="66" y="618"/>
      </p:cViewPr>
      <p:guideLst/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38B8-1AC4-4B42-85CD-11A057429E0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CA8F9-9295-4054-A705-5EACFCD2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hyperlink" Target="https://uark.pressbooks.pub/hbse1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amazon.com/Human-Behavior-Social-Environment-Perspectives/dp/1138819514/ref=sr_1_1?s=books&amp;ie=UTF8&amp;qid=1508421053&amp;sr=1-1&amp;keywords=Human+behavior+in+the+social+environment+rogers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 descr="Audio narration of slide 1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157" y="797941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3" y="1285304"/>
            <a:ext cx="8561747" cy="629395"/>
          </a:xfrm>
        </p:spPr>
        <p:txBody>
          <a:bodyPr>
            <a:normAutofit/>
          </a:bodyPr>
          <a:lstStyle/>
          <a:p>
            <a:r>
              <a:rPr lang="en-US" sz="2800" dirty="0"/>
              <a:t>Human Behavior in the Social Environment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2" y="2176271"/>
            <a:ext cx="8561747" cy="1005841"/>
          </a:xfrm>
        </p:spPr>
        <p:txBody>
          <a:bodyPr>
            <a:noAutofit/>
          </a:bodyPr>
          <a:lstStyle/>
          <a:p>
            <a:r>
              <a:rPr lang="en-US" sz="2800" b="1" cap="none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Module 8: Generalist Social Work Perspective on Theories of Human Behavior - Connecting the Dots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380" y="6334113"/>
            <a:ext cx="1123451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Slides developed by Erin Stevenson, PhD, MSW, Assistant Professor at Eastern Kentucky University’s Social Work Program. Adapted from text: Tyler, S. (2020).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Human behavior and the social environment I. University of Arkansas Libraries. OER Textbook 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https://uark.pressbooks.pub/hbse1/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Creative Commons Attribution-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4.0 International License</a:t>
            </a:r>
          </a:p>
        </p:txBody>
      </p:sp>
    </p:spTree>
    <p:extLst>
      <p:ext uri="{BB962C8B-B14F-4D97-AF65-F5344CB8AC3E}">
        <p14:creationId xmlns:p14="http://schemas.microsoft.com/office/powerpoint/2010/main" val="34212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corded Sound" descr="Audio narration of slide 2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837" y="393409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849" y="393409"/>
            <a:ext cx="9520157" cy="1059305"/>
          </a:xfrm>
        </p:spPr>
        <p:txBody>
          <a:bodyPr>
            <a:normAutofit/>
          </a:bodyPr>
          <a:lstStyle/>
          <a:p>
            <a:r>
              <a:rPr lang="en-US" sz="2800" dirty="0"/>
              <a:t>Applying Theories of Human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1849" y="2020824"/>
            <a:ext cx="5012410" cy="38130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Human behavior theories include: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Ecological and Systems Theories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Lifespan Development Theories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Sociocultural Theories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Biopsychosocial Model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Social Workers use different theories to help us understand why humans behave certain ways and how it impacts self and others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They use the </a:t>
            </a:r>
            <a:r>
              <a:rPr lang="en-US" sz="1800" b="1" dirty="0"/>
              <a:t>Strengths Based Approach </a:t>
            </a:r>
            <a:r>
              <a:rPr lang="en-US" sz="1800" dirty="0"/>
              <a:t>to work with individuals, groups and families to highlight their ability to overcome challenges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0" y="2203704"/>
            <a:ext cx="4773168" cy="38918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Social Determinants of Health </a:t>
            </a:r>
            <a:r>
              <a:rPr lang="en-US" sz="1800" dirty="0"/>
              <a:t>define potential challenges that put whole populations of people at-risk of being unable to meet their basic human needs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Economic Disparities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Health and Health Care Disparities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Education Disparities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Social and Community Disparities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Neighborhood and Environment Disparities </a:t>
            </a:r>
          </a:p>
        </p:txBody>
      </p:sp>
      <p:pic>
        <p:nvPicPr>
          <p:cNvPr id="5" name="Picture 4" descr="Large group of figure silhouettes against a backdrop of a world ma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96" y="412026"/>
            <a:ext cx="2958710" cy="15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758735"/>
          </a:xfrm>
        </p:spPr>
        <p:txBody>
          <a:bodyPr/>
          <a:lstStyle/>
          <a:p>
            <a:r>
              <a:rPr lang="en-US" dirty="0"/>
              <a:t>Generalist Social Work with Individuals &amp;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1856232"/>
            <a:ext cx="4774665" cy="256032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Follow professional values: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Service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Social justice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The dignity and worth of the person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Integrity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Competency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The importance of human relationship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656" y="1719072"/>
            <a:ext cx="4663196" cy="285292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Remain culturally aware and support diversity in the agency and community</a:t>
            </a:r>
          </a:p>
          <a:p>
            <a:r>
              <a:rPr lang="en-US" sz="1800" dirty="0"/>
              <a:t>Critically evaluate client situations using </a:t>
            </a:r>
            <a:r>
              <a:rPr lang="en-US" sz="1800" u="sng" dirty="0"/>
              <a:t>theories and perspectives </a:t>
            </a:r>
            <a:r>
              <a:rPr lang="en-US" sz="1800" dirty="0"/>
              <a:t>on human behavior while taking into account the whole </a:t>
            </a:r>
            <a:r>
              <a:rPr lang="en-US" sz="1800" u="sng" dirty="0"/>
              <a:t>person and their environment</a:t>
            </a:r>
          </a:p>
          <a:p>
            <a:r>
              <a:rPr lang="en-US" sz="1800" dirty="0"/>
              <a:t>Ensure we work with the client by highlighting their strengths</a:t>
            </a:r>
          </a:p>
        </p:txBody>
      </p:sp>
      <p:pic>
        <p:nvPicPr>
          <p:cNvPr id="5" name="Picture 4" descr="Young Girl Talking With Counselor At H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75" y="4572000"/>
            <a:ext cx="2505486" cy="1565928"/>
          </a:xfrm>
          <a:prstGeom prst="rect">
            <a:avLst/>
          </a:prstGeom>
        </p:spPr>
      </p:pic>
      <p:pic>
        <p:nvPicPr>
          <p:cNvPr id="6" name="Picture 5" descr="Group of people gathered in a circle listening to one perso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51" y="4572000"/>
            <a:ext cx="2363373" cy="15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 descr="Audio narration of slide 4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280" y="328244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246" y="290990"/>
            <a:ext cx="9520158" cy="1049235"/>
          </a:xfrm>
        </p:spPr>
        <p:txBody>
          <a:bodyPr>
            <a:normAutofit/>
          </a:bodyPr>
          <a:lstStyle/>
          <a:p>
            <a:r>
              <a:rPr lang="en-US" sz="2800" dirty="0"/>
              <a:t>Generalist Social Work’s Role in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444" y="1340225"/>
            <a:ext cx="9428960" cy="694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Social Workers have a responsibility to advocate for social change in order to remove the barriers and reduce disparities in access to essential resources for at-risk populations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280" y="2341986"/>
            <a:ext cx="3393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Economic Advocacy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Develop innovative policies to support the economic well-being of individuals, families, and communities through education and employment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Petition for fair living wages for all employees and paid leave for illness and childcare needs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87489" y="2341986"/>
            <a:ext cx="39683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Health Care Advocacy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Create affordable health care options for all individuals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Support provision of free or low-cost care of individuals with chronic illness/disability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Petition for fair mental health, domestic violence and addiction treatment coverage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Support increased access to health care providers in low-income and rural areas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94192" y="2341986"/>
            <a:ext cx="3412450" cy="33701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Education Advocacy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Encourage equal access to educational resources regardless of income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Support policies that provide for the best educational interests of clients, families, and local and global communities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Support reduction of student loan debt</a:t>
            </a:r>
          </a:p>
        </p:txBody>
      </p:sp>
    </p:spTree>
    <p:extLst>
      <p:ext uri="{BB962C8B-B14F-4D97-AF65-F5344CB8AC3E}">
        <p14:creationId xmlns:p14="http://schemas.microsoft.com/office/powerpoint/2010/main" val="16955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 descr="Audio narration of slide 5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461" y="514477"/>
            <a:ext cx="487363" cy="4873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98120" y="407818"/>
            <a:ext cx="9520158" cy="1049235"/>
          </a:xfrm>
        </p:spPr>
        <p:txBody>
          <a:bodyPr>
            <a:normAutofit/>
          </a:bodyPr>
          <a:lstStyle/>
          <a:p>
            <a:r>
              <a:rPr lang="en-US" sz="2800" dirty="0"/>
              <a:t>Generalist Social Work’s Role in Advocacy (cont.)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34454" y="1457053"/>
            <a:ext cx="9483824" cy="69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Social Workers have a responsibility to advocate for social change in order to remove the barriers and reduce disparities in access to essential resources for at-risk populations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7824" y="2414732"/>
            <a:ext cx="465429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</a:rPr>
              <a:t>Social and Community Advocacy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Encourage aging in place so our nation’s growing number of seniors can remain independent as long as possible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Ensure equitable access to services and resources among at-risk populations, as well as across all generations and cultures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Empower community members to identify their needs, strengths, resources, and capabilities in order to create healthy, sustainable communities that support all its members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16752" y="2414732"/>
            <a:ext cx="5724144" cy="36256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solidFill>
                  <a:schemeClr val="accent6"/>
                </a:solidFill>
              </a:rPr>
              <a:t>Neighborhood and Environment Advocacy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Support development of grocery stores that sell fresh or unprocessed food in low-income neighborhoods and rural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Support restrictions on toxins and chemicals in the environment that lead to health problems from air and water pollution, particularly in low-income and rural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Educate the public about how climate change is more severely impacting poor, disenfranchised communities who are less able to adapt or respond; support changes</a:t>
            </a:r>
          </a:p>
        </p:txBody>
      </p:sp>
    </p:spTree>
    <p:extLst>
      <p:ext uri="{BB962C8B-B14F-4D97-AF65-F5344CB8AC3E}">
        <p14:creationId xmlns:p14="http://schemas.microsoft.com/office/powerpoint/2010/main" val="42752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 descr="Audio narration of slide 6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277" y="658637"/>
            <a:ext cx="487363" cy="4873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2768" y="908172"/>
            <a:ext cx="5321807" cy="8238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Summary of Generalist Social Work’s Role in Social Change 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4168" y="2286000"/>
            <a:ext cx="5202936" cy="3639312"/>
          </a:xfrm>
        </p:spPr>
        <p:txBody>
          <a:bodyPr>
            <a:noAutofit/>
          </a:bodyPr>
          <a:lstStyle/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Use human behavior theories and the strengths approach to help clients seek positive changes for their well-being</a:t>
            </a:r>
          </a:p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Lead efforts in striving for equality and promoting respect for differences, locally and globally</a:t>
            </a:r>
          </a:p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Advocate for policies and practices that promote social, economic, and environmental justice </a:t>
            </a:r>
          </a:p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Recognize social work’s role in all system levels of practice – micro, mezzo and macro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23" y="1320120"/>
            <a:ext cx="4546360" cy="1426195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6719888" y="2953512"/>
            <a:ext cx="4984431" cy="2971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Incorporate knowledge of Social Determinants of Health and their impact on resource access and human development into policies and practice</a:t>
            </a:r>
          </a:p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Seek empowerment opportunities for individuals and communities while promoting both personal and global responsibility for sustainable, ecologically friendly solutions</a:t>
            </a:r>
          </a:p>
        </p:txBody>
      </p:sp>
    </p:spTree>
    <p:extLst>
      <p:ext uri="{BB962C8B-B14F-4D97-AF65-F5344CB8AC3E}">
        <p14:creationId xmlns:p14="http://schemas.microsoft.com/office/powerpoint/2010/main" val="11712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03d174f8-3c8d-48f6-9404-cb14dfab1f46"/>
  <p:tag name="TEMPPRESENTATIONFILE" val="C:\Users\edwardsl\AppData\Local\Temp\11\tmpDB97.tmp"/>
  <p:tag name="TEMPMEDIAFILENAME" val="C:\Users\edwardsl\AppData\Local\Temp\11\tmpDC34_Recorded Sound"/>
  <p:tag name="MEDIAFADEDURATION" val="0.2"/>
  <p:tag name="MEDIATRANSPARENCY" val="0.3"/>
  <p:tag name="MEDIACAPTIONSPROMPT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99217e4d-2f69-4b75-9e48-ff1ececa0004"/>
  <p:tag name="TEMPPRESENTATIONFILE" val="C:\Users\edwardsl\AppData\Local\Temp\11\tmp14CD.tmp"/>
  <p:tag name="TEMPMEDIAFILENAME" val="C:\Users\edwardsl\AppData\Local\Temp\11\tmp158A_Recorded Sound"/>
  <p:tag name="MEDIAFADEDURATION" val="0.2"/>
  <p:tag name="MEDIATRANSPARENCY" val="0.3"/>
  <p:tag name="MEDIACAPTIONSPROMP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f501cbbc-2713-42ea-bc73-3f92af4f0057"/>
  <p:tag name="TEMPPRESENTATIONFILE" val="C:\Users\edwardsl\AppData\Local\Temp\11\tmp3FB8.tmp"/>
  <p:tag name="TEMPMEDIAFILENAME" val="C:\Users\edwardsl\AppData\Local\Temp\11\tmp4055_Recorded Sound"/>
  <p:tag name="MEDIAFADEDURATION" val="0.2"/>
  <p:tag name="MEDIATRANSPARENCY" val="0.3"/>
  <p:tag name="MEDIACAPTIONSPROMPT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0dcd08f3-9840-4b0d-b8f2-3baa15f704db"/>
  <p:tag name="TEMPPRESENTATIONFILE" val="C:\Users\edwardsl\AppData\Local\Temp\11\tmp731E.tmp"/>
  <p:tag name="TEMPMEDIAFILENAME" val="C:\Users\edwardsl\AppData\Local\Temp\11\tmp73AC_Recorded Sound"/>
  <p:tag name="MEDIAFADEDURATION" val="0.2"/>
  <p:tag name="MEDIATRANSPARENCY" val="0.3"/>
  <p:tag name="MEDIACAPTIONSPROMPT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7cbe3dc-415d-4156-83fd-0c87864bee37"/>
  <p:tag name="TEMPPRESENTATIONFILE" val="C:\Users\edwardsl\AppData\Local\Temp\11\tmp982C.tmp"/>
  <p:tag name="TEMPMEDIAFILENAME" val="C:\Users\edwardsl\AppData\Local\Temp\11\tmp98CA_Recorded Sound"/>
  <p:tag name="MEDIAFADEDURATION" val="0.2"/>
  <p:tag name="MEDIATRANSPARENCY" val="0.3"/>
  <p:tag name="MEDIACAPTIONSPROMPTED" val="False"/>
</p:tagLst>
</file>

<file path=ppt/theme/theme1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53ED394F7934C875B3F1825B68BBC" ma:contentTypeVersion="13" ma:contentTypeDescription="Create a new document." ma:contentTypeScope="" ma:versionID="d77243eb4c7dca3b73b8b3a576940e5d">
  <xsd:schema xmlns:xsd="http://www.w3.org/2001/XMLSchema" xmlns:xs="http://www.w3.org/2001/XMLSchema" xmlns:p="http://schemas.microsoft.com/office/2006/metadata/properties" xmlns:ns3="05a6c914-3db0-4601-b4cf-d8b9e2d6e14f" xmlns:ns4="fbfa345d-664b-4e17-83b9-ce4ab9d1aeeb" targetNamespace="http://schemas.microsoft.com/office/2006/metadata/properties" ma:root="true" ma:fieldsID="9fb0e7b5167439d9ce54a183dc6cb7ad" ns3:_="" ns4:_="">
    <xsd:import namespace="05a6c914-3db0-4601-b4cf-d8b9e2d6e14f"/>
    <xsd:import namespace="fbfa345d-664b-4e17-83b9-ce4ab9d1ae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6c914-3db0-4601-b4cf-d8b9e2d6e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345d-664b-4e17-83b9-ce4ab9d1a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3DD0A4-FF35-42E4-99B5-2DFDF5A9502E}">
  <ds:schemaRefs>
    <ds:schemaRef ds:uri="http://schemas.microsoft.com/office/2006/documentManagement/types"/>
    <ds:schemaRef ds:uri="fbfa345d-664b-4e17-83b9-ce4ab9d1aeeb"/>
    <ds:schemaRef ds:uri="http://purl.org/dc/elements/1.1/"/>
    <ds:schemaRef ds:uri="http://schemas.microsoft.com/office/2006/metadata/properties"/>
    <ds:schemaRef ds:uri="05a6c914-3db0-4601-b4cf-d8b9e2d6e14f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2E638A-EB0E-4BEB-85AB-CD27D60C4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6c914-3db0-4601-b4cf-d8b9e2d6e14f"/>
    <ds:schemaRef ds:uri="fbfa345d-664b-4e17-83b9-ce4ab9d1a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20C60B-C29F-491A-AAA5-7CB5C6451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152</TotalTime>
  <Words>701</Words>
  <Application>Microsoft Office PowerPoint</Application>
  <PresentationFormat>Widescreen</PresentationFormat>
  <Paragraphs>60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Palatino Linotype</vt:lpstr>
      <vt:lpstr>Gallery</vt:lpstr>
      <vt:lpstr>Human Behavior in the Social Environment 1</vt:lpstr>
      <vt:lpstr>Applying Theories of Human Behavior</vt:lpstr>
      <vt:lpstr>Generalist Social Work with Individuals &amp; Families</vt:lpstr>
      <vt:lpstr>Generalist Social Work’s Role in Advocacy</vt:lpstr>
      <vt:lpstr>Generalist Social Work’s Role in Advocacy (cont.)</vt:lpstr>
      <vt:lpstr>Summary of Generalist Social Work’s Role in Social Change </vt:lpstr>
    </vt:vector>
  </TitlesOfParts>
  <Company>Eastern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Behavior in the Social Environment 1. Module 8: Generalist Social Work Perspective on Theories of Human Behavior - Connecting the Dots</dc:title>
  <dc:creator>EStevenson</dc:creator>
  <cp:lastModifiedBy>Edwards, Laura</cp:lastModifiedBy>
  <cp:revision>24</cp:revision>
  <cp:lastPrinted>2020-12-29T22:05:34Z</cp:lastPrinted>
  <dcterms:created xsi:type="dcterms:W3CDTF">2020-11-06T22:48:01Z</dcterms:created>
  <dcterms:modified xsi:type="dcterms:W3CDTF">2021-12-17T15:21:07Z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0x01010079F53ED394F7934C875B3F1825B68BBC</vt:lpwstr>
  </property>
</Properties>
</file>