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0" r:id="rId4"/>
    <p:sldId id="285" r:id="rId5"/>
    <p:sldId id="291" r:id="rId6"/>
    <p:sldId id="286" r:id="rId7"/>
    <p:sldId id="288" r:id="rId8"/>
    <p:sldId id="289" r:id="rId9"/>
    <p:sldId id="29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D742A-BF51-413E-8711-ABB6F075DC8E}" v="4" dt="2021-09-02T16:59:03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7" autoAdjust="0"/>
  </p:normalViewPr>
  <p:slideViewPr>
    <p:cSldViewPr snapToGrid="0">
      <p:cViewPr varScale="1">
        <p:scale>
          <a:sx n="104" d="100"/>
          <a:sy n="104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9F808-85AD-4397-A924-0B60BBC9E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67D53-FD92-4BAE-886C-D29B65FA9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1A76C-250A-4CB8-A09C-16F2B6D6C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5DDE1-0FB6-4260-80DA-E5FF3C3E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4DC34-161D-4284-A091-43B3AC43F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4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1912A-69B6-4636-8D5B-44CF59D5B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600C0-3DE4-49EE-A3C4-E583735FB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C5B11-60C5-40B1-A84D-44B852532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528E4-5234-49B8-9254-5BF398388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8F7DF-B7F5-4DB9-87D5-3A014EE0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69F748-4D10-4EFB-AD06-E49E901923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6F3A5-BC57-4633-B10C-A7A6951FC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9F6B6-739D-400C-BFCE-9FC7432B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1C40C-10D9-445D-B1BA-E4D7BC20D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CE80F-F120-4EA7-A7BA-600BEA39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7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21C33-4158-4918-A7B7-7609E41F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F2ED0-F772-47B5-929A-575616D1D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D4335-ADD3-436F-906E-6B35B3A2B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3544B-3DAD-4D34-B61E-B3C3D3DCF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C1593-DDBA-4813-8B4C-4F033EB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6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8C20B-18A5-462E-935C-0F8CC32EB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2E640-DA87-40AA-B47A-9202B1BF4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FDF1A-5905-472B-AAB9-56785BC2C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107E9-8401-4F06-BE19-BE02115D6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7D52A-20BE-49CB-831C-C164CB5B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5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0377C-5217-4FEA-957C-8B59DC44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09199-AE9D-4A54-9E31-4D0E5D374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CB71A-B863-4653-8F89-B308A23F7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69F58-5905-4411-8BFA-3982E811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C88886-A2B7-48A2-B5CB-D206992A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8F678-C834-4A82-A2EA-36DE7FBB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6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129C-5E1A-44A6-9615-9D986C3F7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A8A11-83F7-409A-B4D1-8BA1BB814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CF8A8-4E02-4A0D-89CF-3BBAF1223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73F06-0F48-44FE-9AFF-69CC9DE49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4C7B1D-D324-435A-966E-9B49A2D93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D1C9AE-789D-49A2-8B60-338FF749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91BCAB-1C40-46FF-81EA-6C2E8CB96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043876-C12A-4118-91E5-AB08BA19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2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F981-6F0C-478C-B4F1-300398CF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33821C-1C21-4976-979F-5C4520F5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F9430-1AE0-4B6A-9AD2-18A9956F3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0CD99-CEFE-486A-824D-2FA64948A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2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51AC5-3442-4C20-AF0C-E61A2CDE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D282D2-D6E1-4404-BA1E-E22D1F67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48BF8-ECD9-43EF-B353-9497753D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7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2B389-7D0E-4F54-BAF8-CBF9FA86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91AC3-3116-40E8-9B3A-77DE90181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1F7C2-4C65-4B07-9E18-4371D7797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8FE7F-4D4B-4370-9172-4A70EFB0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B0F57-F74B-4D97-A781-17F41213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EFF71-4FC8-4152-8DA1-02CF3AF1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6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2E9BE-84CC-4107-A1C5-581ECB5F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E9BAB8-4699-4C62-BB72-863E4DDFC2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7F671-6210-4673-9D07-AD9868862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7FCE4-1877-4985-94F6-F9720023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6A37B-E2AA-4387-9EB2-09395C475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60FBC-71C7-44F3-AC9D-110E69E14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6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DFA72-3FE2-4451-BF84-DCD74D8D9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DCDD5-86FF-4D84-8B43-F95078FD7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5FCBE-EA36-4DD0-BCDF-1AB52C4CD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8C867-3708-4695-A082-18C4BB42F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26958-147A-4C1D-9ADD-4548C13BF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2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ocialsci.libretexts.org/Bookshelves/Social_Work_and_Human_Services/Scientific_Inquiry_in_Social_Work_(DeCarlo).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quine-assisted_therapy" TargetMode="External"/><Relationship Id="rId2" Type="http://schemas.openxmlformats.org/officeDocument/2006/relationships/hyperlink" Target="https://en.wikipedia.org/wiki/List_of_cognitive_bias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ewportacademy.com/resources/treatment/equine-assisted-therapy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ogoe.org/productid/2180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pbellcollaboration.org/better-evidence.html" TargetMode="External"/><Relationship Id="rId2" Type="http://schemas.openxmlformats.org/officeDocument/2006/relationships/hyperlink" Target="http://www.cochrane.org/eviden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amhsa.gov/nrep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BA5F6-5F01-4671-A6C3-5F3E161631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1: Introduction to Social Work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B0B61-A913-4CF9-ABBF-42912ED02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>
                <a:hlinkClick r:id="rId2"/>
              </a:rPr>
              <a:t>Scientific Inquiry in Social Work</a:t>
            </a:r>
            <a:endParaRPr lang="en-US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85A50A-988A-4717-90E2-DA990B079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18" y="4879578"/>
            <a:ext cx="3825477" cy="15301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277A35-4E5B-4754-AD43-69A55BAB4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807" y="4879579"/>
            <a:ext cx="4371975" cy="15301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0155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Chapter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7606"/>
            <a:ext cx="10953466" cy="4689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purpose of this chapter is to explain: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 How we know what we know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 Connections between science, social science, and social 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 Why we should care about research in social work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678" y="4135272"/>
            <a:ext cx="5500047" cy="250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18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6BABF-1DCD-4CE6-9606-43B8DF0C9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605" y="365125"/>
            <a:ext cx="10624783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How do social workers know what to do?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CCF40-0657-43FA-A8F9-03CD700B1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606" y="1298991"/>
            <a:ext cx="5157787" cy="823912"/>
          </a:xfrm>
        </p:spPr>
        <p:txBody>
          <a:bodyPr>
            <a:normAutofit/>
          </a:bodyPr>
          <a:lstStyle/>
          <a:p>
            <a:r>
              <a:rPr lang="en-US" sz="3200" dirty="0"/>
              <a:t>Sources of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F2F4C-D2AF-431C-9B8A-EE18246AE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0605" y="2204993"/>
            <a:ext cx="5157787" cy="3684588"/>
          </a:xfrm>
        </p:spPr>
        <p:txBody>
          <a:bodyPr/>
          <a:lstStyle/>
          <a:p>
            <a:r>
              <a:rPr lang="en-US" dirty="0"/>
              <a:t>Intuition</a:t>
            </a:r>
          </a:p>
          <a:p>
            <a:r>
              <a:rPr lang="en-US" dirty="0"/>
              <a:t>Direct experience</a:t>
            </a:r>
          </a:p>
          <a:p>
            <a:r>
              <a:rPr lang="en-US" dirty="0"/>
              <a:t>Practice wisdom</a:t>
            </a:r>
          </a:p>
          <a:p>
            <a:r>
              <a:rPr lang="en-US" dirty="0"/>
              <a:t>Scientific inquiry/research methods</a:t>
            </a:r>
          </a:p>
          <a:p>
            <a:r>
              <a:rPr lang="en-US" dirty="0"/>
              <a:t>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74CDF-3726-47A5-B257-6371418B5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06242"/>
            <a:ext cx="5183188" cy="823912"/>
          </a:xfrm>
        </p:spPr>
        <p:txBody>
          <a:bodyPr>
            <a:normAutofit/>
          </a:bodyPr>
          <a:lstStyle/>
          <a:p>
            <a:r>
              <a:rPr lang="en-US" sz="3200" dirty="0"/>
              <a:t>Cognitive biases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C989CE-2A1B-4E7A-8F5D-78CFDC11E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9482" y="2252290"/>
            <a:ext cx="5183188" cy="3684588"/>
          </a:xfrm>
        </p:spPr>
        <p:txBody>
          <a:bodyPr/>
          <a:lstStyle/>
          <a:p>
            <a:r>
              <a:rPr lang="en-US" dirty="0"/>
              <a:t>Confirmation bias</a:t>
            </a:r>
          </a:p>
          <a:p>
            <a:r>
              <a:rPr lang="en-US" dirty="0"/>
              <a:t>Overgeneralization</a:t>
            </a:r>
          </a:p>
          <a:p>
            <a:r>
              <a:rPr lang="en-US" dirty="0"/>
              <a:t>Selective observation</a:t>
            </a:r>
          </a:p>
          <a:p>
            <a:r>
              <a:rPr lang="en-US" dirty="0"/>
              <a:t>Dunning-Kruger effect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D64D11-9C04-479D-9704-5C7366D0AF20}"/>
              </a:ext>
            </a:extLst>
          </p:cNvPr>
          <p:cNvSpPr txBox="1"/>
          <p:nvPr/>
        </p:nvSpPr>
        <p:spPr>
          <a:xfrm>
            <a:off x="865426" y="5292546"/>
            <a:ext cx="1035514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i="1" dirty="0"/>
              <a:t>How do cognitive biases inform our perception of poverty, people in poverty, and the programs we use to address poverty?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/>
              <a:t>How might you apply them to an area of social work you are interested in?</a:t>
            </a:r>
          </a:p>
        </p:txBody>
      </p:sp>
    </p:spTree>
    <p:extLst>
      <p:ext uri="{BB962C8B-B14F-4D97-AF65-F5344CB8AC3E}">
        <p14:creationId xmlns:p14="http://schemas.microsoft.com/office/powerpoint/2010/main" val="28949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15681-120B-464A-BD67-8E4FD15E3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Activity: Avoiding Cognitive Biases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1BA61-5898-4442-A7E1-04F8AED2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466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Go to the site: </a:t>
            </a:r>
            <a:r>
              <a:rPr lang="en-US" sz="2200" b="1" dirty="0">
                <a:hlinkClick r:id="rId2"/>
              </a:rPr>
              <a:t>https://en.wikipedia.org/wiki/List_of_cognitive_biases</a:t>
            </a:r>
            <a:r>
              <a:rPr lang="en-US" sz="2200" b="1" dirty="0"/>
              <a:t> </a:t>
            </a:r>
          </a:p>
          <a:p>
            <a:pPr lvl="1"/>
            <a:r>
              <a:rPr lang="en-US" dirty="0"/>
              <a:t>Select one bias from the list provided.</a:t>
            </a:r>
          </a:p>
          <a:p>
            <a:pPr lvl="1"/>
            <a:r>
              <a:rPr lang="en-US" dirty="0"/>
              <a:t>Define it succinctly in your own words (you may need to use other resources to help you understand it)</a:t>
            </a:r>
          </a:p>
          <a:p>
            <a:pPr lvl="1"/>
            <a:r>
              <a:rPr lang="en-US" dirty="0"/>
              <a:t>Now apply this bias concept to a social work topic</a:t>
            </a:r>
          </a:p>
          <a:p>
            <a:pPr lvl="1"/>
            <a:r>
              <a:rPr lang="en-US" dirty="0"/>
              <a:t>Cite the sources you use if any</a:t>
            </a:r>
          </a:p>
          <a:p>
            <a:pPr lvl="1"/>
            <a:r>
              <a:rPr lang="en-US" dirty="0"/>
              <a:t>Be prepared to share it with the class</a:t>
            </a:r>
          </a:p>
          <a:p>
            <a:pPr marL="0" indent="0">
              <a:buNone/>
            </a:pPr>
            <a:r>
              <a:rPr lang="en-US" dirty="0"/>
              <a:t>For example…</a:t>
            </a:r>
          </a:p>
          <a:p>
            <a:pPr lvl="1"/>
            <a:r>
              <a:rPr lang="en-US" dirty="0"/>
              <a:t>Bias example: “Bandwagon effect”</a:t>
            </a:r>
          </a:p>
          <a:p>
            <a:pPr lvl="1"/>
            <a:r>
              <a:rPr lang="en-US" dirty="0"/>
              <a:t>Defined as:  Since everyone is using equine therapy for children with autism, it must be a good idea to use it with my client.</a:t>
            </a:r>
          </a:p>
          <a:p>
            <a:pPr lvl="1"/>
            <a:r>
              <a:rPr lang="en-US" dirty="0"/>
              <a:t>Bias application: I will use equine therapy with my child welfare clients.</a:t>
            </a:r>
          </a:p>
          <a:p>
            <a:pPr lvl="1"/>
            <a:r>
              <a:rPr lang="en-US" dirty="0"/>
              <a:t>Sources:  </a:t>
            </a:r>
            <a:r>
              <a:rPr lang="en-US" dirty="0">
                <a:hlinkClick r:id="rId3"/>
              </a:rPr>
              <a:t>https://en.wikipedia.org/wiki/Equine-assisted_therapy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https://www.newportacademy.com/resources/treatment/equine-assisted-therapy/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5290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99BB48B-80DF-4A82-9989-58AB8A05F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Objectivity vs. Subjectivity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6A6DEC-E8DF-4518-88D5-B26184364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262" y="1690689"/>
            <a:ext cx="10515600" cy="3439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Ontology: what is real</a:t>
            </a:r>
          </a:p>
          <a:p>
            <a:pPr marL="0" indent="0">
              <a:buNone/>
            </a:pPr>
            <a:r>
              <a:rPr lang="en-US" dirty="0"/>
              <a:t>Epistemology: </a:t>
            </a:r>
            <a:r>
              <a:rPr lang="en-US" i="1" dirty="0"/>
              <a:t>how we know what is real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Objectivity: universal, unbiased truth</a:t>
            </a:r>
          </a:p>
          <a:p>
            <a:pPr lvl="1"/>
            <a:r>
              <a:rPr lang="en-US" dirty="0"/>
              <a:t>Quantitative methods: mathematics, statistics, numbers</a:t>
            </a:r>
          </a:p>
          <a:p>
            <a:pPr marL="0" indent="0">
              <a:buNone/>
            </a:pPr>
            <a:r>
              <a:rPr lang="en-US" dirty="0"/>
              <a:t>Subjectivity: individual, socially constructed truth(s)</a:t>
            </a:r>
          </a:p>
          <a:p>
            <a:pPr lvl="1"/>
            <a:r>
              <a:rPr lang="en-US" dirty="0"/>
              <a:t>Qualitative methods: words, narrative, story</a:t>
            </a:r>
          </a:p>
          <a:p>
            <a:pPr marL="0" indent="0">
              <a:buNone/>
            </a:pPr>
            <a:endParaRPr lang="en-US" i="1" dirty="0"/>
          </a:p>
        </p:txBody>
      </p:sp>
      <p:pic>
        <p:nvPicPr>
          <p:cNvPr id="2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362" y="365125"/>
            <a:ext cx="3238500" cy="3352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19190" y="5552976"/>
            <a:ext cx="8146444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i="1" dirty="0"/>
              <a:t>Can you provide examples of subjective and objective truths?</a:t>
            </a:r>
          </a:p>
        </p:txBody>
      </p:sp>
    </p:spTree>
    <p:extLst>
      <p:ext uri="{BB962C8B-B14F-4D97-AF65-F5344CB8AC3E}">
        <p14:creationId xmlns:p14="http://schemas.microsoft.com/office/powerpoint/2010/main" val="2638483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AC033-1CBB-4AF7-BB16-CD4E7B764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365125"/>
            <a:ext cx="10768584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Evidence-Based Practice (EBP)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B139D-1461-4C85-9C28-4FF2D2F47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21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dirty="0"/>
              <a:t>Components of EBP: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client characteristics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practitioner knowledge and resources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environmental context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What EBP is </a:t>
            </a:r>
            <a:r>
              <a:rPr lang="en-US" sz="3200" u="sng" dirty="0"/>
              <a:t>not:</a:t>
            </a:r>
          </a:p>
          <a:p>
            <a:pPr lvl="1"/>
            <a:r>
              <a:rPr lang="en-US" sz="2800" dirty="0"/>
              <a:t>Just “doing what the literature says”</a:t>
            </a:r>
          </a:p>
          <a:p>
            <a:pPr lvl="1"/>
            <a:r>
              <a:rPr lang="en-US" sz="2800" dirty="0"/>
              <a:t>Applying a “cookie-cutter” approach to practice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EBP is (mostly) why you are in this class</a:t>
            </a:r>
          </a:p>
          <a:p>
            <a:pPr lvl="1"/>
            <a:r>
              <a:rPr lang="en-US" sz="2800" dirty="0"/>
              <a:t>Social work evidence crisis of the 1960’s</a:t>
            </a:r>
          </a:p>
          <a:p>
            <a:pPr lvl="1"/>
            <a:r>
              <a:rPr lang="en-US" sz="2800" dirty="0"/>
              <a:t>Is social work a profession like medicine?</a:t>
            </a:r>
          </a:p>
          <a:p>
            <a:pPr lvl="1"/>
            <a:r>
              <a:rPr lang="en-US" sz="2800" dirty="0"/>
              <a:t>Professional ethics requirements</a:t>
            </a:r>
          </a:p>
          <a:p>
            <a:pPr lvl="1"/>
            <a:r>
              <a:rPr lang="en-US" sz="2800" dirty="0"/>
              <a:t>Commitment to best practices for our clients and communities</a:t>
            </a:r>
          </a:p>
        </p:txBody>
      </p:sp>
      <p:pic>
        <p:nvPicPr>
          <p:cNvPr id="4" name="Picture 3" descr="20 Unusual Cookie Cutters and Creative Cookie Cutter Design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320" y="3163824"/>
            <a:ext cx="2795270" cy="279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138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CF2B4-09BB-45AA-9782-66C7B3AE2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en-US" b="1" dirty="0"/>
              <a:t>Activity: EBP Case Studies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334DB266-A823-43E9-A34E-AEF0F162D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2585" y="2489329"/>
            <a:ext cx="2928114" cy="29281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8CBC2-AE02-42A3-82FD-2B9D0E8A4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320" y="2682433"/>
            <a:ext cx="6976203" cy="3828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Read Helen Thomas’ case study at: </a:t>
            </a:r>
            <a:r>
              <a:rPr lang="en-US" sz="1800" dirty="0">
                <a:hlinkClick r:id="rId4"/>
              </a:rPr>
              <a:t>https://www.pogoe.org/productid/21807</a:t>
            </a:r>
            <a:r>
              <a:rPr lang="en-US" sz="1800" dirty="0"/>
              <a:t> </a:t>
            </a:r>
          </a:p>
          <a:p>
            <a:endParaRPr lang="en-US" sz="1800" dirty="0"/>
          </a:p>
          <a:p>
            <a:r>
              <a:rPr lang="en-US" sz="1800" dirty="0"/>
              <a:t>What are the main problems in this case study?</a:t>
            </a:r>
          </a:p>
          <a:p>
            <a:r>
              <a:rPr lang="en-US" sz="1800" dirty="0"/>
              <a:t>What interventions would you suggest for Helen and her daughter?</a:t>
            </a:r>
          </a:p>
          <a:p>
            <a:pPr lvl="1"/>
            <a:r>
              <a:rPr lang="en-US" sz="1800" dirty="0"/>
              <a:t>How confident are you that you are doing the right thing?</a:t>
            </a:r>
          </a:p>
          <a:p>
            <a:pPr lvl="1"/>
            <a:r>
              <a:rPr lang="en-US" sz="1800" dirty="0"/>
              <a:t>What alternatives are there?</a:t>
            </a:r>
          </a:p>
          <a:p>
            <a:pPr lvl="1"/>
            <a:r>
              <a:rPr lang="en-US" sz="1800" dirty="0"/>
              <a:t>What other information do you need, as the practitioner?</a:t>
            </a:r>
          </a:p>
          <a:p>
            <a:r>
              <a:rPr lang="en-US" sz="1800" dirty="0"/>
              <a:t>To select an EBP, where might you go to gather information that fits the client’s situation?</a:t>
            </a:r>
          </a:p>
          <a:p>
            <a:r>
              <a:rPr lang="en-US" sz="1800" dirty="0"/>
              <a:t>How would you evaluate the intervention’s effectiveness?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58817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7402A-B603-4A64-B82F-6BC13E2A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Resources for Evidence-based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21D13-B81D-4C40-8315-A414E685E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Cochrane Collaboration</a:t>
            </a:r>
          </a:p>
          <a:p>
            <a:pPr lvl="1"/>
            <a:r>
              <a:rPr lang="en-US" dirty="0">
                <a:hlinkClick r:id="rId2"/>
              </a:rPr>
              <a:t>http://www.cochrane.org/evidence</a:t>
            </a:r>
            <a:endParaRPr lang="en-US" dirty="0"/>
          </a:p>
          <a:p>
            <a:r>
              <a:rPr lang="en-US" dirty="0"/>
              <a:t>Campbell Collaboration</a:t>
            </a:r>
          </a:p>
          <a:p>
            <a:pPr lvl="1"/>
            <a:r>
              <a:rPr lang="en-US" dirty="0">
                <a:hlinkClick r:id="rId3"/>
              </a:rPr>
              <a:t>https://www.campbellcollaboration.org/better-evidence.html</a:t>
            </a:r>
            <a:endParaRPr lang="en-US" dirty="0"/>
          </a:p>
          <a:p>
            <a:r>
              <a:rPr lang="en-US" dirty="0"/>
              <a:t>National Registry of Evidence-based Programs and Practices (NREPP)</a:t>
            </a:r>
          </a:p>
          <a:p>
            <a:pPr lvl="1"/>
            <a:r>
              <a:rPr lang="en-US" dirty="0">
                <a:hlinkClick r:id="rId4"/>
              </a:rPr>
              <a:t>https://www.samhsa.gov/nrepp</a:t>
            </a:r>
            <a:endParaRPr lang="en-US" dirty="0"/>
          </a:p>
          <a:p>
            <a:pPr lvl="1"/>
            <a:r>
              <a:rPr lang="en-US" dirty="0"/>
              <a:t>Discontinued by Trump last week</a:t>
            </a:r>
          </a:p>
          <a:p>
            <a:r>
              <a:rPr lang="en-US" dirty="0"/>
              <a:t>Meta-synthesis, meta-analyses, and systematic reviews</a:t>
            </a:r>
          </a:p>
          <a:p>
            <a:pPr lvl="1"/>
            <a:r>
              <a:rPr lang="en-US" dirty="0"/>
              <a:t>Journal articles that summarize what “the literature” says</a:t>
            </a:r>
          </a:p>
        </p:txBody>
      </p:sp>
    </p:spTree>
    <p:extLst>
      <p:ext uri="{BB962C8B-B14F-4D97-AF65-F5344CB8AC3E}">
        <p14:creationId xmlns:p14="http://schemas.microsoft.com/office/powerpoint/2010/main" val="1051104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Key Takeaways from Chapter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5172502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1255713" algn="l"/>
              </a:tabLst>
            </a:pPr>
            <a:r>
              <a:rPr lang="en-US" dirty="0"/>
              <a:t>Social work research occurs on the micro-, </a:t>
            </a:r>
            <a:r>
              <a:rPr lang="en-US" dirty="0" err="1"/>
              <a:t>meso</a:t>
            </a:r>
            <a:r>
              <a:rPr lang="en-US" dirty="0"/>
              <a:t>-, and macro-level.</a:t>
            </a:r>
          </a:p>
          <a:p>
            <a:pPr>
              <a:tabLst>
                <a:tab pos="1255713" algn="l"/>
              </a:tabLst>
            </a:pPr>
            <a:r>
              <a:rPr lang="en-US" dirty="0"/>
              <a:t>Intuition is a powerful, though woefully incomplete, guide to action in social work.</a:t>
            </a:r>
          </a:p>
          <a:p>
            <a:pPr>
              <a:tabLst>
                <a:tab pos="1255713" algn="l"/>
              </a:tabLst>
            </a:pPr>
            <a:r>
              <a:rPr lang="en-US" dirty="0"/>
              <a:t>All human thought is subject to cognitive biases.</a:t>
            </a:r>
          </a:p>
          <a:p>
            <a:pPr>
              <a:tabLst>
                <a:tab pos="1255713" algn="l"/>
              </a:tabLst>
            </a:pPr>
            <a:r>
              <a:rPr lang="en-US" dirty="0"/>
              <a:t>Scientific inquiry reduces cognitive biases by applying an organized, logical way of observing and theorizing about the world.</a:t>
            </a:r>
          </a:p>
          <a:p>
            <a:pPr>
              <a:tabLst>
                <a:tab pos="1255713" algn="l"/>
              </a:tabLst>
            </a:pPr>
            <a:r>
              <a:rPr lang="en-US" dirty="0"/>
              <a:t>All social workers rely on social science research to engage in competent practice.</a:t>
            </a:r>
          </a:p>
          <a:p>
            <a:pPr>
              <a:tabLst>
                <a:tab pos="1255713" algn="l"/>
              </a:tabLst>
            </a:pPr>
            <a:r>
              <a:rPr lang="en-US" dirty="0"/>
              <a:t>No one </a:t>
            </a:r>
            <a:r>
              <a:rPr lang="en-US" i="1" dirty="0"/>
              <a:t>already </a:t>
            </a:r>
            <a:r>
              <a:rPr lang="en-US" dirty="0"/>
              <a:t>knows research. It’s something to learn through practice. </a:t>
            </a:r>
          </a:p>
          <a:p>
            <a:pPr>
              <a:tabLst>
                <a:tab pos="1255713" algn="l"/>
              </a:tabLst>
            </a:pPr>
            <a:r>
              <a:rPr lang="en-US" dirty="0"/>
              <a:t>Research is relevant as it allows us to figure out what is known about a topic and what more needs to be studied.</a:t>
            </a:r>
          </a:p>
          <a:p>
            <a:pPr>
              <a:tabLst>
                <a:tab pos="1255713" algn="l"/>
              </a:tabLst>
            </a:pPr>
            <a:r>
              <a:rPr lang="en-US" dirty="0"/>
              <a:t>If the topic I choose to study is important to me, I will be more interested in research.</a:t>
            </a:r>
          </a:p>
        </p:txBody>
      </p:sp>
    </p:spTree>
    <p:extLst>
      <p:ext uri="{BB962C8B-B14F-4D97-AF65-F5344CB8AC3E}">
        <p14:creationId xmlns:p14="http://schemas.microsoft.com/office/powerpoint/2010/main" val="128475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721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Chapter 1: Introduction to Social Work Research</vt:lpstr>
      <vt:lpstr>Chapter Overview</vt:lpstr>
      <vt:lpstr>How do social workers know what to do?</vt:lpstr>
      <vt:lpstr>Activity: Avoiding Cognitive Biases</vt:lpstr>
      <vt:lpstr>Objectivity vs. Subjectivity</vt:lpstr>
      <vt:lpstr>Evidence-Based Practice (EBP)</vt:lpstr>
      <vt:lpstr>Activity: EBP Case Studies</vt:lpstr>
      <vt:lpstr>Resources for Evidence-based Practice</vt:lpstr>
      <vt:lpstr>Key Takeaways from Chapter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Introduction to Social Work Research</dc:title>
  <dc:creator>Matthew DeCarlo;Erin Stevenson</dc:creator>
  <cp:lastModifiedBy>Edwards, Laura</cp:lastModifiedBy>
  <cp:revision>11</cp:revision>
  <dcterms:created xsi:type="dcterms:W3CDTF">2018-08-29T15:24:20Z</dcterms:created>
  <dcterms:modified xsi:type="dcterms:W3CDTF">2021-10-22T17:12:28Z</dcterms:modified>
</cp:coreProperties>
</file>