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5" r:id="rId3"/>
    <p:sldId id="292" r:id="rId4"/>
    <p:sldId id="296" r:id="rId5"/>
    <p:sldId id="272" r:id="rId6"/>
    <p:sldId id="279" r:id="rId7"/>
    <p:sldId id="280" r:id="rId8"/>
    <p:sldId id="281" r:id="rId9"/>
    <p:sldId id="282" r:id="rId10"/>
    <p:sldId id="283" r:id="rId11"/>
    <p:sldId id="298" r:id="rId12"/>
    <p:sldId id="299" r:id="rId13"/>
    <p:sldId id="304" r:id="rId14"/>
    <p:sldId id="301" r:id="rId15"/>
    <p:sldId id="302" r:id="rId16"/>
    <p:sldId id="303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7FDB3-91E0-4E58-AA26-CB7221A65587}" v="3" dt="2021-09-02T16:59:3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F808-85AD-4397-A924-0B60BBC9E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7D53-FD92-4BAE-886C-D29B65FA9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A76C-250A-4CB8-A09C-16F2B6D6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DDE1-0FB6-4260-80DA-E5FF3C3E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DC34-161D-4284-A091-43B3AC4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912A-69B6-4636-8D5B-44CF59D5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600C0-3DE4-49EE-A3C4-E583735F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5B11-60C5-40B1-A84D-44B85253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528E4-5234-49B8-9254-5BF39838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F7DF-B7F5-4DB9-87D5-3A014EE0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F748-4D10-4EFB-AD06-E49E90192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6F3A5-BC57-4633-B10C-A7A6951F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9F6B6-739D-400C-BFCE-9FC7432B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C40C-10D9-445D-B1BA-E4D7BC20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E80F-F120-4EA7-A7BA-600BEA39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C33-4158-4918-A7B7-7609E41F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2ED0-F772-47B5-929A-575616D1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4335-ADD3-436F-906E-6B35B3A2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544B-3DAD-4D34-B61E-B3C3D3DC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1593-DDBA-4813-8B4C-4F033EB5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4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C20B-18A5-462E-935C-0F8CC32E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2E640-DA87-40AA-B47A-9202B1BF4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DF1A-5905-472B-AAB9-56785BC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07E9-8401-4F06-BE19-BE02115D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52A-20BE-49CB-831C-C164CB5B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377C-5217-4FEA-957C-8B59DC44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9199-AE9D-4A54-9E31-4D0E5D374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CB71A-B863-4653-8F89-B308A23F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69F58-5905-4411-8BFA-3982E811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88886-A2B7-48A2-B5CB-D206992A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F678-C834-4A82-A2EA-36DE7FBB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129C-5E1A-44A6-9615-9D986C3F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8A11-83F7-409A-B4D1-8BA1BB814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CF8A8-4E02-4A0D-89CF-3BBAF1223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73F06-0F48-44FE-9AFF-69CC9DE49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C7B1D-D324-435A-966E-9B49A2D9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1C9AE-789D-49A2-8B60-338FF749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1BCAB-1C40-46FF-81EA-6C2E8CB9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43876-C12A-4118-91E5-AB08BA19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F981-6F0C-478C-B4F1-300398CF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3821C-1C21-4976-979F-5C4520F5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F9430-1AE0-4B6A-9AD2-18A9956F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0CD99-CEFE-486A-824D-2FA64948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51AC5-3442-4C20-AF0C-E61A2CD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282D2-D6E1-4404-BA1E-E22D1F67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48BF8-ECD9-43EF-B353-9497753D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B389-7D0E-4F54-BAF8-CBF9FA8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1AC3-3116-40E8-9B3A-77DE9018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1F7C2-4C65-4B07-9E18-4371D779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8FE7F-4D4B-4370-9172-4A70EFB0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B0F57-F74B-4D97-A781-17F41213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EFF71-4FC8-4152-8DA1-02CF3AF1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E9BE-84CC-4107-A1C5-581ECB5F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9BAB8-4699-4C62-BB72-863E4DDF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7F671-6210-4673-9D07-AD9868862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7FCE4-1877-4985-94F6-F972002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A37B-E2AA-4387-9EB2-09395C47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60FBC-71C7-44F3-AC9D-110E69E1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DFA72-3FE2-4451-BF84-DCD74D8D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CDD5-86FF-4D84-8B43-F95078FD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FCBE-EA36-4DD0-BCDF-1AB52C4CD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9A35-96F8-4A57-8A1F-98F31DECBC6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C867-3708-4695-A082-18C4BB42F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26958-147A-4C1D-9ADD-4548C13B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ocialsci.libretexts.org/Bookshelves/Social_Work_and_Human_Services/Scientific_Inquiry_in_Social_Work_(DeCarlo).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ibkeynomad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truth.org/exclusive-interview-weedmd-looks-to-become-a-marijuana-pionee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carriecuttler/chapter/finding-a-research-topic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BA5F6-5F01-4671-A6C3-5F3E16163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Chapter 2: Beginning a Research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B0B61-A913-4CF9-ABBF-42912ED0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FFFFFF"/>
                </a:solidFill>
                <a:hlinkClick r:id="rId2"/>
              </a:rPr>
              <a:t>Scientific Inquiry in Social Work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5A50A-988A-4717-90E2-DA990B07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948" y="2552431"/>
            <a:ext cx="2720626" cy="992434"/>
          </a:xfrm>
          <a:prstGeom prst="rect">
            <a:avLst/>
          </a:prstGeom>
          <a:noFill/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cc by nc sa image">
            <a:extLst>
              <a:ext uri="{FF2B5EF4-FFF2-40B4-BE49-F238E27FC236}">
                <a16:creationId xmlns:a16="http://schemas.microsoft.com/office/drawing/2014/main" id="{B0277A35-4E5B-4754-AD43-69A55BAB462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948" y="4216244"/>
            <a:ext cx="2720626" cy="1094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15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Searching Basics 		(with George Boole)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Your search terms determine what results you will get</a:t>
            </a:r>
          </a:p>
          <a:p>
            <a:r>
              <a:rPr lang="en-US" sz="2200" dirty="0"/>
              <a:t>Unfortunately, different studies use different words to describe the same or similar concepts</a:t>
            </a:r>
          </a:p>
          <a:p>
            <a:pPr lvl="1"/>
            <a:r>
              <a:rPr lang="en-US" sz="2200" dirty="0"/>
              <a:t>Substance abuse: substance use, substance misuse, addiction, addicts, cocaine addiction, cocaine abuse, etc.</a:t>
            </a:r>
          </a:p>
          <a:p>
            <a:pPr lvl="1"/>
            <a:r>
              <a:rPr lang="en-US" sz="2200" dirty="0"/>
              <a:t>Social support: informal support, family support, etc.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5" name="Content Placeholder 4" descr="picture of George Boole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type in… mental health cocaine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011" y="164716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I’m a Boolean search engine.  I read this as mental AND health AND cocaine.  I don’t know you want mental health articles.</a:t>
            </a:r>
          </a:p>
        </p:txBody>
      </p:sp>
      <p:pic>
        <p:nvPicPr>
          <p:cNvPr id="5" name="Picture 4" descr="EBSCOhost Academic Search Complet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1" y="3429000"/>
            <a:ext cx="3810000" cy="2857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9390" y="1497724"/>
            <a:ext cx="4634409" cy="46792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 natural language search engine.  I know that “mental” and “health” should be put together.  But using Boolean search operators helps me!</a:t>
            </a:r>
          </a:p>
          <a:p>
            <a:endParaRPr lang="en-US" dirty="0"/>
          </a:p>
        </p:txBody>
      </p:sp>
      <p:pic>
        <p:nvPicPr>
          <p:cNvPr id="6" name="Picture 5" descr="Googl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4" y="384128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Skills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E7F188-EB66-4A77-AB28-A7B16B692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26522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Building a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Brainstorm some keywords</a:t>
            </a:r>
          </a:p>
          <a:p>
            <a:r>
              <a:rPr lang="en-US" dirty="0"/>
              <a:t>How would you use?</a:t>
            </a:r>
          </a:p>
          <a:p>
            <a:pPr lvl="1"/>
            <a:r>
              <a:rPr lang="en-US" dirty="0"/>
              <a:t>AND, OR, NOT</a:t>
            </a:r>
          </a:p>
          <a:p>
            <a:pPr lvl="1"/>
            <a:r>
              <a:rPr lang="en-US" dirty="0"/>
              <a:t>Quotation marks</a:t>
            </a:r>
          </a:p>
          <a:p>
            <a:pPr lvl="1"/>
            <a:r>
              <a:rPr lang="en-US" dirty="0"/>
              <a:t>Parentheses</a:t>
            </a:r>
          </a:p>
          <a:p>
            <a:pPr lvl="1"/>
            <a:r>
              <a:rPr lang="en-US" dirty="0"/>
              <a:t>Wildcards</a:t>
            </a:r>
          </a:p>
          <a:p>
            <a:r>
              <a:rPr lang="en-US" dirty="0"/>
              <a:t>What database is best for you?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20668-1F9C-4945-8BF3-5F43AB2B3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326522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Too many results?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9CC87E-6175-45CD-A9C9-50944A17BF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Google scholar</a:t>
            </a:r>
          </a:p>
          <a:p>
            <a:pPr lvl="1"/>
            <a:r>
              <a:rPr lang="en-US" dirty="0"/>
              <a:t>Advanced search: just in the title</a:t>
            </a:r>
          </a:p>
          <a:p>
            <a:pPr lvl="1"/>
            <a:r>
              <a:rPr lang="en-US" dirty="0"/>
              <a:t>Narrow down by year</a:t>
            </a:r>
          </a:p>
          <a:p>
            <a:r>
              <a:rPr lang="en-US" dirty="0"/>
              <a:t>Academic Search Complete, </a:t>
            </a:r>
            <a:r>
              <a:rPr lang="en-US" dirty="0" err="1"/>
              <a:t>psycINFO</a:t>
            </a:r>
            <a:r>
              <a:rPr lang="en-US" dirty="0"/>
              <a:t>, PubMed</a:t>
            </a:r>
          </a:p>
          <a:p>
            <a:pPr lvl="1"/>
            <a:r>
              <a:rPr lang="en-US" dirty="0"/>
              <a:t>Search in the abstract</a:t>
            </a:r>
          </a:p>
          <a:p>
            <a:pPr lvl="1"/>
            <a:r>
              <a:rPr lang="en-US" dirty="0"/>
              <a:t>Narrow down by year</a:t>
            </a:r>
          </a:p>
          <a:p>
            <a:pPr lvl="1"/>
            <a:r>
              <a:rPr lang="en-US" dirty="0"/>
              <a:t>Search a specific author or journal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8E5FE-F09E-4468-BEC8-02C3FDD6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Activity: Let’s play around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A30B75-F40F-4CD4-B886-483280929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1332" y="1923393"/>
            <a:ext cx="3644635" cy="42882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Try to find journal articles on your topic on the following databases:</a:t>
            </a:r>
          </a:p>
          <a:p>
            <a:pPr lvl="1"/>
            <a:r>
              <a:rPr lang="en-US" sz="2800" dirty="0"/>
              <a:t>Google Scholar</a:t>
            </a:r>
          </a:p>
          <a:p>
            <a:pPr lvl="1"/>
            <a:r>
              <a:rPr lang="en-US" sz="2800" dirty="0"/>
              <a:t>Academic Search Complete</a:t>
            </a:r>
          </a:p>
          <a:p>
            <a:pPr lvl="1"/>
            <a:r>
              <a:rPr lang="en-US" sz="2800" dirty="0"/>
              <a:t>PubMed</a:t>
            </a:r>
          </a:p>
          <a:p>
            <a:pPr lvl="1"/>
            <a:r>
              <a:rPr lang="en-US" sz="2800"/>
              <a:t>PsycINFO</a:t>
            </a:r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i="1" dirty="0"/>
              <a:t>Which database do you think will be most useful to you?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447D4-EA90-41F9-A701-8E845A787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662152"/>
            <a:ext cx="3419830" cy="58647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Awards will be given for:</a:t>
            </a:r>
          </a:p>
          <a:p>
            <a:r>
              <a:rPr lang="en-US" sz="2400" dirty="0"/>
              <a:t>Highest number of search results</a:t>
            </a:r>
          </a:p>
          <a:p>
            <a:r>
              <a:rPr lang="en-US" sz="2400" dirty="0"/>
              <a:t>Lowest number of search results</a:t>
            </a:r>
          </a:p>
          <a:p>
            <a:r>
              <a:rPr lang="en-US" sz="2400" dirty="0"/>
              <a:t>Highest number of </a:t>
            </a:r>
            <a:r>
              <a:rPr lang="en-US" sz="2400" u="sng" dirty="0"/>
              <a:t>relevant</a:t>
            </a:r>
            <a:r>
              <a:rPr lang="en-US" sz="2400" dirty="0"/>
              <a:t> results</a:t>
            </a:r>
          </a:p>
          <a:p>
            <a:r>
              <a:rPr lang="en-US" sz="2400" dirty="0"/>
              <a:t>Correctly labeled empirical, theoretical, and practical articles</a:t>
            </a:r>
          </a:p>
          <a:p>
            <a:r>
              <a:rPr lang="en-US" sz="2400" dirty="0"/>
              <a:t>Identifying authors that appear often (bonus points for their CV)</a:t>
            </a:r>
          </a:p>
          <a:p>
            <a:r>
              <a:rPr lang="en-US" sz="2400" dirty="0"/>
              <a:t>Identifying journals that appear often</a:t>
            </a:r>
          </a:p>
          <a:p>
            <a:r>
              <a:rPr lang="en-US" sz="2400" dirty="0"/>
              <a:t>Most (useful) keywords used</a:t>
            </a:r>
          </a:p>
          <a:p>
            <a:r>
              <a:rPr lang="en-US" sz="2400" dirty="0"/>
              <a:t>Most (useful) operators used</a:t>
            </a:r>
          </a:p>
        </p:txBody>
      </p:sp>
    </p:spTree>
    <p:extLst>
      <p:ext uri="{BB962C8B-B14F-4D97-AF65-F5344CB8AC3E}">
        <p14:creationId xmlns:p14="http://schemas.microsoft.com/office/powerpoint/2010/main" val="144216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Archival Searching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60063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Using references and “cited by” notations</a:t>
            </a:r>
          </a:p>
          <a:p>
            <a:pPr marL="0" indent="0">
              <a:buNone/>
            </a:pPr>
            <a:r>
              <a:rPr lang="en-US" sz="2400" b="1" dirty="0"/>
              <a:t>1. Go to Google Scholar</a:t>
            </a:r>
          </a:p>
          <a:p>
            <a:pPr lvl="1"/>
            <a:r>
              <a:rPr lang="en-US" dirty="0"/>
              <a:t>Look at the </a:t>
            </a:r>
            <a:r>
              <a:rPr lang="en-US" u="sng" dirty="0"/>
              <a:t>cited by</a:t>
            </a:r>
            <a:r>
              <a:rPr lang="en-US" dirty="0"/>
              <a:t> link</a:t>
            </a:r>
          </a:p>
          <a:p>
            <a:pPr lvl="1"/>
            <a:r>
              <a:rPr lang="en-US" dirty="0"/>
              <a:t>Open it in a new tab</a:t>
            </a:r>
          </a:p>
          <a:p>
            <a:pPr lvl="1"/>
            <a:r>
              <a:rPr lang="en-US" dirty="0"/>
              <a:t>You can now search specifically inside the articles that cited your article</a:t>
            </a:r>
          </a:p>
          <a:p>
            <a:pPr lvl="1"/>
            <a:r>
              <a:rPr lang="en-US" dirty="0"/>
              <a:t>This looks for articles </a:t>
            </a:r>
            <a:r>
              <a:rPr lang="en-US" u="sng" dirty="0"/>
              <a:t>after</a:t>
            </a:r>
            <a:r>
              <a:rPr lang="en-US" dirty="0"/>
              <a:t> your article was written (duh)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b="1" dirty="0"/>
              <a:t>2. Open an article</a:t>
            </a:r>
          </a:p>
          <a:p>
            <a:pPr lvl="1"/>
            <a:r>
              <a:rPr lang="en-US" dirty="0"/>
              <a:t>Look at the references</a:t>
            </a:r>
          </a:p>
          <a:p>
            <a:pPr lvl="1"/>
            <a:r>
              <a:rPr lang="en-US" dirty="0"/>
              <a:t>Copy and paste them into Google Scholar</a:t>
            </a:r>
          </a:p>
          <a:p>
            <a:pPr lvl="1"/>
            <a:r>
              <a:rPr lang="en-US" dirty="0"/>
              <a:t>This looks for articles </a:t>
            </a:r>
            <a:r>
              <a:rPr lang="en-US" u="sng" dirty="0"/>
              <a:t>before</a:t>
            </a:r>
            <a:r>
              <a:rPr lang="en-US" dirty="0"/>
              <a:t> your article was written (duh)</a:t>
            </a:r>
          </a:p>
        </p:txBody>
      </p:sp>
    </p:spTree>
    <p:extLst>
      <p:ext uri="{BB962C8B-B14F-4D97-AF65-F5344CB8AC3E}">
        <p14:creationId xmlns:p14="http://schemas.microsoft.com/office/powerpoint/2010/main" val="49551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More Google Scholar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181" y="394139"/>
            <a:ext cx="6037545" cy="61643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NOTE: You have to be logged into your EKU account</a:t>
            </a:r>
          </a:p>
          <a:p>
            <a:pPr marL="0" indent="0">
              <a:buNone/>
            </a:pPr>
            <a:r>
              <a:rPr lang="en-US" sz="2400" b="1" dirty="0"/>
              <a:t>Add </a:t>
            </a:r>
            <a:r>
              <a:rPr lang="en-US" sz="2400" b="1" dirty="0" err="1"/>
              <a:t>LibKey</a:t>
            </a:r>
            <a:r>
              <a:rPr lang="en-US" sz="2400" b="1" dirty="0"/>
              <a:t> Nomad as an add-on to your search engine</a:t>
            </a:r>
          </a:p>
          <a:p>
            <a:pPr lvl="1"/>
            <a:r>
              <a:rPr lang="en-US" dirty="0"/>
              <a:t>Articles (not books, though) available as Full Text will have a link that says Find Full Text.  It takes you right to the article.  </a:t>
            </a:r>
          </a:p>
          <a:p>
            <a:pPr lvl="1"/>
            <a:r>
              <a:rPr lang="en-US" b="0" i="0" u="sng" dirty="0">
                <a:solidFill>
                  <a:srgbClr val="007DBF"/>
                </a:solidFill>
                <a:effectLst/>
                <a:latin typeface="Arial" panose="020B0604020202020204" pitchFamily="34" charset="0"/>
              </a:rPr>
              <a:t>To add it, go to </a:t>
            </a:r>
            <a:r>
              <a:rPr lang="en-US" b="0" i="0" u="sng" dirty="0">
                <a:solidFill>
                  <a:srgbClr val="007DBF"/>
                </a:solidFill>
                <a:effectLst/>
                <a:latin typeface="Arial" panose="020B0604020202020204" pitchFamily="34" charset="0"/>
                <a:hlinkClick r:id="rId2" tooltip="Link: http://libkeynomad.com"/>
              </a:rPr>
              <a:t>libkeynomad.com</a:t>
            </a:r>
            <a:endParaRPr lang="en-US" b="0" i="0" u="sng" dirty="0">
              <a:solidFill>
                <a:srgbClr val="007DBF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/>
              <a:t>Click the link to your browser type</a:t>
            </a:r>
          </a:p>
          <a:p>
            <a:pPr lvl="1"/>
            <a:r>
              <a:rPr lang="en-US" dirty="0"/>
              <a:t>Browser will ask you to confirm</a:t>
            </a:r>
          </a:p>
          <a:p>
            <a:pPr lvl="1"/>
            <a:r>
              <a:rPr lang="en-US" dirty="0"/>
              <a:t>Choose EKU as your institution and you’ll be set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b="1" dirty="0"/>
              <a:t>Easy APA citations  - Correct just about 80% of the time</a:t>
            </a:r>
          </a:p>
          <a:p>
            <a:pPr lvl="1"/>
            <a:r>
              <a:rPr lang="en-US" dirty="0"/>
              <a:t>Sometimes they leave out volume/issue numbers, page numbers, have all caps, or abbreviate the journal name.  Double check these. 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b="1" dirty="0"/>
              <a:t>Save articles you may want to come back to</a:t>
            </a:r>
          </a:p>
          <a:p>
            <a:pPr lvl="1"/>
            <a:r>
              <a:rPr lang="en-US" dirty="0"/>
              <a:t>Just hit save.  It saves the article to My Library.</a:t>
            </a:r>
          </a:p>
          <a:p>
            <a:pPr lvl="1"/>
            <a:r>
              <a:rPr lang="en-US" dirty="0"/>
              <a:t>You can organize these by folder</a:t>
            </a:r>
          </a:p>
        </p:txBody>
      </p:sp>
    </p:spTree>
    <p:extLst>
      <p:ext uri="{BB962C8B-B14F-4D97-AF65-F5344CB8AC3E}">
        <p14:creationId xmlns:p14="http://schemas.microsoft.com/office/powerpoint/2010/main" val="367311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Systematic Reviews and Meta-Analyses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82EA61EF-8DE0-42A1-A4C2-CF5DAB170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841" y="2706624"/>
            <a:ext cx="6763407" cy="34838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Are not tied to any specific research proposal or initiative</a:t>
            </a:r>
          </a:p>
          <a:p>
            <a:r>
              <a:rPr lang="en-US" sz="2400" dirty="0"/>
              <a:t>Synthesize a large body of research</a:t>
            </a:r>
          </a:p>
          <a:p>
            <a:r>
              <a:rPr lang="en-US" sz="2400" dirty="0"/>
              <a:t>Develop conclusions about an entire area of research</a:t>
            </a:r>
          </a:p>
          <a:p>
            <a:endParaRPr lang="en-US" sz="2400" dirty="0"/>
          </a:p>
          <a:p>
            <a:r>
              <a:rPr lang="en-US" sz="2400" dirty="0"/>
              <a:t>These will save you a LOT of time.  Someone has done a lot of analytic and scholarly searching work for you</a:t>
            </a:r>
          </a:p>
          <a:p>
            <a:endParaRPr lang="en-US" sz="2400" dirty="0"/>
          </a:p>
          <a:p>
            <a:r>
              <a:rPr lang="en-US" sz="2400" dirty="0"/>
              <a:t>How might you find these types of articles?</a:t>
            </a:r>
          </a:p>
        </p:txBody>
      </p:sp>
    </p:spTree>
    <p:extLst>
      <p:ext uri="{BB962C8B-B14F-4D97-AF65-F5344CB8AC3E}">
        <p14:creationId xmlns:p14="http://schemas.microsoft.com/office/powerpoint/2010/main" val="160305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Goals: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784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/>
              <a:t>Think more critically about how you search</a:t>
            </a:r>
          </a:p>
          <a:p>
            <a:pPr lvl="1"/>
            <a:r>
              <a:rPr lang="en-US" sz="1900" dirty="0"/>
              <a:t>Do I want to make sure I search for a “particular phrase”</a:t>
            </a:r>
          </a:p>
          <a:p>
            <a:pPr lvl="1"/>
            <a:r>
              <a:rPr lang="en-US" sz="1900" dirty="0"/>
              <a:t>Are there many endings of a word that might help*</a:t>
            </a:r>
          </a:p>
          <a:p>
            <a:pPr lvl="1"/>
            <a:r>
              <a:rPr lang="en-US" sz="1900" dirty="0"/>
              <a:t>Do I want to exclude or include other keywords</a:t>
            </a:r>
          </a:p>
          <a:p>
            <a:pPr lvl="1"/>
            <a:r>
              <a:rPr lang="en-US" sz="1900" dirty="0"/>
              <a:t>How can I narrow my search results down</a:t>
            </a:r>
          </a:p>
          <a:p>
            <a:r>
              <a:rPr lang="en-US" sz="1900" dirty="0"/>
              <a:t>Get the results you want, faster</a:t>
            </a:r>
          </a:p>
          <a:p>
            <a:endParaRPr lang="en-US" sz="1900" dirty="0"/>
          </a:p>
        </p:txBody>
      </p:sp>
      <p:pic>
        <p:nvPicPr>
          <p:cNvPr id="8" name="Picture 2" descr="https://lh3.googleusercontent.com/csF09k9zwM97R49W037MHWu_ToKAssNZ5sb8g9IUs4R4uJ7KD_2RwdV56-OTBeiMM9vVWVVJHK2KkDJFSeAeGC4iJKwmfwa3lKxnAtGLOfFJrSm3vPTJjFKUemyz0ETWVfgBiPoHWQghox25bk0F329Ge7PcTcm35uAwCWlJLyulWDM6Wj1MIgA7wDNmGwxzmPHwkYyhVbtYhaNG32XyI_L3Az7BbCGeDkwJRsZ7ruuuwafeIYLrOZHyNwmC-TYY17wOzVmQA9n4R5aPCXESCoQA2PpOXGOROKrbOg_cdtiLSY9bSJoKtaOL3MPSWMKytkK9xTDaWaA-Z0fM59Fv1KIX5qlPoMM0G1QJraSjyWcks7Wg-Q1pzCcARoK72Hdz5tjd7T_bYHNVA1qkqXdLyOfGeU7hVcYnnTD46XeWlNbon-gMV9h02XaBXOKuEtUucDOEfEs6_ldWd5oPbOY5ngIYd5TZRuYlT-VEJRTW-sD1xkUtj9HgTsFQXEe6yXQXotsfTZQZBLo__Frc39GzOWbh5FaiXBj88nUI_vflh0PVKs7Sz5OYnRuW9mh9vG3fts7e3NHeJGP17QLTJ-XZMLDs5XptiqE0FaP7lESYdLF7mkrAj6vL2NnywT_5wRU=w719-h910-no">
            <a:extLst>
              <a:ext uri="{FF2B5EF4-FFF2-40B4-BE49-F238E27FC236}">
                <a16:creationId xmlns:a16="http://schemas.microsoft.com/office/drawing/2014/main" id="{5F6BC4A4-D7EE-415A-A7BF-B20EC81132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285" y="640080"/>
            <a:ext cx="440649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6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Chapter Overview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This chapter focuses on: </a:t>
            </a:r>
          </a:p>
          <a:p>
            <a:r>
              <a:rPr lang="en-US" sz="2200"/>
              <a:t>Finding a research topic</a:t>
            </a:r>
          </a:p>
          <a:p>
            <a:r>
              <a:rPr lang="en-US" sz="2200"/>
              <a:t>Sources of information</a:t>
            </a:r>
          </a:p>
          <a:p>
            <a:r>
              <a:rPr lang="en-US" sz="2200"/>
              <a:t>Finding literature</a:t>
            </a:r>
          </a:p>
          <a:p>
            <a:r>
              <a:rPr lang="en-US" sz="2200"/>
              <a:t>Creating a research question</a:t>
            </a:r>
          </a:p>
        </p:txBody>
      </p:sp>
      <p:pic>
        <p:nvPicPr>
          <p:cNvPr id="4" name="Picture 3" descr="The Research Process - Excelsior College OW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057434"/>
            <a:ext cx="5458968" cy="27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0D91EB-DB70-43D1-93C1-A8AB9848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Potential Research Topics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79D1F0-13DD-472A-903D-99AC8BFF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Ask yourself: </a:t>
            </a:r>
          </a:p>
          <a:p>
            <a:pPr lvl="1"/>
            <a:r>
              <a:rPr lang="en-US" sz="2200"/>
              <a:t>What is a topic are you interested in learning more about?</a:t>
            </a:r>
          </a:p>
          <a:p>
            <a:pPr lvl="1"/>
            <a:r>
              <a:rPr lang="en-US" sz="2200"/>
              <a:t>How do you feel about this topic? Does it spark your curiosity?</a:t>
            </a:r>
          </a:p>
          <a:p>
            <a:pPr lvl="1"/>
            <a:r>
              <a:rPr lang="en-US" sz="2200"/>
              <a:t>Do you have any biases about your topic? (it’s okay, we all do)</a:t>
            </a:r>
          </a:p>
          <a:p>
            <a:pPr lvl="1"/>
            <a:endParaRPr lang="en-US" sz="2200"/>
          </a:p>
          <a:p>
            <a:pPr marL="0" indent="0">
              <a:buNone/>
            </a:pPr>
            <a:r>
              <a:rPr lang="en-US" sz="2200"/>
              <a:t>Create working questions about your topic to answer…</a:t>
            </a:r>
          </a:p>
          <a:p>
            <a:pPr lvl="1"/>
            <a:r>
              <a:rPr lang="en-US" sz="2200" i="1"/>
              <a:t>What is the essential function of ___? (Functional analysis)</a:t>
            </a:r>
          </a:p>
          <a:p>
            <a:pPr lvl="1"/>
            <a:r>
              <a:rPr lang="en-US" sz="2200" i="1"/>
              <a:t>What are the causes of ___? (Causal analysis)</a:t>
            </a:r>
          </a:p>
          <a:p>
            <a:pPr lvl="1"/>
            <a:r>
              <a:rPr lang="en-US" sz="2200" i="1"/>
              <a:t>What are the consequences of ___? (Causal analysis)</a:t>
            </a:r>
          </a:p>
          <a:p>
            <a:pPr lvl="1"/>
            <a:r>
              <a:rPr lang="en-US" sz="2200" i="1"/>
              <a:t>What are the types of ___? (Classification)</a:t>
            </a:r>
          </a:p>
          <a:p>
            <a:pPr lvl="1"/>
            <a:r>
              <a:rPr lang="en-US" sz="2200" i="1"/>
              <a:t>How is ___ like or unlike ___? (Comparison)</a:t>
            </a:r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67786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98242-98CC-4C01-A243-6D642F17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Activity: Finding information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02DA6-05C3-42B5-9163-FC1D4D81C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Question: Should Kentucky legalize marijuana for all individuals? </a:t>
            </a:r>
          </a:p>
          <a:p>
            <a:pPr marL="0" indent="0">
              <a:buNone/>
            </a:pPr>
            <a:r>
              <a:rPr lang="en-US" sz="2000" dirty="0"/>
              <a:t>Half of you will take the negative side… the other half the positive side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Take 10 minutes and draft a statement supporting your argument</a:t>
            </a:r>
          </a:p>
          <a:p>
            <a:r>
              <a:rPr lang="en-US" sz="2000" dirty="0"/>
              <a:t>Keep track of the keywords you use to search for information</a:t>
            </a:r>
          </a:p>
          <a:p>
            <a:r>
              <a:rPr lang="en-US" sz="2000" dirty="0"/>
              <a:t>Make sure to support your argument with citations from the literature</a:t>
            </a:r>
          </a:p>
          <a:p>
            <a:r>
              <a:rPr lang="en-US" sz="2000" dirty="0"/>
              <a:t>Come back together and discuss with the class</a:t>
            </a:r>
          </a:p>
        </p:txBody>
      </p:sp>
      <p:pic>
        <p:nvPicPr>
          <p:cNvPr id="5" name="Picture 4" descr="A close-up of marijuana plants&#10;">
            <a:extLst>
              <a:ext uri="{FF2B5EF4-FFF2-40B4-BE49-F238E27FC236}">
                <a16:creationId xmlns:a16="http://schemas.microsoft.com/office/drawing/2014/main" id="{3B450ECE-7CC5-46B1-905F-B539CE0C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50" r="1503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Activity: Finding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Where did you get most of your information? </a:t>
            </a:r>
          </a:p>
          <a:p>
            <a:r>
              <a:rPr lang="en-US" sz="2200"/>
              <a:t>What were your key words for the searches?</a:t>
            </a:r>
          </a:p>
          <a:p>
            <a:r>
              <a:rPr lang="en-US" sz="2200"/>
              <a:t>From which disciplines did you draw information?</a:t>
            </a:r>
          </a:p>
          <a:p>
            <a:r>
              <a:rPr lang="en-US" sz="2200"/>
              <a:t>How did you conduct your search?</a:t>
            </a:r>
          </a:p>
          <a:p>
            <a:r>
              <a:rPr lang="en-US" sz="2200"/>
              <a:t>Were these primary/secondary sources?  </a:t>
            </a:r>
          </a:p>
          <a:p>
            <a:r>
              <a:rPr lang="en-US" sz="2200"/>
              <a:t>Were these empirical, theoretical, or practical sources?</a:t>
            </a:r>
          </a:p>
          <a:p>
            <a:r>
              <a:rPr lang="en-US" sz="2200"/>
              <a:t>Are your sources credible?</a:t>
            </a:r>
          </a:p>
          <a:p>
            <a:r>
              <a:rPr lang="en-US" sz="2200"/>
              <a:t>Are your sources objective?</a:t>
            </a:r>
          </a:p>
          <a:p>
            <a:r>
              <a:rPr lang="en-US" sz="2200"/>
              <a:t>Are your sources accurate?</a:t>
            </a:r>
          </a:p>
        </p:txBody>
      </p:sp>
    </p:spTree>
    <p:extLst>
      <p:ext uri="{BB962C8B-B14F-4D97-AF65-F5344CB8AC3E}">
        <p14:creationId xmlns:p14="http://schemas.microsoft.com/office/powerpoint/2010/main" val="59213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Academic databases of interest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0" y="626301"/>
            <a:ext cx="6250940" cy="5268192"/>
          </a:xfr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/>
            <a:r>
              <a:rPr lang="en-US" sz="8000" dirty="0"/>
              <a:t>Journal Articles</a:t>
            </a:r>
          </a:p>
          <a:p>
            <a:pPr lvl="1"/>
            <a:r>
              <a:rPr lang="en-US" sz="8000" dirty="0"/>
              <a:t>Google Scholar</a:t>
            </a:r>
          </a:p>
          <a:p>
            <a:pPr lvl="1"/>
            <a:r>
              <a:rPr lang="en-US" sz="8000" dirty="0"/>
              <a:t>RU Library Search</a:t>
            </a:r>
          </a:p>
          <a:p>
            <a:pPr lvl="1"/>
            <a:r>
              <a:rPr lang="en-US" sz="8000" dirty="0"/>
              <a:t>Academic Search Complete (EBSCOhost)</a:t>
            </a:r>
          </a:p>
          <a:p>
            <a:pPr lvl="1"/>
            <a:r>
              <a:rPr lang="en-US" sz="8000" dirty="0"/>
              <a:t>PubMed</a:t>
            </a:r>
          </a:p>
          <a:p>
            <a:pPr lvl="1"/>
            <a:r>
              <a:rPr lang="en-US" sz="8000" dirty="0"/>
              <a:t>PsycINFO</a:t>
            </a:r>
          </a:p>
          <a:p>
            <a:pPr lvl="1"/>
            <a:r>
              <a:rPr lang="en-US" sz="8000" dirty="0"/>
              <a:t>Social Work Abstracts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Books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RU Library Search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Google Scholar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 err="1"/>
              <a:t>PsycBOOKS</a:t>
            </a:r>
            <a:endParaRPr lang="en-US" sz="8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Dissertations and Theses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 err="1"/>
              <a:t>ProQUEST</a:t>
            </a:r>
            <a:endParaRPr lang="en-US" sz="8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Government/Organizations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Briefs or White Papers  (Kids Count Databook)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5316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Journal Articles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900"/>
              <a:t>Cover all kinds of research</a:t>
            </a:r>
          </a:p>
          <a:p>
            <a:r>
              <a:rPr lang="en-US" sz="1900"/>
              <a:t>Are still printed (for some reason)</a:t>
            </a:r>
          </a:p>
          <a:p>
            <a:r>
              <a:rPr lang="en-US" sz="1900"/>
              <a:t>Can be differentiated by reputation and number of readers</a:t>
            </a:r>
          </a:p>
          <a:p>
            <a:r>
              <a:rPr lang="en-US" sz="1900"/>
              <a:t>Are considered to make the best sources for research, as they contain the most up-to-date data and have been </a:t>
            </a:r>
            <a:r>
              <a:rPr lang="en-US" sz="1900" b="1" u="sng"/>
              <a:t>peer reviewed</a:t>
            </a:r>
          </a:p>
          <a:p>
            <a:endParaRPr lang="en-US" sz="1900"/>
          </a:p>
          <a:p>
            <a:pPr marL="0" indent="0">
              <a:buNone/>
            </a:pPr>
            <a:r>
              <a:rPr lang="en-US" sz="1900"/>
              <a:t>Our library can get you any journal article ever.  And pretty quickly!</a:t>
            </a:r>
          </a:p>
          <a:p>
            <a:endParaRPr lang="en-US" sz="1900"/>
          </a:p>
        </p:txBody>
      </p:sp>
      <p:pic>
        <p:nvPicPr>
          <p:cNvPr id="5" name="Picture 4" descr="Picture of print psychology journals spread out">
            <a:extLst>
              <a:ext uri="{FF2B5EF4-FFF2-40B4-BE49-F238E27FC236}">
                <a16:creationId xmlns:a16="http://schemas.microsoft.com/office/drawing/2014/main" id="{08D1A7D8-C628-4729-8C24-9A26CBF9C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4922" y="640080"/>
            <a:ext cx="4727219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07153-3C2B-4136-9086-8966C3889ED0}"/>
              </a:ext>
            </a:extLst>
          </p:cNvPr>
          <p:cNvSpPr txBox="1"/>
          <p:nvPr/>
        </p:nvSpPr>
        <p:spPr>
          <a:xfrm>
            <a:off x="8752050" y="601786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text.wsu.edu/carriecuttler/chapter/finding-a-research-topi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2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Dissertations &amp; Theses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Considered less scholarly than journal articles</a:t>
            </a:r>
          </a:p>
          <a:p>
            <a:r>
              <a:rPr lang="en-US" sz="2200"/>
              <a:t>Reviewed by a dissertation committee</a:t>
            </a:r>
          </a:p>
          <a:p>
            <a:r>
              <a:rPr lang="en-US" sz="2200"/>
              <a:t>Are incredibly long</a:t>
            </a:r>
          </a:p>
          <a:p>
            <a:r>
              <a:rPr lang="en-US" sz="2200" b="1"/>
              <a:t>Are good for finding additional sources!</a:t>
            </a:r>
          </a:p>
        </p:txBody>
      </p:sp>
      <p:pic>
        <p:nvPicPr>
          <p:cNvPr id="5" name="Picture 4" descr="Teaching Human Body Systems to first graders | New ...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r="8840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9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Books</a:t>
            </a:r>
          </a:p>
        </p:txBody>
      </p:sp>
      <p:pic>
        <p:nvPicPr>
          <p:cNvPr id="4" name="Picture 3" descr="The 1709 Blog: Supreme Court says copyright law does not ...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r="17374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526376" cy="389156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Will not have as up-to-date information as publishing takes a long time</a:t>
            </a:r>
          </a:p>
          <a:p>
            <a:r>
              <a:rPr lang="en-US" sz="2000" dirty="0"/>
              <a:t>Are useful for theoretical and philosophical inquiry</a:t>
            </a:r>
          </a:p>
          <a:p>
            <a:r>
              <a:rPr lang="en-US" sz="2000" dirty="0"/>
              <a:t>Not necessarily peer-reviewed like journal articles</a:t>
            </a:r>
          </a:p>
          <a:p>
            <a:pPr lvl="1"/>
            <a:r>
              <a:rPr lang="en-US" sz="2000" dirty="0"/>
              <a:t>May be more opinion than fact-based so watch for resources and evidence </a:t>
            </a:r>
          </a:p>
          <a:p>
            <a:r>
              <a:rPr lang="en-US" sz="2000" dirty="0"/>
              <a:t>Edited volumes</a:t>
            </a:r>
          </a:p>
          <a:p>
            <a:pPr lvl="1"/>
            <a:r>
              <a:rPr lang="en-US" sz="2000" dirty="0"/>
              <a:t>Are considered less reputable than peer-reviewed journals</a:t>
            </a:r>
          </a:p>
          <a:p>
            <a:pPr lvl="1"/>
            <a:r>
              <a:rPr lang="en-US" sz="2000" dirty="0"/>
              <a:t>Still contain valuable information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Our library can get you pretty much any book ever.  And they do it quickly!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65764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1124</Words>
  <Application>Microsoft Office PowerPoint</Application>
  <PresentationFormat>Widescreen</PresentationFormat>
  <Paragraphs>161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Chapter 2: Beginning a Research Project</vt:lpstr>
      <vt:lpstr>Chapter Overview</vt:lpstr>
      <vt:lpstr>Potential Research Topics</vt:lpstr>
      <vt:lpstr>Activity: Finding information</vt:lpstr>
      <vt:lpstr>Activity: Finding information</vt:lpstr>
      <vt:lpstr>Academic databases of interest</vt:lpstr>
      <vt:lpstr>Journal Articles</vt:lpstr>
      <vt:lpstr>Dissertations &amp; Theses </vt:lpstr>
      <vt:lpstr>Books</vt:lpstr>
      <vt:lpstr>Searching Basics   (with George Boole)</vt:lpstr>
      <vt:lpstr>What if I type in… mental health cocaine</vt:lpstr>
      <vt:lpstr>Search Skills</vt:lpstr>
      <vt:lpstr>Activity: Let’s play around</vt:lpstr>
      <vt:lpstr>Archival Searching</vt:lpstr>
      <vt:lpstr>More Google Scholar Fun</vt:lpstr>
      <vt:lpstr>Systematic Reviews and Meta-Analyses</vt:lpstr>
      <vt:lpstr>Goals: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SWK 340 Powerpoint Chapter 2. Beginning a research project</dc:title>
  <dc:creator>Matthew DeCarlo;Erin Stevenson</dc:creator>
  <cp:lastModifiedBy>Edwards, Laura</cp:lastModifiedBy>
  <cp:revision>6</cp:revision>
  <dcterms:created xsi:type="dcterms:W3CDTF">2019-01-07T16:21:02Z</dcterms:created>
  <dcterms:modified xsi:type="dcterms:W3CDTF">2021-10-07T19:08:07Z</dcterms:modified>
</cp:coreProperties>
</file>