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3" r:id="rId3"/>
    <p:sldId id="260" r:id="rId4"/>
    <p:sldId id="287" r:id="rId5"/>
    <p:sldId id="267" r:id="rId6"/>
    <p:sldId id="279" r:id="rId7"/>
    <p:sldId id="269" r:id="rId8"/>
    <p:sldId id="286" r:id="rId9"/>
    <p:sldId id="265" r:id="rId10"/>
    <p:sldId id="285"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81" d="100"/>
          <a:sy n="81" d="100"/>
        </p:scale>
        <p:origin x="9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F808-85AD-4397-A924-0B60BBC9E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867D53-FD92-4BAE-886C-D29B65FA9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1A76C-250A-4CB8-A09C-16F2B6D6C76C}"/>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5" name="Footer Placeholder 4">
            <a:extLst>
              <a:ext uri="{FF2B5EF4-FFF2-40B4-BE49-F238E27FC236}">
                <a16:creationId xmlns:a16="http://schemas.microsoft.com/office/drawing/2014/main" id="{8785DDE1-0FB6-4260-80DA-E5FF3C3E6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4DC34-161D-4284-A091-43B3AC43FE87}"/>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96984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12A-69B6-4636-8D5B-44CF59D5B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5600C0-3DE4-49EE-A3C4-E583735FB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C5B11-60C5-40B1-A84D-44B852532952}"/>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5" name="Footer Placeholder 4">
            <a:extLst>
              <a:ext uri="{FF2B5EF4-FFF2-40B4-BE49-F238E27FC236}">
                <a16:creationId xmlns:a16="http://schemas.microsoft.com/office/drawing/2014/main" id="{1F6528E4-5234-49B8-9254-5BF398388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8F7DF-B7F5-4DB9-87D5-3A014EE0624B}"/>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21494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9F748-4D10-4EFB-AD06-E49E90192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6F3A5-BC57-4633-B10C-A7A6951FC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9F6B6-739D-400C-BFCE-9FC7432BD34A}"/>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5" name="Footer Placeholder 4">
            <a:extLst>
              <a:ext uri="{FF2B5EF4-FFF2-40B4-BE49-F238E27FC236}">
                <a16:creationId xmlns:a16="http://schemas.microsoft.com/office/drawing/2014/main" id="{AF41C40C-10D9-445D-B1BA-E4D7BC20D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CE80F-F120-4EA7-A7BA-600BEA393847}"/>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0850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1C33-4158-4918-A7B7-7609E41F4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F2ED0-F772-47B5-929A-575616D1DB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D4335-ADD3-436F-906E-6B35B3A2B97D}"/>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5" name="Footer Placeholder 4">
            <a:extLst>
              <a:ext uri="{FF2B5EF4-FFF2-40B4-BE49-F238E27FC236}">
                <a16:creationId xmlns:a16="http://schemas.microsoft.com/office/drawing/2014/main" id="{D453544B-3DAD-4D34-B61E-B3C3D3DCF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C1593-DDBA-4813-8B4C-4F033EB57AC8}"/>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75351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20B-18A5-462E-935C-0F8CC32EB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2E640-DA87-40AA-B47A-9202B1BF4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CFDF1A-5905-472B-AAB9-56785BC2CEDE}"/>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5" name="Footer Placeholder 4">
            <a:extLst>
              <a:ext uri="{FF2B5EF4-FFF2-40B4-BE49-F238E27FC236}">
                <a16:creationId xmlns:a16="http://schemas.microsoft.com/office/drawing/2014/main" id="{9D2107E9-8401-4F06-BE19-BE02115D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7D52A-20BE-49CB-831C-C164CB5B1B05}"/>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75108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377C-5217-4FEA-957C-8B59DC449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09199-AE9D-4A54-9E31-4D0E5D3744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CB71A-B863-4653-8F89-B308A23F74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69F58-5905-4411-8BFA-3982E811EDA6}"/>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6" name="Footer Placeholder 5">
            <a:extLst>
              <a:ext uri="{FF2B5EF4-FFF2-40B4-BE49-F238E27FC236}">
                <a16:creationId xmlns:a16="http://schemas.microsoft.com/office/drawing/2014/main" id="{C1C88886-A2B7-48A2-B5CB-D206992AA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8F678-C834-4A82-A2EA-36DE7FBB11E4}"/>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28250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129C-5E1A-44A6-9615-9D986C3F7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A8A11-83F7-409A-B4D1-8BA1BB814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FCF8A8-4E02-4A0D-89CF-3BBAF12232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73F06-0F48-44FE-9AFF-69CC9DE49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4C7B1D-D324-435A-966E-9B49A2D935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1C9AE-789D-49A2-8B60-338FF749012A}"/>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8" name="Footer Placeholder 7">
            <a:extLst>
              <a:ext uri="{FF2B5EF4-FFF2-40B4-BE49-F238E27FC236}">
                <a16:creationId xmlns:a16="http://schemas.microsoft.com/office/drawing/2014/main" id="{5A91BCAB-1C40-46FF-81EA-6C2E8CB96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43876-C12A-4118-91E5-AB08BA199C3F}"/>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407415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F981-6F0C-478C-B4F1-300398CF8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3821C-1C21-4976-979F-5C4520F5FEF0}"/>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4" name="Footer Placeholder 3">
            <a:extLst>
              <a:ext uri="{FF2B5EF4-FFF2-40B4-BE49-F238E27FC236}">
                <a16:creationId xmlns:a16="http://schemas.microsoft.com/office/drawing/2014/main" id="{4B4F9430-1AE0-4B6A-9AD2-18A9956F3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0CD99-CEFE-486A-824D-2FA64948A948}"/>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94933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1AC5-3442-4C20-AF0C-E61A2CDE6951}"/>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3" name="Footer Placeholder 2">
            <a:extLst>
              <a:ext uri="{FF2B5EF4-FFF2-40B4-BE49-F238E27FC236}">
                <a16:creationId xmlns:a16="http://schemas.microsoft.com/office/drawing/2014/main" id="{95D282D2-D6E1-4404-BA1E-E22D1F673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48BF8-ECD9-43EF-B353-9497753DE2A9}"/>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95070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389-7D0E-4F54-BAF8-CBF9FA86C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91AC3-3116-40E8-9B3A-77DE90181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A1F7C2-4C65-4B07-9E18-4371D7797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38FE7F-4D4B-4370-9172-4A70EFB0F7C3}"/>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6" name="Footer Placeholder 5">
            <a:extLst>
              <a:ext uri="{FF2B5EF4-FFF2-40B4-BE49-F238E27FC236}">
                <a16:creationId xmlns:a16="http://schemas.microsoft.com/office/drawing/2014/main" id="{2ADB0F57-F74B-4D97-A781-17F41213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EFF71-4FC8-4152-8DA1-02CF3AF19FD1}"/>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61981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E9BE-84CC-4107-A1C5-581ECB5FE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9BAB8-4699-4C62-BB72-863E4DDFC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C7F671-6210-4673-9D07-AD9868862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07FCE4-1877-4985-94F6-F9720023D787}"/>
              </a:ext>
            </a:extLst>
          </p:cNvPr>
          <p:cNvSpPr>
            <a:spLocks noGrp="1"/>
          </p:cNvSpPr>
          <p:nvPr>
            <p:ph type="dt" sz="half" idx="10"/>
          </p:nvPr>
        </p:nvSpPr>
        <p:spPr/>
        <p:txBody>
          <a:bodyPr/>
          <a:lstStyle/>
          <a:p>
            <a:fld id="{DC379A35-96F8-4A57-8A1F-98F31DECBC6D}" type="datetimeFigureOut">
              <a:rPr lang="en-US" smtClean="0"/>
              <a:t>10/21/2021</a:t>
            </a:fld>
            <a:endParaRPr lang="en-US"/>
          </a:p>
        </p:txBody>
      </p:sp>
      <p:sp>
        <p:nvSpPr>
          <p:cNvPr id="6" name="Footer Placeholder 5">
            <a:extLst>
              <a:ext uri="{FF2B5EF4-FFF2-40B4-BE49-F238E27FC236}">
                <a16:creationId xmlns:a16="http://schemas.microsoft.com/office/drawing/2014/main" id="{31D6A37B-E2AA-4387-9EB2-09395C475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60FBC-71C7-44F3-AC9D-110E69E14213}"/>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62271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DFA72-3FE2-4451-BF84-DCD74D8D9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7DCDD5-86FF-4D84-8B43-F95078FD7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5FCBE-EA36-4DD0-BCDF-1AB52C4CD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79A35-96F8-4A57-8A1F-98F31DECBC6D}" type="datetimeFigureOut">
              <a:rPr lang="en-US" smtClean="0"/>
              <a:t>10/21/2021</a:t>
            </a:fld>
            <a:endParaRPr lang="en-US"/>
          </a:p>
        </p:txBody>
      </p:sp>
      <p:sp>
        <p:nvSpPr>
          <p:cNvPr id="5" name="Footer Placeholder 4">
            <a:extLst>
              <a:ext uri="{FF2B5EF4-FFF2-40B4-BE49-F238E27FC236}">
                <a16:creationId xmlns:a16="http://schemas.microsoft.com/office/drawing/2014/main" id="{13D8C867-3708-4695-A082-18C4BB42F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E26958-147A-4C1D-9ADD-4548C13BF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18831-2F19-4F31-81E7-D8DEDFF2B4EF}" type="slidenum">
              <a:rPr lang="en-US" smtClean="0"/>
              <a:t>‹#›</a:t>
            </a:fld>
            <a:endParaRPr lang="en-US"/>
          </a:p>
        </p:txBody>
      </p:sp>
    </p:spTree>
    <p:extLst>
      <p:ext uri="{BB962C8B-B14F-4D97-AF65-F5344CB8AC3E}">
        <p14:creationId xmlns:p14="http://schemas.microsoft.com/office/powerpoint/2010/main" val="3047223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ocialsci.libretexts.org/Bookshelves/Social_Work_and_Human_Services/Scientific_Inquiry_in_Social_Work_(DeCarlo)."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1BA5F6-5F01-4671-A6C3-5F3E16163101}"/>
              </a:ext>
            </a:extLst>
          </p:cNvPr>
          <p:cNvSpPr>
            <a:spLocks noGrp="1"/>
          </p:cNvSpPr>
          <p:nvPr>
            <p:ph type="ctrTitle"/>
          </p:nvPr>
        </p:nvSpPr>
        <p:spPr>
          <a:xfrm>
            <a:off x="892817" y="1370171"/>
            <a:ext cx="4425551" cy="2387600"/>
          </a:xfrm>
        </p:spPr>
        <p:txBody>
          <a:bodyPr>
            <a:normAutofit/>
          </a:bodyPr>
          <a:lstStyle/>
          <a:p>
            <a:pPr algn="l"/>
            <a:r>
              <a:rPr lang="en-US" sz="4700">
                <a:solidFill>
                  <a:srgbClr val="FFFFFF"/>
                </a:solidFill>
              </a:rPr>
              <a:t>Chapters 4: Conducting a Literature Review</a:t>
            </a:r>
          </a:p>
        </p:txBody>
      </p:sp>
      <p:sp>
        <p:nvSpPr>
          <p:cNvPr id="3" name="Subtitle 2">
            <a:extLst>
              <a:ext uri="{FF2B5EF4-FFF2-40B4-BE49-F238E27FC236}">
                <a16:creationId xmlns:a16="http://schemas.microsoft.com/office/drawing/2014/main" id="{B59B0B61-A913-4CF9-ABBF-42912ED0223D}"/>
              </a:ext>
            </a:extLst>
          </p:cNvPr>
          <p:cNvSpPr>
            <a:spLocks noGrp="1"/>
          </p:cNvSpPr>
          <p:nvPr>
            <p:ph type="subTitle" idx="1"/>
          </p:nvPr>
        </p:nvSpPr>
        <p:spPr>
          <a:xfrm>
            <a:off x="892817" y="3849845"/>
            <a:ext cx="4425551" cy="1881751"/>
          </a:xfrm>
        </p:spPr>
        <p:txBody>
          <a:bodyPr>
            <a:normAutofit/>
          </a:bodyPr>
          <a:lstStyle/>
          <a:p>
            <a:pPr algn="l"/>
            <a:r>
              <a:rPr lang="en-US" i="1" dirty="0">
                <a:solidFill>
                  <a:srgbClr val="FFFFFF"/>
                </a:solidFill>
                <a:hlinkClick r:id="rId2"/>
              </a:rPr>
              <a:t>Scientific Inquiry in Social Work</a:t>
            </a:r>
            <a:endParaRPr lang="en-US" i="1" dirty="0">
              <a:solidFill>
                <a:srgbClr val="FFFFFF"/>
              </a:solidFill>
            </a:endParaRPr>
          </a:p>
        </p:txBody>
      </p:sp>
      <p:sp>
        <p:nvSpPr>
          <p:cNvPr id="14"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D85A50A-988A-4717-90E2-DA990B079F5F}"/>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989401" y="1051287"/>
            <a:ext cx="2048509" cy="881833"/>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p:spPr>
      </p:pic>
      <p:pic>
        <p:nvPicPr>
          <p:cNvPr id="5" name="Picture 4" descr="Image result for cc by nc sa image">
            <a:extLst>
              <a:ext uri="{FF2B5EF4-FFF2-40B4-BE49-F238E27FC236}">
                <a16:creationId xmlns:a16="http://schemas.microsoft.com/office/drawing/2014/main" id="{B0277A35-4E5B-4754-AD43-69A55BAB462B}"/>
              </a:ext>
            </a:extLst>
          </p:cNvPr>
          <p:cNvPicPr/>
          <p:nvPr/>
        </p:nvPicPr>
        <p:blipFill>
          <a:blip r:embed="rId4" cstate="hqprint">
            <a:extLst>
              <a:ext uri="{28A0092B-C50C-407E-A947-70E740481C1C}">
                <a14:useLocalDpi xmlns:a14="http://schemas.microsoft.com/office/drawing/2010/main" val="0"/>
              </a:ext>
            </a:extLst>
          </a:blip>
          <a:stretch>
            <a:fillRect/>
          </a:stretch>
        </p:blipFill>
        <p:spPr bwMode="auto">
          <a:xfrm>
            <a:off x="9708208" y="5060731"/>
            <a:ext cx="2020609" cy="630834"/>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p:spPr>
      </p:pic>
    </p:spTree>
    <p:extLst>
      <p:ext uri="{BB962C8B-B14F-4D97-AF65-F5344CB8AC3E}">
        <p14:creationId xmlns:p14="http://schemas.microsoft.com/office/powerpoint/2010/main" val="110015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A623C-81D6-4CD1-9EF7-6F97A07EABE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How to Create a Topical Outline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B9B988-AB0A-430D-9FD5-484F947E7303}"/>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2400" dirty="0"/>
              <a:t>Raw outline = organized by individual reference sources</a:t>
            </a:r>
          </a:p>
          <a:p>
            <a:pPr marL="0" indent="0">
              <a:buNone/>
            </a:pPr>
            <a:r>
              <a:rPr lang="en-US" sz="2400" b="1" dirty="0"/>
              <a:t>Topical outline = information from multiple sources arranged by topic or category</a:t>
            </a:r>
          </a:p>
          <a:p>
            <a:pPr marL="514350" indent="-514350">
              <a:buAutoNum type="arabicPeriod"/>
            </a:pPr>
            <a:r>
              <a:rPr lang="en-US" sz="2400" dirty="0"/>
              <a:t>Create a new Word document</a:t>
            </a:r>
          </a:p>
          <a:p>
            <a:pPr marL="514350" indent="-514350">
              <a:buAutoNum type="arabicPeriod"/>
            </a:pPr>
            <a:r>
              <a:rPr lang="en-US" sz="2400" dirty="0"/>
              <a:t>Using the raw outline entries sort the information from every source you have into topics or categories and subcategories.  </a:t>
            </a:r>
          </a:p>
          <a:p>
            <a:pPr marL="914400" lvl="1" indent="-457200">
              <a:buAutoNum type="alphaLcPeriod"/>
            </a:pPr>
            <a:r>
              <a:rPr lang="en-US" dirty="0"/>
              <a:t>Information may fit in more than one place.  </a:t>
            </a:r>
          </a:p>
          <a:p>
            <a:pPr marL="914400" lvl="1" indent="-457200">
              <a:buAutoNum type="alphaLcPeriod"/>
            </a:pPr>
            <a:r>
              <a:rPr lang="en-US" dirty="0"/>
              <a:t>Categories may change as you complete the assignment.  </a:t>
            </a:r>
          </a:p>
          <a:p>
            <a:pPr marL="0" indent="0">
              <a:buNone/>
            </a:pPr>
            <a:r>
              <a:rPr lang="en-US" sz="2400" dirty="0"/>
              <a:t>This process is an important stepping stone to writing a full literature review.  Be sure to include an in-text citation for each entry to make sure you know what information came from which reference source.  </a:t>
            </a:r>
          </a:p>
          <a:p>
            <a:endParaRPr lang="en-US" sz="1500" dirty="0"/>
          </a:p>
        </p:txBody>
      </p:sp>
    </p:spTree>
    <p:extLst>
      <p:ext uri="{BB962C8B-B14F-4D97-AF65-F5344CB8AC3E}">
        <p14:creationId xmlns:p14="http://schemas.microsoft.com/office/powerpoint/2010/main" val="310625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24A17D2-853B-40BF-8CAF-D8D5B1399E3D}"/>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Example: Topical Outline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64CF4CCE-0BD5-4284-81D2-24A90E731CE0}"/>
              </a:ext>
            </a:extLst>
          </p:cNvPr>
          <p:cNvSpPr>
            <a:spLocks noGrp="1"/>
          </p:cNvSpPr>
          <p:nvPr>
            <p:ph idx="1"/>
          </p:nvPr>
        </p:nvSpPr>
        <p:spPr>
          <a:xfrm>
            <a:off x="4167272" y="45867"/>
            <a:ext cx="7939315" cy="6676571"/>
          </a:xfrm>
        </p:spPr>
        <p:txBody>
          <a:bodyPr anchor="ctr">
            <a:normAutofit/>
          </a:bodyPr>
          <a:lstStyle/>
          <a:p>
            <a:pPr marL="0" lvl="0" indent="0">
              <a:buNone/>
            </a:pPr>
            <a:r>
              <a:rPr lang="en-US" sz="1400" b="1" dirty="0"/>
              <a:t>Suicide Risk Among LGBT Youth</a:t>
            </a:r>
          </a:p>
          <a:p>
            <a:pPr lvl="1"/>
            <a:r>
              <a:rPr lang="en-US" sz="1400" dirty="0"/>
              <a:t>Accumulating evidence indicates that adolescents who have same-sex sexual attractions, who have had sexual or romantic relationships with persons of the same sex, or who identify as lesbian, gay, or bisexual are more likely than heterosexual adolescents to experience depressive symptoms, suicidal ideation, and to make suicide attempts (Almeida et al., 2019; Russell &amp; Joyner 2011) </a:t>
            </a:r>
          </a:p>
          <a:p>
            <a:pPr lvl="1"/>
            <a:r>
              <a:rPr lang="en-US" sz="1400" dirty="0"/>
              <a:t>LGBT girls and boys had signiﬁcantly increased risks of suicidal ideation compared to their heterosexual, non-transgendered counterparts (Almeida &amp; Azrael, 2019)</a:t>
            </a:r>
          </a:p>
          <a:p>
            <a:pPr lvl="1"/>
            <a:r>
              <a:rPr lang="en-US" sz="1400" dirty="0"/>
              <a:t>[Sexual minority] youth were significantly more likely to be at risk of suicidal behavior than youth in the general population (Eisenberg &amp; Resnick, 2016; </a:t>
            </a:r>
            <a:r>
              <a:rPr lang="en-US" sz="1400" dirty="0" err="1"/>
              <a:t>Remafedi</a:t>
            </a:r>
            <a:r>
              <a:rPr lang="en-US" sz="1400" dirty="0"/>
              <a:t> et al., 2018; Hong et al., 2011)</a:t>
            </a:r>
          </a:p>
          <a:p>
            <a:pPr marL="0" lvl="0" indent="0">
              <a:buNone/>
            </a:pPr>
            <a:r>
              <a:rPr lang="en-US" sz="1400" b="1" dirty="0"/>
              <a:t>Bullying and School Social Interaction</a:t>
            </a:r>
          </a:p>
          <a:p>
            <a:pPr lvl="1"/>
            <a:r>
              <a:rPr lang="en-US" sz="1400" dirty="0"/>
              <a:t>LGBT adolescents live in social environments in which they may be exposed to negative experiences, including social rejection and isolation, diminished social support, discrimination, and verbal and physical abuse (Lombardi et al. 2011; </a:t>
            </a:r>
            <a:r>
              <a:rPr lang="en-US" sz="1400" dirty="0" err="1"/>
              <a:t>Savin</a:t>
            </a:r>
            <a:r>
              <a:rPr lang="en-US" sz="1400" dirty="0"/>
              <a:t>-Williams 2017; Wyss 2014)</a:t>
            </a:r>
          </a:p>
          <a:p>
            <a:pPr lvl="1"/>
            <a:r>
              <a:rPr lang="en-US" sz="1400" dirty="0"/>
              <a:t>Peer rejection and victimization are linked to psychosocial problems among sexual minority youth including suicidal behavior (</a:t>
            </a:r>
            <a:r>
              <a:rPr lang="en-US" sz="1400" dirty="0" err="1"/>
              <a:t>Bontempo</a:t>
            </a:r>
            <a:r>
              <a:rPr lang="en-US" sz="1400" dirty="0"/>
              <a:t> &amp; </a:t>
            </a:r>
            <a:r>
              <a:rPr lang="en-US" sz="1400" dirty="0" err="1"/>
              <a:t>D’Augelli</a:t>
            </a:r>
            <a:r>
              <a:rPr lang="en-US" sz="1400" dirty="0"/>
              <a:t>, 2002; Friedman et al., 2016, Grossman &amp; Kerner, 2008;  </a:t>
            </a:r>
            <a:r>
              <a:rPr lang="en-US" sz="1400" dirty="0" err="1"/>
              <a:t>Poteat</a:t>
            </a:r>
            <a:r>
              <a:rPr lang="en-US" sz="1400" dirty="0"/>
              <a:t> &amp; </a:t>
            </a:r>
            <a:r>
              <a:rPr lang="en-US" sz="1400" dirty="0" err="1"/>
              <a:t>Espelage</a:t>
            </a:r>
            <a:r>
              <a:rPr lang="en-US" sz="1400" dirty="0"/>
              <a:t>, 2017)</a:t>
            </a:r>
          </a:p>
          <a:p>
            <a:pPr marL="0" lvl="0" indent="0">
              <a:buNone/>
            </a:pPr>
            <a:r>
              <a:rPr lang="en-US" sz="1400" b="1" dirty="0"/>
              <a:t>Girls vs. Boys</a:t>
            </a:r>
          </a:p>
          <a:p>
            <a:pPr lvl="1"/>
            <a:r>
              <a:rPr lang="en-US" sz="1400" dirty="0"/>
              <a:t>Although girls had signiﬁcantly higher rates of suicidal ideation compared to boys (11.0% vs. 5.2%), there were only modest, statistically non-signiﬁcant differences in self-harm by sex (8.0% vs. 7.1%). (Almeida et al. 2019)</a:t>
            </a:r>
          </a:p>
          <a:p>
            <a:pPr lvl="1"/>
            <a:r>
              <a:rPr lang="en-US" sz="1400" dirty="0"/>
              <a:t>Among LGBT youth, a signiﬁcantly larger percentage of males reported discrimination (12 out of 24, 50%) than LGBT females (19 out of 75, 25.3%). (Almeida &amp; Johnson, 2018)</a:t>
            </a:r>
          </a:p>
          <a:p>
            <a:pPr marL="0" lvl="0" indent="0">
              <a:buNone/>
            </a:pPr>
            <a:r>
              <a:rPr lang="en-US" sz="1400" b="1" dirty="0"/>
              <a:t>Parental Factors</a:t>
            </a:r>
          </a:p>
          <a:p>
            <a:pPr lvl="1"/>
            <a:r>
              <a:rPr lang="en-US" sz="1400" dirty="0"/>
              <a:t>Previous studies have documented that parents react negatively to their child’s non-heterosexual identity, particularly fathers (Hong et al, 2017)</a:t>
            </a:r>
          </a:p>
          <a:p>
            <a:pPr lvl="1"/>
            <a:r>
              <a:rPr lang="en-US" sz="1400" dirty="0"/>
              <a:t>The researchers report that youth whose parents hold negative attitudes toward their child’s sexual orientation were likely to experience poorer health outcomes than do peers from families that reported no or low levels of family rejection. (Hong, </a:t>
            </a:r>
            <a:r>
              <a:rPr lang="en-US" sz="1400" dirty="0" err="1"/>
              <a:t>Espelage</a:t>
            </a:r>
            <a:r>
              <a:rPr lang="en-US" sz="1400" dirty="0"/>
              <a:t>, &amp; </a:t>
            </a:r>
            <a:r>
              <a:rPr lang="en-US" sz="1400" dirty="0" err="1"/>
              <a:t>Kral</a:t>
            </a:r>
            <a:r>
              <a:rPr lang="en-US" sz="1400" dirty="0"/>
              <a:t>, 2011)</a:t>
            </a:r>
          </a:p>
        </p:txBody>
      </p:sp>
    </p:spTree>
    <p:extLst>
      <p:ext uri="{BB962C8B-B14F-4D97-AF65-F5344CB8AC3E}">
        <p14:creationId xmlns:p14="http://schemas.microsoft.com/office/powerpoint/2010/main" val="258543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Chapter Overview</a:t>
            </a:r>
          </a:p>
        </p:txBody>
      </p:sp>
      <p:sp>
        <p:nvSpPr>
          <p:cNvPr id="3" name="Content Placeholder 2"/>
          <p:cNvSpPr>
            <a:spLocks noGrp="1"/>
          </p:cNvSpPr>
          <p:nvPr>
            <p:ph idx="1"/>
          </p:nvPr>
        </p:nvSpPr>
        <p:spPr>
          <a:xfrm>
            <a:off x="4978708" y="885651"/>
            <a:ext cx="6279100" cy="5251646"/>
          </a:xfrm>
        </p:spPr>
        <p:txBody>
          <a:bodyPr anchor="ctr">
            <a:normAutofit/>
          </a:bodyPr>
          <a:lstStyle/>
          <a:p>
            <a:r>
              <a:rPr lang="en-US" sz="2200" dirty="0"/>
              <a:t>Whether you plan to engage in clinical, administrative, or policy practice, all social workers must be able to look at the available literature on a topic and synthesize the relevant facts into a coherent review. </a:t>
            </a:r>
          </a:p>
          <a:p>
            <a:r>
              <a:rPr lang="en-US" sz="2200" dirty="0"/>
              <a:t>Literature reviews can have a powerful effect, for example by providing the factual basis for a new program or policy in an agency or government. </a:t>
            </a:r>
          </a:p>
          <a:p>
            <a:r>
              <a:rPr lang="en-US" sz="2200" dirty="0"/>
              <a:t>In your own research proposal, conducting a thorough literature review will help you build strong arguments for why your topic is important and why your research question must be answered.</a:t>
            </a:r>
          </a:p>
        </p:txBody>
      </p:sp>
    </p:spTree>
    <p:extLst>
      <p:ext uri="{BB962C8B-B14F-4D97-AF65-F5344CB8AC3E}">
        <p14:creationId xmlns:p14="http://schemas.microsoft.com/office/powerpoint/2010/main" val="306450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DCCCC7B-1163-46D2-BA8B-F9D8B46A59E4}"/>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Literature Reviews</a:t>
            </a:r>
          </a:p>
        </p:txBody>
      </p:sp>
      <p:sp>
        <p:nvSpPr>
          <p:cNvPr id="3" name="Content Placeholder 2">
            <a:extLst>
              <a:ext uri="{FF2B5EF4-FFF2-40B4-BE49-F238E27FC236}">
                <a16:creationId xmlns:a16="http://schemas.microsoft.com/office/drawing/2014/main" id="{73A5A2E1-3F46-40F5-A553-B7254EC73E7F}"/>
              </a:ext>
            </a:extLst>
          </p:cNvPr>
          <p:cNvSpPr>
            <a:spLocks noGrp="1"/>
          </p:cNvSpPr>
          <p:nvPr>
            <p:ph idx="1"/>
          </p:nvPr>
        </p:nvSpPr>
        <p:spPr>
          <a:xfrm>
            <a:off x="1665431" y="2177170"/>
            <a:ext cx="8536397" cy="4413635"/>
          </a:xfrm>
        </p:spPr>
        <p:txBody>
          <a:bodyPr anchor="ctr">
            <a:normAutofit/>
          </a:bodyPr>
          <a:lstStyle/>
          <a:p>
            <a:pPr marL="0" indent="0">
              <a:buNone/>
            </a:pPr>
            <a:r>
              <a:rPr lang="en-US" sz="2000" i="1" dirty="0"/>
              <a:t>Probably the most useful skill you will learn in this class</a:t>
            </a:r>
          </a:p>
          <a:p>
            <a:r>
              <a:rPr lang="en-US" sz="2000" dirty="0"/>
              <a:t>How do you learn about something in a rigorous way?</a:t>
            </a:r>
          </a:p>
          <a:p>
            <a:r>
              <a:rPr lang="en-US" sz="2000" dirty="0"/>
              <a:t>Accessing knowledge</a:t>
            </a:r>
          </a:p>
          <a:p>
            <a:r>
              <a:rPr lang="en-US" sz="2000" dirty="0"/>
              <a:t>Reading literature</a:t>
            </a:r>
          </a:p>
          <a:p>
            <a:r>
              <a:rPr lang="en-US" sz="2000" dirty="0"/>
              <a:t>Having something to say about your topic, and something you want to contribute to what we know</a:t>
            </a:r>
          </a:p>
          <a:p>
            <a:endParaRPr lang="en-US" sz="2000" dirty="0"/>
          </a:p>
          <a:p>
            <a:pPr marL="0" indent="0">
              <a:buNone/>
            </a:pPr>
            <a:r>
              <a:rPr lang="en-US" sz="2000" dirty="0"/>
              <a:t>Haven’t you done literature reviews before?</a:t>
            </a:r>
          </a:p>
          <a:p>
            <a:pPr lvl="1"/>
            <a:r>
              <a:rPr lang="en-US" sz="2000" dirty="0"/>
              <a:t>Kind of…for any topical essay or paper</a:t>
            </a:r>
          </a:p>
          <a:p>
            <a:pPr lvl="1"/>
            <a:r>
              <a:rPr lang="en-US" sz="2000" dirty="0"/>
              <a:t>This is even more detailed and specific for a research proposal</a:t>
            </a:r>
          </a:p>
        </p:txBody>
      </p:sp>
    </p:spTree>
    <p:extLst>
      <p:ext uri="{BB962C8B-B14F-4D97-AF65-F5344CB8AC3E}">
        <p14:creationId xmlns:p14="http://schemas.microsoft.com/office/powerpoint/2010/main" val="159196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3E9F16-C775-4627-88F6-96D43F901889}"/>
              </a:ext>
            </a:extLst>
          </p:cNvPr>
          <p:cNvSpPr>
            <a:spLocks noGrp="1"/>
          </p:cNvSpPr>
          <p:nvPr>
            <p:ph type="title"/>
          </p:nvPr>
        </p:nvSpPr>
        <p:spPr>
          <a:xfrm>
            <a:off x="1353666" y="759805"/>
            <a:ext cx="10000133" cy="1325563"/>
          </a:xfrm>
        </p:spPr>
        <p:txBody>
          <a:bodyPr>
            <a:normAutofit/>
          </a:bodyPr>
          <a:lstStyle/>
          <a:p>
            <a:r>
              <a:rPr lang="en-US" sz="4000" dirty="0">
                <a:solidFill>
                  <a:srgbClr val="FFFFFF"/>
                </a:solidFill>
              </a:rPr>
              <a:t>Argument: Something to Say</a:t>
            </a:r>
          </a:p>
        </p:txBody>
      </p:sp>
      <p:sp>
        <p:nvSpPr>
          <p:cNvPr id="20" name="TextBox 19">
            <a:extLst>
              <a:ext uri="{FF2B5EF4-FFF2-40B4-BE49-F238E27FC236}">
                <a16:creationId xmlns:a16="http://schemas.microsoft.com/office/drawing/2014/main" id="{998E96D4-5BE4-4DFD-A6D3-B5A6FF397463}"/>
              </a:ext>
            </a:extLst>
          </p:cNvPr>
          <p:cNvSpPr txBox="1"/>
          <p:nvPr/>
        </p:nvSpPr>
        <p:spPr>
          <a:xfrm>
            <a:off x="1790448" y="2543175"/>
            <a:ext cx="8608056" cy="3482014"/>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i="1" kern="1200" dirty="0">
                <a:solidFill>
                  <a:schemeClr val="bg1"/>
                </a:solidFill>
              </a:rPr>
              <a:t>Let’s walk through an argument on burnout</a:t>
            </a:r>
            <a:endParaRPr lang="en-US" sz="28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Claim: the thesis statement—what you are trying to prove</a:t>
            </a:r>
          </a:p>
          <a:p>
            <a:pPr marL="228600" lvl="1" indent="-228600" algn="l" defTabSz="977900">
              <a:lnSpc>
                <a:spcPct val="90000"/>
              </a:lnSpc>
              <a:spcBef>
                <a:spcPct val="0"/>
              </a:spcBef>
              <a:spcAft>
                <a:spcPct val="15000"/>
              </a:spcAft>
              <a:buChar char="•"/>
            </a:pPr>
            <a:r>
              <a:rPr lang="en-US" sz="2200" kern="1200" dirty="0">
                <a:solidFill>
                  <a:schemeClr val="bg1"/>
                </a:solidFill>
              </a:rPr>
              <a:t>Grounds: theoretical or empirical evidence that supports your claim</a:t>
            </a:r>
          </a:p>
          <a:p>
            <a:pPr marL="228600" lvl="1" indent="-228600" algn="l" defTabSz="977900">
              <a:lnSpc>
                <a:spcPct val="90000"/>
              </a:lnSpc>
              <a:spcBef>
                <a:spcPct val="0"/>
              </a:spcBef>
              <a:spcAft>
                <a:spcPct val="15000"/>
              </a:spcAft>
              <a:buChar char="•"/>
            </a:pPr>
            <a:r>
              <a:rPr lang="en-US" sz="2200" kern="1200" dirty="0">
                <a:solidFill>
                  <a:schemeClr val="bg1"/>
                </a:solidFill>
              </a:rPr>
              <a:t>Warrant: your reasoning (rule or principle) connecting the claim and its grounds</a:t>
            </a:r>
          </a:p>
          <a:p>
            <a:pPr marL="228600" lvl="1" indent="-228600" algn="l" defTabSz="977900">
              <a:lnSpc>
                <a:spcPct val="90000"/>
              </a:lnSpc>
              <a:spcBef>
                <a:spcPct val="0"/>
              </a:spcBef>
              <a:spcAft>
                <a:spcPct val="15000"/>
              </a:spcAft>
              <a:buChar char="•"/>
            </a:pPr>
            <a:r>
              <a:rPr lang="en-US" sz="2200" kern="1200" dirty="0">
                <a:solidFill>
                  <a:schemeClr val="bg1"/>
                </a:solidFill>
              </a:rPr>
              <a:t>Backing: further facts used to support or legitimize the warrant</a:t>
            </a:r>
          </a:p>
          <a:p>
            <a:pPr marL="228600" lvl="1" indent="-228600" algn="l" defTabSz="977900">
              <a:lnSpc>
                <a:spcPct val="90000"/>
              </a:lnSpc>
              <a:spcBef>
                <a:spcPct val="0"/>
              </a:spcBef>
              <a:spcAft>
                <a:spcPct val="15000"/>
              </a:spcAft>
              <a:buChar char="•"/>
            </a:pPr>
            <a:r>
              <a:rPr lang="en-US" sz="2200" kern="1200" dirty="0">
                <a:solidFill>
                  <a:schemeClr val="bg1"/>
                </a:solidFill>
              </a:rPr>
              <a:t>Qualifier: acknowledging that the argument may not be true for all cases</a:t>
            </a:r>
          </a:p>
          <a:p>
            <a:pPr marL="228600" lvl="1" indent="-228600" algn="l" defTabSz="977900">
              <a:lnSpc>
                <a:spcPct val="90000"/>
              </a:lnSpc>
              <a:spcBef>
                <a:spcPct val="0"/>
              </a:spcBef>
              <a:spcAft>
                <a:spcPct val="15000"/>
              </a:spcAft>
              <a:buChar char="•"/>
            </a:pPr>
            <a:r>
              <a:rPr lang="en-US" sz="2200" kern="1200" dirty="0">
                <a:solidFill>
                  <a:schemeClr val="bg1"/>
                </a:solidFill>
              </a:rPr>
              <a:t>Rebuttal: considering both sides (as cited in Burnette, 2012)</a:t>
            </a:r>
          </a:p>
        </p:txBody>
      </p:sp>
    </p:spTree>
    <p:extLst>
      <p:ext uri="{BB962C8B-B14F-4D97-AF65-F5344CB8AC3E}">
        <p14:creationId xmlns:p14="http://schemas.microsoft.com/office/powerpoint/2010/main" val="5673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B7C7A7-08F2-4554-AFBE-FEA8038AE5B9}"/>
              </a:ext>
            </a:extLst>
          </p:cNvPr>
          <p:cNvSpPr>
            <a:spLocks noGrp="1"/>
          </p:cNvSpPr>
          <p:nvPr>
            <p:ph type="title"/>
          </p:nvPr>
        </p:nvSpPr>
        <p:spPr>
          <a:xfrm>
            <a:off x="5894962" y="479493"/>
            <a:ext cx="5458838" cy="1325563"/>
          </a:xfrm>
        </p:spPr>
        <p:txBody>
          <a:bodyPr>
            <a:normAutofit/>
          </a:bodyPr>
          <a:lstStyle/>
          <a:p>
            <a:r>
              <a:rPr lang="en-US"/>
              <a:t>Problem Statement</a:t>
            </a: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Problem - Handwriting image"/>
          <p:cNvPicPr>
            <a:picLocks noChangeAspect="1"/>
          </p:cNvPicPr>
          <p:nvPr/>
        </p:nvPicPr>
        <p:blipFill rotWithShape="1">
          <a:blip r:embed="rId2">
            <a:extLst>
              <a:ext uri="{28A0092B-C50C-407E-A947-70E740481C1C}">
                <a14:useLocalDpi xmlns:a14="http://schemas.microsoft.com/office/drawing/2010/main" val="0"/>
              </a:ext>
            </a:extLst>
          </a:blip>
          <a:srcRect l="2512" r="-2" b="-2"/>
          <a:stretch/>
        </p:blipFill>
        <p:spPr>
          <a:xfrm>
            <a:off x="703182" y="1708594"/>
            <a:ext cx="4777381" cy="32710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AB309965-9277-4560-8EC8-AB971ED77A9B}"/>
              </a:ext>
            </a:extLst>
          </p:cNvPr>
          <p:cNvSpPr>
            <a:spLocks noGrp="1"/>
          </p:cNvSpPr>
          <p:nvPr>
            <p:ph idx="1"/>
          </p:nvPr>
        </p:nvSpPr>
        <p:spPr>
          <a:xfrm>
            <a:off x="5894962" y="1984443"/>
            <a:ext cx="5458838" cy="4192520"/>
          </a:xfrm>
        </p:spPr>
        <p:txBody>
          <a:bodyPr>
            <a:normAutofit/>
          </a:bodyPr>
          <a:lstStyle/>
          <a:p>
            <a:r>
              <a:rPr lang="en-US" sz="2200"/>
              <a:t>Why is this an important problem to study?</a:t>
            </a:r>
          </a:p>
          <a:p>
            <a:r>
              <a:rPr lang="en-US" sz="2200"/>
              <a:t>How many people are affected by the problem?</a:t>
            </a:r>
          </a:p>
          <a:p>
            <a:r>
              <a:rPr lang="en-US" sz="2200"/>
              <a:t>How does this problem impact other social issues or target populations relevant to social work?</a:t>
            </a:r>
          </a:p>
          <a:p>
            <a:r>
              <a:rPr lang="en-US" sz="2200"/>
              <a:t>Why is your target population an important one to study?</a:t>
            </a:r>
          </a:p>
          <a:p>
            <a:r>
              <a:rPr lang="en-US" sz="2200" i="1"/>
              <a:t>How well did the author answer these questions?</a:t>
            </a:r>
          </a:p>
          <a:p>
            <a:r>
              <a:rPr lang="en-US" sz="2200" i="1"/>
              <a:t>What would you add to make it stronger?</a:t>
            </a:r>
          </a:p>
        </p:txBody>
      </p:sp>
    </p:spTree>
    <p:extLst>
      <p:ext uri="{BB962C8B-B14F-4D97-AF65-F5344CB8AC3E}">
        <p14:creationId xmlns:p14="http://schemas.microsoft.com/office/powerpoint/2010/main" val="30077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CFF9A-7FDD-4178-B07B-206DE8144625}"/>
              </a:ext>
            </a:extLst>
          </p:cNvPr>
          <p:cNvSpPr>
            <a:spLocks noGrp="1"/>
          </p:cNvSpPr>
          <p:nvPr>
            <p:ph type="title"/>
          </p:nvPr>
        </p:nvSpPr>
        <p:spPr>
          <a:xfrm>
            <a:off x="589560" y="856180"/>
            <a:ext cx="4560584" cy="1128068"/>
          </a:xfrm>
        </p:spPr>
        <p:txBody>
          <a:bodyPr anchor="ctr">
            <a:normAutofit/>
          </a:bodyPr>
          <a:lstStyle/>
          <a:p>
            <a:r>
              <a:rPr lang="en-US" sz="3700"/>
              <a:t>Finding more literature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C0E141-748C-43FB-B6D6-F7A031846CA3}"/>
              </a:ext>
            </a:extLst>
          </p:cNvPr>
          <p:cNvSpPr>
            <a:spLocks noGrp="1"/>
          </p:cNvSpPr>
          <p:nvPr>
            <p:ph idx="1"/>
          </p:nvPr>
        </p:nvSpPr>
        <p:spPr>
          <a:xfrm>
            <a:off x="477040" y="2179965"/>
            <a:ext cx="5062781" cy="4218631"/>
          </a:xfrm>
        </p:spPr>
        <p:txBody>
          <a:bodyPr anchor="ctr">
            <a:normAutofit lnSpcReduction="10000"/>
          </a:bodyPr>
          <a:lstStyle/>
          <a:p>
            <a:pPr marL="0" indent="0">
              <a:buNone/>
            </a:pPr>
            <a:r>
              <a:rPr lang="en-US" sz="1800" dirty="0"/>
              <a:t>Try to find each type of source for your topic…</a:t>
            </a:r>
          </a:p>
          <a:p>
            <a:pPr lvl="1"/>
            <a:r>
              <a:rPr lang="en-US" sz="1800" dirty="0"/>
              <a:t>Seminal article</a:t>
            </a:r>
          </a:p>
          <a:p>
            <a:pPr lvl="1"/>
            <a:r>
              <a:rPr lang="en-US" sz="1800" dirty="0"/>
              <a:t>Empirical article</a:t>
            </a:r>
          </a:p>
          <a:p>
            <a:pPr lvl="1"/>
            <a:r>
              <a:rPr lang="en-US" sz="1800" dirty="0"/>
              <a:t>Theoretical article</a:t>
            </a:r>
          </a:p>
          <a:p>
            <a:pPr lvl="1"/>
            <a:r>
              <a:rPr lang="en-US" sz="1800" dirty="0"/>
              <a:t>Practical article</a:t>
            </a:r>
          </a:p>
          <a:p>
            <a:pPr lvl="1"/>
            <a:r>
              <a:rPr lang="en-US" sz="1800" dirty="0"/>
              <a:t>Qualitative article</a:t>
            </a:r>
          </a:p>
          <a:p>
            <a:pPr lvl="1"/>
            <a:r>
              <a:rPr lang="en-US" sz="1800" dirty="0"/>
              <a:t>Quantitative article</a:t>
            </a:r>
          </a:p>
          <a:p>
            <a:pPr lvl="1"/>
            <a:r>
              <a:rPr lang="en-US" sz="1800" dirty="0"/>
              <a:t>Meta analysis</a:t>
            </a:r>
          </a:p>
          <a:p>
            <a:pPr lvl="1"/>
            <a:r>
              <a:rPr lang="en-US" sz="1800" dirty="0"/>
              <a:t>Meta synthesis</a:t>
            </a:r>
          </a:p>
          <a:p>
            <a:pPr lvl="1"/>
            <a:r>
              <a:rPr lang="en-US" sz="1800" dirty="0"/>
              <a:t>Systematic review</a:t>
            </a:r>
          </a:p>
          <a:p>
            <a:pPr lvl="1"/>
            <a:r>
              <a:rPr lang="en-US" sz="1800" dirty="0"/>
              <a:t>Gray literature</a:t>
            </a:r>
          </a:p>
          <a:p>
            <a:pPr lvl="1"/>
            <a:r>
              <a:rPr lang="en-US" sz="1800" dirty="0"/>
              <a:t>Books</a:t>
            </a:r>
          </a:p>
          <a:p>
            <a:pPr marL="0" indent="0">
              <a:buNone/>
            </a:pPr>
            <a:r>
              <a:rPr lang="en-US" sz="1800" dirty="0"/>
              <a:t>Searching for articles that answer the questions in the prompt</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 Wikipedia"/>
          <p:cNvPicPr>
            <a:picLocks noChangeAspect="1"/>
          </p:cNvPicPr>
          <p:nvPr/>
        </p:nvPicPr>
        <p:blipFill rotWithShape="1">
          <a:blip r:embed="rId2">
            <a:extLst>
              <a:ext uri="{28A0092B-C50C-407E-A947-70E740481C1C}">
                <a14:useLocalDpi xmlns:a14="http://schemas.microsoft.com/office/drawing/2010/main" val="0"/>
              </a:ext>
            </a:extLst>
          </a:blip>
          <a:srcRect l="21444" r="20531" b="2"/>
          <a:stretch/>
        </p:blipFill>
        <p:spPr>
          <a:xfrm>
            <a:off x="5977788" y="799352"/>
            <a:ext cx="5425410" cy="5259296"/>
          </a:xfrm>
          <a:prstGeom prst="rect">
            <a:avLst/>
          </a:prstGeom>
        </p:spPr>
      </p:pic>
    </p:spTree>
    <p:extLst>
      <p:ext uri="{BB962C8B-B14F-4D97-AF65-F5344CB8AC3E}">
        <p14:creationId xmlns:p14="http://schemas.microsoft.com/office/powerpoint/2010/main" val="7561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0721A2E-54C1-4B72-A668-0B9231EFDC4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Literature Review</a:t>
            </a:r>
          </a:p>
        </p:txBody>
      </p:sp>
      <p:sp>
        <p:nvSpPr>
          <p:cNvPr id="3" name="Content Placeholder 2">
            <a:extLst>
              <a:ext uri="{FF2B5EF4-FFF2-40B4-BE49-F238E27FC236}">
                <a16:creationId xmlns:a16="http://schemas.microsoft.com/office/drawing/2014/main" id="{A174B53D-C449-4AA5-B60C-AE7805D2AC0C}"/>
              </a:ext>
            </a:extLst>
          </p:cNvPr>
          <p:cNvSpPr>
            <a:spLocks noGrp="1"/>
          </p:cNvSpPr>
          <p:nvPr>
            <p:ph idx="1"/>
          </p:nvPr>
        </p:nvSpPr>
        <p:spPr>
          <a:xfrm>
            <a:off x="4978708" y="885651"/>
            <a:ext cx="6525220" cy="5819949"/>
          </a:xfrm>
        </p:spPr>
        <p:txBody>
          <a:bodyPr anchor="ctr">
            <a:normAutofit/>
          </a:bodyPr>
          <a:lstStyle/>
          <a:p>
            <a:pPr marL="0" indent="0">
              <a:buNone/>
            </a:pPr>
            <a:r>
              <a:rPr lang="en-US" sz="1900" dirty="0"/>
              <a:t>Describe all of the information from the literature: </a:t>
            </a:r>
          </a:p>
          <a:p>
            <a:pPr lvl="1"/>
            <a:r>
              <a:rPr lang="en-US" sz="1900" dirty="0"/>
              <a:t>that is important to know about each variable in your research question</a:t>
            </a:r>
          </a:p>
          <a:p>
            <a:pPr lvl="1"/>
            <a:r>
              <a:rPr lang="en-US" sz="1900" dirty="0"/>
              <a:t>that is important to know about the relationship between the variables in your research question</a:t>
            </a:r>
          </a:p>
          <a:p>
            <a:pPr marL="0" indent="0">
              <a:buNone/>
            </a:pPr>
            <a:r>
              <a:rPr lang="en-US" sz="1900" dirty="0"/>
              <a:t>What other variables or social forces influence the variables in your research question?</a:t>
            </a:r>
          </a:p>
          <a:p>
            <a:r>
              <a:rPr lang="en-US" sz="1900" dirty="0"/>
              <a:t>Describe what is known about your target population</a:t>
            </a:r>
          </a:p>
          <a:p>
            <a:r>
              <a:rPr lang="en-US" sz="1900" dirty="0"/>
              <a:t>Define key terms </a:t>
            </a:r>
          </a:p>
          <a:p>
            <a:r>
              <a:rPr lang="en-US" sz="1900" dirty="0"/>
              <a:t>Explain theories that are important for understanding your topic</a:t>
            </a:r>
          </a:p>
          <a:p>
            <a:r>
              <a:rPr lang="en-US" sz="1900" dirty="0"/>
              <a:t>Identify consistent findings across studies</a:t>
            </a:r>
          </a:p>
          <a:p>
            <a:r>
              <a:rPr lang="en-US" sz="1900" dirty="0"/>
              <a:t>Identify gaps and controversies in the literature</a:t>
            </a:r>
          </a:p>
          <a:p>
            <a:endParaRPr lang="en-US" sz="1900" dirty="0"/>
          </a:p>
          <a:p>
            <a:pPr marL="0" indent="0">
              <a:buNone/>
            </a:pPr>
            <a:r>
              <a:rPr lang="en-US" sz="1900" i="1" dirty="0"/>
              <a:t>How well did the author answer these questions? What would you add to make it stronger?</a:t>
            </a:r>
          </a:p>
          <a:p>
            <a:endParaRPr lang="en-US" sz="1500" dirty="0"/>
          </a:p>
          <a:p>
            <a:endParaRPr lang="en-US" sz="1500" dirty="0"/>
          </a:p>
        </p:txBody>
      </p:sp>
    </p:spTree>
    <p:extLst>
      <p:ext uri="{BB962C8B-B14F-4D97-AF65-F5344CB8AC3E}">
        <p14:creationId xmlns:p14="http://schemas.microsoft.com/office/powerpoint/2010/main" val="425165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31CC33-0BB2-447F-A646-5A0CCFD93470}"/>
              </a:ext>
            </a:extLst>
          </p:cNvPr>
          <p:cNvSpPr>
            <a:spLocks noGrp="1"/>
          </p:cNvSpPr>
          <p:nvPr>
            <p:ph type="title"/>
          </p:nvPr>
        </p:nvSpPr>
        <p:spPr>
          <a:xfrm>
            <a:off x="905394" y="3179207"/>
            <a:ext cx="2740880" cy="2103993"/>
          </a:xfrm>
        </p:spPr>
        <p:txBody>
          <a:bodyPr vert="horz" lIns="91440" tIns="45720" rIns="91440" bIns="45720" rtlCol="0" anchor="b">
            <a:normAutofit fontScale="90000"/>
          </a:bodyPr>
          <a:lstStyle/>
          <a:p>
            <a:r>
              <a:rPr lang="en-US" sz="5100" kern="1200" dirty="0">
                <a:solidFill>
                  <a:schemeClr val="tx1"/>
                </a:solidFill>
                <a:latin typeface="+mj-lt"/>
                <a:ea typeface="+mj-ea"/>
                <a:cs typeface="+mj-cs"/>
              </a:rPr>
              <a:t>Raw Outline: Notes on the Literature</a:t>
            </a:r>
          </a:p>
        </p:txBody>
      </p:sp>
      <p:sp>
        <p:nvSpPr>
          <p:cNvPr id="13" name="Rectangle 12">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Content Placeholder 3" descr="Table showing examples of how to take notes on literature for topics being researched">
            <a:extLst>
              <a:ext uri="{FF2B5EF4-FFF2-40B4-BE49-F238E27FC236}">
                <a16:creationId xmlns:a16="http://schemas.microsoft.com/office/drawing/2014/main" id="{C0E65044-047D-45E0-8FF2-FA65FB167668}"/>
              </a:ext>
            </a:extLst>
          </p:cNvPr>
          <p:cNvGraphicFramePr>
            <a:graphicFrameLocks/>
          </p:cNvGraphicFramePr>
          <p:nvPr>
            <p:extLst>
              <p:ext uri="{D42A27DB-BD31-4B8C-83A1-F6EECF244321}">
                <p14:modId xmlns:p14="http://schemas.microsoft.com/office/powerpoint/2010/main" val="4146695789"/>
              </p:ext>
            </p:extLst>
          </p:nvPr>
        </p:nvGraphicFramePr>
        <p:xfrm>
          <a:off x="3646273" y="189553"/>
          <a:ext cx="8400583" cy="6478894"/>
        </p:xfrm>
        <a:graphic>
          <a:graphicData uri="http://schemas.openxmlformats.org/drawingml/2006/table">
            <a:tbl>
              <a:tblPr firstRow="1">
                <a:tableStyleId>{5C22544A-7EE6-4342-B048-85BDC9FD1C3A}</a:tableStyleId>
              </a:tblPr>
              <a:tblGrid>
                <a:gridCol w="1227365">
                  <a:extLst>
                    <a:ext uri="{9D8B030D-6E8A-4147-A177-3AD203B41FA5}">
                      <a16:colId xmlns:a16="http://schemas.microsoft.com/office/drawing/2014/main" val="3880105638"/>
                    </a:ext>
                  </a:extLst>
                </a:gridCol>
                <a:gridCol w="898554">
                  <a:extLst>
                    <a:ext uri="{9D8B030D-6E8A-4147-A177-3AD203B41FA5}">
                      <a16:colId xmlns:a16="http://schemas.microsoft.com/office/drawing/2014/main" val="3310085445"/>
                    </a:ext>
                  </a:extLst>
                </a:gridCol>
                <a:gridCol w="1055407">
                  <a:extLst>
                    <a:ext uri="{9D8B030D-6E8A-4147-A177-3AD203B41FA5}">
                      <a16:colId xmlns:a16="http://schemas.microsoft.com/office/drawing/2014/main" val="665401424"/>
                    </a:ext>
                  </a:extLst>
                </a:gridCol>
                <a:gridCol w="1779256">
                  <a:extLst>
                    <a:ext uri="{9D8B030D-6E8A-4147-A177-3AD203B41FA5}">
                      <a16:colId xmlns:a16="http://schemas.microsoft.com/office/drawing/2014/main" val="567759756"/>
                    </a:ext>
                  </a:extLst>
                </a:gridCol>
                <a:gridCol w="1451608">
                  <a:extLst>
                    <a:ext uri="{9D8B030D-6E8A-4147-A177-3AD203B41FA5}">
                      <a16:colId xmlns:a16="http://schemas.microsoft.com/office/drawing/2014/main" val="2607837573"/>
                    </a:ext>
                  </a:extLst>
                </a:gridCol>
                <a:gridCol w="1988393">
                  <a:extLst>
                    <a:ext uri="{9D8B030D-6E8A-4147-A177-3AD203B41FA5}">
                      <a16:colId xmlns:a16="http://schemas.microsoft.com/office/drawing/2014/main" val="977551976"/>
                    </a:ext>
                  </a:extLst>
                </a:gridCol>
              </a:tblGrid>
              <a:tr h="521696">
                <a:tc>
                  <a:txBody>
                    <a:bodyPr/>
                    <a:lstStyle/>
                    <a:p>
                      <a:pPr marL="0" marR="0">
                        <a:lnSpc>
                          <a:spcPct val="100000"/>
                        </a:lnSpc>
                        <a:spcBef>
                          <a:spcPts val="0"/>
                        </a:spcBef>
                        <a:spcAft>
                          <a:spcPts val="0"/>
                        </a:spcAft>
                      </a:pPr>
                      <a:r>
                        <a:rPr lang="en-US" sz="1400" b="1" dirty="0">
                          <a:effectLst/>
                        </a:rPr>
                        <a:t>Topic</a:t>
                      </a:r>
                      <a:endParaRPr lang="en-US" sz="1400" b="1" dirty="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b="1">
                          <a:effectLst/>
                        </a:rPr>
                        <a:t>Citation</a:t>
                      </a:r>
                      <a:endParaRPr lang="en-US" sz="1400" b="1">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b="1">
                          <a:effectLst/>
                        </a:rPr>
                        <a:t>General Idea</a:t>
                      </a:r>
                      <a:endParaRPr lang="en-US" sz="1400" b="1">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b="1">
                          <a:effectLst/>
                        </a:rPr>
                        <a:t>Facts from Literature/Author</a:t>
                      </a:r>
                      <a:endParaRPr lang="en-US" sz="1400" b="1">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b="1">
                          <a:effectLst/>
                        </a:rPr>
                        <a:t>Methods</a:t>
                      </a:r>
                      <a:endParaRPr lang="en-US" sz="1400" b="1">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b="1">
                          <a:effectLst/>
                        </a:rPr>
                        <a:t>Results</a:t>
                      </a:r>
                      <a:endParaRPr lang="en-US" sz="1400" b="1">
                        <a:effectLst/>
                        <a:latin typeface="Arial" panose="020B0604020202020204" pitchFamily="34" charset="0"/>
                        <a:ea typeface="Arial" panose="020B0604020202020204" pitchFamily="34" charset="0"/>
                      </a:endParaRPr>
                    </a:p>
                  </a:txBody>
                  <a:tcPr marL="11141" marR="11141" marT="11433" marB="11433"/>
                </a:tc>
                <a:extLst>
                  <a:ext uri="{0D108BD9-81ED-4DB2-BD59-A6C34878D82A}">
                    <a16:rowId xmlns:a16="http://schemas.microsoft.com/office/drawing/2014/main" val="4270236123"/>
                  </a:ext>
                </a:extLst>
              </a:tr>
              <a:tr h="2733932">
                <a:tc>
                  <a:txBody>
                    <a:bodyPr/>
                    <a:lstStyle/>
                    <a:p>
                      <a:pPr marL="0" marR="0">
                        <a:lnSpc>
                          <a:spcPct val="100000"/>
                        </a:lnSpc>
                        <a:spcBef>
                          <a:spcPts val="0"/>
                        </a:spcBef>
                        <a:spcAft>
                          <a:spcPts val="0"/>
                        </a:spcAft>
                      </a:pPr>
                      <a:r>
                        <a:rPr lang="en-US" sz="1400" b="1">
                          <a:effectLst/>
                        </a:rPr>
                        <a:t>Substance abuse</a:t>
                      </a:r>
                      <a:endParaRPr lang="en-US" sz="1400" b="1">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a:effectLst/>
                        </a:rPr>
                        <a:t>(Auerbach &amp; Miller, 2018)</a:t>
                      </a:r>
                      <a:endParaRPr lang="en-US" sz="140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dirty="0">
                          <a:effectLst/>
                        </a:rPr>
                        <a:t>-“Drug and alcohol-related deaths and suicide rates are at an all-time high.” </a:t>
                      </a:r>
                    </a:p>
                    <a:p>
                      <a:pPr marL="0" marR="0">
                        <a:lnSpc>
                          <a:spcPct val="100000"/>
                        </a:lnSpc>
                        <a:spcBef>
                          <a:spcPts val="0"/>
                        </a:spcBef>
                        <a:spcAft>
                          <a:spcPts val="0"/>
                        </a:spcAft>
                      </a:pPr>
                      <a:r>
                        <a:rPr lang="en-US" sz="1400" dirty="0">
                          <a:effectLst/>
                        </a:rPr>
                        <a:t>-rural areas are hit hardest</a:t>
                      </a:r>
                    </a:p>
                    <a:p>
                      <a:pPr marL="0" marR="0">
                        <a:lnSpc>
                          <a:spcPct val="100000"/>
                        </a:lnSpc>
                        <a:spcBef>
                          <a:spcPts val="0"/>
                        </a:spcBef>
                        <a:spcAft>
                          <a:spcPts val="0"/>
                        </a:spcAft>
                      </a:pPr>
                      <a:r>
                        <a:rPr lang="en-US" sz="1400" dirty="0">
                          <a:effectLst/>
                        </a:rPr>
                        <a:t> </a:t>
                      </a:r>
                      <a:endParaRPr lang="en-US" sz="1400" dirty="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a:effectLst/>
                        </a:rPr>
                        <a:t>-Support community well-being to increase social capital</a:t>
                      </a:r>
                    </a:p>
                    <a:p>
                      <a:pPr marL="0" marR="0">
                        <a:lnSpc>
                          <a:spcPct val="100000"/>
                        </a:lnSpc>
                        <a:spcBef>
                          <a:spcPts val="0"/>
                        </a:spcBef>
                        <a:spcAft>
                          <a:spcPts val="0"/>
                        </a:spcAft>
                      </a:pPr>
                      <a:r>
                        <a:rPr lang="en-US" sz="1400">
                          <a:effectLst/>
                        </a:rPr>
                        <a:t>-Social capital defined by context</a:t>
                      </a:r>
                    </a:p>
                    <a:p>
                      <a:pPr marL="0" marR="0">
                        <a:lnSpc>
                          <a:spcPct val="100000"/>
                        </a:lnSpc>
                        <a:spcBef>
                          <a:spcPts val="0"/>
                        </a:spcBef>
                        <a:spcAft>
                          <a:spcPts val="0"/>
                        </a:spcAft>
                      </a:pPr>
                      <a:r>
                        <a:rPr lang="en-US" sz="1400">
                          <a:effectLst/>
                        </a:rPr>
                        <a:t>-”Rural areas are hit hardest and using place-based education and resources are essential”</a:t>
                      </a:r>
                      <a:endParaRPr lang="en-US" sz="140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dirty="0">
                          <a:effectLst/>
                        </a:rPr>
                        <a:t>non-empirical</a:t>
                      </a:r>
                      <a:endParaRPr lang="en-US" sz="1400" dirty="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a:effectLst/>
                        </a:rPr>
                        <a:t>-Encourage students to return to counties post-graduation </a:t>
                      </a:r>
                    </a:p>
                    <a:p>
                      <a:pPr marL="0" marR="0">
                        <a:lnSpc>
                          <a:spcPct val="100000"/>
                        </a:lnSpc>
                        <a:spcBef>
                          <a:spcPts val="0"/>
                        </a:spcBef>
                        <a:spcAft>
                          <a:spcPts val="0"/>
                        </a:spcAft>
                      </a:pPr>
                      <a:r>
                        <a:rPr lang="en-US" sz="1400">
                          <a:effectLst/>
                        </a:rPr>
                        <a:t>- Provide the needed addiction and mental health treatment resources in communities with new graduates</a:t>
                      </a:r>
                    </a:p>
                    <a:p>
                      <a:pPr marL="0" marR="0">
                        <a:lnSpc>
                          <a:spcPct val="100000"/>
                        </a:lnSpc>
                        <a:spcBef>
                          <a:spcPts val="0"/>
                        </a:spcBef>
                        <a:spcAft>
                          <a:spcPts val="0"/>
                        </a:spcAft>
                      </a:pPr>
                      <a:r>
                        <a:rPr lang="en-US" sz="1400">
                          <a:effectLst/>
                        </a:rPr>
                        <a:t>-can communities or businesses provide college scholarships to fill needed service roles?</a:t>
                      </a:r>
                      <a:endParaRPr lang="en-US" sz="1400">
                        <a:effectLst/>
                        <a:latin typeface="Arial" panose="020B0604020202020204" pitchFamily="34" charset="0"/>
                        <a:ea typeface="Arial" panose="020B0604020202020204" pitchFamily="34" charset="0"/>
                      </a:endParaRPr>
                    </a:p>
                  </a:txBody>
                  <a:tcPr marL="11141" marR="11141" marT="11433" marB="11433"/>
                </a:tc>
                <a:extLst>
                  <a:ext uri="{0D108BD9-81ED-4DB2-BD59-A6C34878D82A}">
                    <a16:rowId xmlns:a16="http://schemas.microsoft.com/office/drawing/2014/main" val="758131728"/>
                  </a:ext>
                </a:extLst>
              </a:tr>
              <a:tr h="2733932">
                <a:tc>
                  <a:txBody>
                    <a:bodyPr/>
                    <a:lstStyle/>
                    <a:p>
                      <a:pPr marL="0" marR="0">
                        <a:lnSpc>
                          <a:spcPct val="100000"/>
                        </a:lnSpc>
                        <a:spcBef>
                          <a:spcPts val="0"/>
                        </a:spcBef>
                        <a:spcAft>
                          <a:spcPts val="0"/>
                        </a:spcAft>
                      </a:pPr>
                      <a:r>
                        <a:rPr lang="en-US" sz="1400" b="1">
                          <a:effectLst/>
                        </a:rPr>
                        <a:t>Health care use &amp; perceptions</a:t>
                      </a:r>
                      <a:endParaRPr lang="en-US" sz="1400" b="1">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dirty="0">
                          <a:effectLst/>
                        </a:rPr>
                        <a:t>(McGarvey, Leon-Verdin, </a:t>
                      </a:r>
                      <a:r>
                        <a:rPr lang="en-US" sz="1400" dirty="0" err="1">
                          <a:effectLst/>
                        </a:rPr>
                        <a:t>Killos</a:t>
                      </a:r>
                      <a:r>
                        <a:rPr lang="en-US" sz="1400" dirty="0">
                          <a:effectLst/>
                        </a:rPr>
                        <a:t>, </a:t>
                      </a:r>
                      <a:r>
                        <a:rPr lang="en-US" sz="1400" dirty="0" err="1">
                          <a:effectLst/>
                        </a:rPr>
                        <a:t>Guterbock</a:t>
                      </a:r>
                      <a:r>
                        <a:rPr lang="en-US" sz="1400" dirty="0">
                          <a:effectLst/>
                        </a:rPr>
                        <a:t>, &amp; Cohn, 2011)</a:t>
                      </a:r>
                      <a:endParaRPr lang="en-US" sz="1400" dirty="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a:effectLst/>
                        </a:rPr>
                        <a:t>Examine perception of health to find ways to target and improve community health</a:t>
                      </a:r>
                      <a:endParaRPr lang="en-US" sz="140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a:effectLst/>
                        </a:rPr>
                        <a:t>-Getting healthcare is linked to perceiving you have a problem or concern</a:t>
                      </a:r>
                    </a:p>
                    <a:p>
                      <a:pPr marL="0" marR="0">
                        <a:lnSpc>
                          <a:spcPct val="100000"/>
                        </a:lnSpc>
                        <a:spcBef>
                          <a:spcPts val="0"/>
                        </a:spcBef>
                        <a:spcAft>
                          <a:spcPts val="0"/>
                        </a:spcAft>
                      </a:pPr>
                      <a:r>
                        <a:rPr lang="en-US" sz="1400">
                          <a:effectLst/>
                        </a:rPr>
                        <a:t>-similar to making behavior changes - must recognize problem first</a:t>
                      </a:r>
                    </a:p>
                    <a:p>
                      <a:pPr marL="0" marR="0">
                        <a:lnSpc>
                          <a:spcPct val="100000"/>
                        </a:lnSpc>
                        <a:spcBef>
                          <a:spcPts val="0"/>
                        </a:spcBef>
                        <a:spcAft>
                          <a:spcPts val="0"/>
                        </a:spcAft>
                      </a:pPr>
                      <a:r>
                        <a:rPr lang="en-US" sz="1400">
                          <a:effectLst/>
                        </a:rPr>
                        <a:t>-lack of resources typically noted as issue, but maybe it is perception too</a:t>
                      </a:r>
                      <a:endParaRPr lang="en-US" sz="140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a:effectLst/>
                        </a:rPr>
                        <a:t>-“telephone</a:t>
                      </a:r>
                    </a:p>
                    <a:p>
                      <a:pPr marL="0" marR="0">
                        <a:lnSpc>
                          <a:spcPct val="100000"/>
                        </a:lnSpc>
                        <a:spcBef>
                          <a:spcPts val="0"/>
                        </a:spcBef>
                        <a:spcAft>
                          <a:spcPts val="0"/>
                        </a:spcAft>
                      </a:pPr>
                      <a:r>
                        <a:rPr lang="en-US" sz="1400">
                          <a:effectLst/>
                        </a:rPr>
                        <a:t>survey of a random sample of adults living in households</a:t>
                      </a:r>
                    </a:p>
                    <a:p>
                      <a:pPr marL="0" marR="0">
                        <a:lnSpc>
                          <a:spcPct val="100000"/>
                        </a:lnSpc>
                        <a:spcBef>
                          <a:spcPts val="0"/>
                        </a:spcBef>
                        <a:spcAft>
                          <a:spcPts val="0"/>
                        </a:spcAft>
                      </a:pPr>
                      <a:r>
                        <a:rPr lang="en-US" sz="1400">
                          <a:effectLst/>
                        </a:rPr>
                        <a:t>within communities of all counties of the state of Virginia”  </a:t>
                      </a:r>
                    </a:p>
                    <a:p>
                      <a:pPr marL="0" marR="0">
                        <a:lnSpc>
                          <a:spcPct val="100000"/>
                        </a:lnSpc>
                        <a:spcBef>
                          <a:spcPts val="0"/>
                        </a:spcBef>
                        <a:spcAft>
                          <a:spcPts val="0"/>
                        </a:spcAft>
                      </a:pPr>
                      <a:r>
                        <a:rPr lang="en-US" sz="1400">
                          <a:effectLst/>
                        </a:rPr>
                        <a:t>-survey questions created by researchers and pilot tested</a:t>
                      </a:r>
                    </a:p>
                    <a:p>
                      <a:pPr marL="0" marR="0">
                        <a:lnSpc>
                          <a:spcPct val="100000"/>
                        </a:lnSpc>
                        <a:spcBef>
                          <a:spcPts val="0"/>
                        </a:spcBef>
                        <a:spcAft>
                          <a:spcPts val="0"/>
                        </a:spcAft>
                      </a:pPr>
                      <a:r>
                        <a:rPr lang="en-US" sz="1400">
                          <a:effectLst/>
                        </a:rPr>
                        <a:t>-sample size=1164</a:t>
                      </a:r>
                      <a:endParaRPr lang="en-US" sz="1400">
                        <a:effectLst/>
                        <a:latin typeface="Arial" panose="020B0604020202020204" pitchFamily="34" charset="0"/>
                        <a:ea typeface="Arial" panose="020B0604020202020204" pitchFamily="34" charset="0"/>
                      </a:endParaRPr>
                    </a:p>
                  </a:txBody>
                  <a:tcPr marL="11141" marR="11141" marT="11433" marB="11433"/>
                </a:tc>
                <a:tc>
                  <a:txBody>
                    <a:bodyPr/>
                    <a:lstStyle/>
                    <a:p>
                      <a:pPr marL="0" marR="0">
                        <a:lnSpc>
                          <a:spcPct val="100000"/>
                        </a:lnSpc>
                        <a:spcBef>
                          <a:spcPts val="0"/>
                        </a:spcBef>
                        <a:spcAft>
                          <a:spcPts val="0"/>
                        </a:spcAft>
                      </a:pPr>
                      <a:r>
                        <a:rPr lang="en-US" sz="1400" dirty="0">
                          <a:effectLst/>
                        </a:rPr>
                        <a:t>-“significantly higher rates of</a:t>
                      </a:r>
                    </a:p>
                    <a:p>
                      <a:pPr marL="0" marR="0">
                        <a:lnSpc>
                          <a:spcPct val="100000"/>
                        </a:lnSpc>
                        <a:spcBef>
                          <a:spcPts val="0"/>
                        </a:spcBef>
                        <a:spcAft>
                          <a:spcPts val="0"/>
                        </a:spcAft>
                      </a:pPr>
                      <a:r>
                        <a:rPr lang="en-US" sz="1400" dirty="0">
                          <a:effectLst/>
                        </a:rPr>
                        <a:t>residents in Appalachian counties self-reported a cancer</a:t>
                      </a:r>
                    </a:p>
                    <a:p>
                      <a:pPr marL="0" marR="0">
                        <a:lnSpc>
                          <a:spcPct val="100000"/>
                        </a:lnSpc>
                        <a:spcBef>
                          <a:spcPts val="0"/>
                        </a:spcBef>
                        <a:spcAft>
                          <a:spcPts val="0"/>
                        </a:spcAft>
                      </a:pPr>
                      <a:r>
                        <a:rPr lang="en-US" sz="1400" dirty="0">
                          <a:effectLst/>
                        </a:rPr>
                        <a:t>Diagnosis”</a:t>
                      </a:r>
                    </a:p>
                    <a:p>
                      <a:pPr marL="0" marR="0">
                        <a:lnSpc>
                          <a:spcPct val="100000"/>
                        </a:lnSpc>
                        <a:spcBef>
                          <a:spcPts val="0"/>
                        </a:spcBef>
                        <a:spcAft>
                          <a:spcPts val="0"/>
                        </a:spcAft>
                      </a:pPr>
                      <a:r>
                        <a:rPr lang="en-US" sz="1400" dirty="0">
                          <a:effectLst/>
                        </a:rPr>
                        <a:t>-”not more likely to self report</a:t>
                      </a:r>
                    </a:p>
                    <a:p>
                      <a:pPr marL="0" marR="0">
                        <a:lnSpc>
                          <a:spcPct val="100000"/>
                        </a:lnSpc>
                        <a:spcBef>
                          <a:spcPts val="0"/>
                        </a:spcBef>
                        <a:spcAft>
                          <a:spcPts val="0"/>
                        </a:spcAft>
                      </a:pPr>
                      <a:r>
                        <a:rPr lang="en-US" sz="1400" dirty="0">
                          <a:effectLst/>
                        </a:rPr>
                        <a:t>being diagnosed with diabetes and heart disease”</a:t>
                      </a:r>
                    </a:p>
                    <a:p>
                      <a:pPr marL="0" marR="0">
                        <a:lnSpc>
                          <a:spcPct val="100000"/>
                        </a:lnSpc>
                        <a:spcBef>
                          <a:spcPts val="0"/>
                        </a:spcBef>
                        <a:spcAft>
                          <a:spcPts val="0"/>
                        </a:spcAft>
                      </a:pPr>
                      <a:r>
                        <a:rPr lang="en-US" sz="1400" dirty="0">
                          <a:effectLst/>
                        </a:rPr>
                        <a:t>-actual rates higher than self-report</a:t>
                      </a:r>
                    </a:p>
                    <a:p>
                      <a:pPr marL="0" marR="0">
                        <a:lnSpc>
                          <a:spcPct val="100000"/>
                        </a:lnSpc>
                        <a:spcBef>
                          <a:spcPts val="0"/>
                        </a:spcBef>
                        <a:spcAft>
                          <a:spcPts val="0"/>
                        </a:spcAft>
                      </a:pPr>
                      <a:r>
                        <a:rPr lang="en-US" sz="1400" dirty="0">
                          <a:effectLst/>
                        </a:rPr>
                        <a:t>-having insurance not related to getting care</a:t>
                      </a:r>
                      <a:endParaRPr lang="en-US" sz="1400" dirty="0">
                        <a:effectLst/>
                        <a:latin typeface="Arial" panose="020B0604020202020204" pitchFamily="34" charset="0"/>
                        <a:ea typeface="Arial" panose="020B0604020202020204" pitchFamily="34" charset="0"/>
                      </a:endParaRPr>
                    </a:p>
                  </a:txBody>
                  <a:tcPr marL="11141" marR="11141" marT="11433" marB="11433"/>
                </a:tc>
                <a:extLst>
                  <a:ext uri="{0D108BD9-81ED-4DB2-BD59-A6C34878D82A}">
                    <a16:rowId xmlns:a16="http://schemas.microsoft.com/office/drawing/2014/main" val="2624820459"/>
                  </a:ext>
                </a:extLst>
              </a:tr>
            </a:tbl>
          </a:graphicData>
        </a:graphic>
      </p:graphicFrame>
    </p:spTree>
    <p:extLst>
      <p:ext uri="{BB962C8B-B14F-4D97-AF65-F5344CB8AC3E}">
        <p14:creationId xmlns:p14="http://schemas.microsoft.com/office/powerpoint/2010/main" val="254259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15FD2F1-159F-43A9-8A3D-CD204572F437}"/>
              </a:ext>
            </a:extLst>
          </p:cNvPr>
          <p:cNvSpPr>
            <a:spLocks noGrp="1"/>
          </p:cNvSpPr>
          <p:nvPr>
            <p:ph type="title"/>
          </p:nvPr>
        </p:nvSpPr>
        <p:spPr>
          <a:xfrm>
            <a:off x="7835106" y="1132517"/>
            <a:ext cx="3246509" cy="4367531"/>
          </a:xfrm>
        </p:spPr>
        <p:txBody>
          <a:bodyPr>
            <a:normAutofit/>
          </a:bodyPr>
          <a:lstStyle/>
          <a:p>
            <a:r>
              <a:rPr lang="en-US">
                <a:solidFill>
                  <a:srgbClr val="FFFFFF"/>
                </a:solidFill>
              </a:rPr>
              <a:t>Topical Outline: Getting to a literature review</a:t>
            </a:r>
          </a:p>
        </p:txBody>
      </p:sp>
      <p:sp>
        <p:nvSpPr>
          <p:cNvPr id="3" name="Content Placeholder 2">
            <a:extLst>
              <a:ext uri="{FF2B5EF4-FFF2-40B4-BE49-F238E27FC236}">
                <a16:creationId xmlns:a16="http://schemas.microsoft.com/office/drawing/2014/main" id="{AC5B73E2-91AF-4C0B-BF8F-555053BEAD96}"/>
              </a:ext>
            </a:extLst>
          </p:cNvPr>
          <p:cNvSpPr>
            <a:spLocks noGrp="1"/>
          </p:cNvSpPr>
          <p:nvPr>
            <p:ph idx="1"/>
          </p:nvPr>
        </p:nvSpPr>
        <p:spPr>
          <a:xfrm>
            <a:off x="514660" y="420914"/>
            <a:ext cx="6624515" cy="5963249"/>
          </a:xfrm>
        </p:spPr>
        <p:txBody>
          <a:bodyPr anchor="ctr">
            <a:normAutofit/>
          </a:bodyPr>
          <a:lstStyle/>
          <a:p>
            <a:pPr marL="0" indent="0">
              <a:buNone/>
            </a:pPr>
            <a:r>
              <a:rPr lang="en-US" sz="2400" dirty="0"/>
              <a:t>A topical outline helps you to put all your information in one place and organized by topic for your literature review</a:t>
            </a:r>
          </a:p>
          <a:p>
            <a:pPr marL="0" indent="0">
              <a:buNone/>
            </a:pPr>
            <a:endParaRPr lang="en-US" sz="2400" dirty="0"/>
          </a:p>
          <a:p>
            <a:pPr marL="0" indent="0">
              <a:buNone/>
            </a:pPr>
            <a:r>
              <a:rPr lang="en-US" sz="2400" dirty="0"/>
              <a:t>These topical areas become in your paper: </a:t>
            </a:r>
          </a:p>
          <a:p>
            <a:pPr lvl="1"/>
            <a:r>
              <a:rPr lang="en-US" dirty="0"/>
              <a:t>Headings</a:t>
            </a:r>
          </a:p>
          <a:p>
            <a:pPr lvl="1"/>
            <a:r>
              <a:rPr lang="en-US" dirty="0"/>
              <a:t>Subheadings</a:t>
            </a:r>
          </a:p>
          <a:p>
            <a:pPr lvl="1"/>
            <a:r>
              <a:rPr lang="en-US" dirty="0"/>
              <a:t>Topic sentences</a:t>
            </a:r>
          </a:p>
          <a:p>
            <a:pPr lvl="1"/>
            <a:r>
              <a:rPr lang="en-US" dirty="0"/>
              <a:t>Supporting arguments</a:t>
            </a:r>
          </a:p>
          <a:p>
            <a:pPr lvl="1"/>
            <a:r>
              <a:rPr lang="en-US" dirty="0"/>
              <a:t>Concluding sentences</a:t>
            </a:r>
          </a:p>
          <a:p>
            <a:pPr marL="0" indent="0">
              <a:buNone/>
            </a:pPr>
            <a:endParaRPr lang="en-US" sz="2400" dirty="0"/>
          </a:p>
          <a:p>
            <a:pPr marL="0" indent="0">
              <a:buNone/>
            </a:pPr>
            <a:r>
              <a:rPr lang="en-US" sz="2400" dirty="0"/>
              <a:t>Let’s look at the exemplar</a:t>
            </a:r>
          </a:p>
          <a:p>
            <a:r>
              <a:rPr lang="en-US" sz="2400" dirty="0"/>
              <a:t>And walk through how to create one using our class examples</a:t>
            </a:r>
          </a:p>
        </p:txBody>
      </p:sp>
    </p:spTree>
    <p:extLst>
      <p:ext uri="{BB962C8B-B14F-4D97-AF65-F5344CB8AC3E}">
        <p14:creationId xmlns:p14="http://schemas.microsoft.com/office/powerpoint/2010/main" val="18478298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1308</Words>
  <Application>Microsoft Office PowerPoint</Application>
  <PresentationFormat>Widescreen</PresentationFormat>
  <Paragraphs>128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Chapters 4: Conducting a Literature Review</vt:lpstr>
      <vt:lpstr>Chapter Overview</vt:lpstr>
      <vt:lpstr>Literature Reviews</vt:lpstr>
      <vt:lpstr>Argument: Something to Say</vt:lpstr>
      <vt:lpstr>Problem Statement</vt:lpstr>
      <vt:lpstr>Finding more literature</vt:lpstr>
      <vt:lpstr>Literature Review</vt:lpstr>
      <vt:lpstr>Raw Outline: Notes on the Literature</vt:lpstr>
      <vt:lpstr>Topical Outline: Getting to a literature review</vt:lpstr>
      <vt:lpstr>How to Create a Topical Outline</vt:lpstr>
      <vt:lpstr>Example: Topical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SWK 340 Powerpoint Chapter 4. Conducting a Literature Review</dc:title>
  <dc:creator>Erin.Stevenson@eku.edu;Matthew DeCarlo</dc:creator>
  <cp:lastModifiedBy>Edwards, Laura</cp:lastModifiedBy>
  <cp:revision>6</cp:revision>
  <dcterms:created xsi:type="dcterms:W3CDTF">2021-02-20T17:03:28Z</dcterms:created>
  <dcterms:modified xsi:type="dcterms:W3CDTF">2021-10-21T19:47:21Z</dcterms:modified>
</cp:coreProperties>
</file>