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99" r:id="rId3"/>
    <p:sldId id="300" r:id="rId4"/>
    <p:sldId id="264" r:id="rId5"/>
    <p:sldId id="287" r:id="rId6"/>
    <p:sldId id="266" r:id="rId7"/>
    <p:sldId id="301" r:id="rId8"/>
    <p:sldId id="268" r:id="rId9"/>
    <p:sldId id="277" r:id="rId10"/>
    <p:sldId id="298" r:id="rId11"/>
    <p:sldId id="280" r:id="rId12"/>
    <p:sldId id="27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3" autoAdjust="0"/>
    <p:restoredTop sz="94641" autoAdjust="0"/>
  </p:normalViewPr>
  <p:slideViewPr>
    <p:cSldViewPr snapToGrid="0">
      <p:cViewPr varScale="1">
        <p:scale>
          <a:sx n="90" d="100"/>
          <a:sy n="90" d="100"/>
        </p:scale>
        <p:origin x="114" y="396"/>
      </p:cViewPr>
      <p:guideLst/>
    </p:cSldViewPr>
  </p:slideViewPr>
  <p:outlineViewPr>
    <p:cViewPr>
      <p:scale>
        <a:sx n="33" d="100"/>
        <a:sy n="33" d="100"/>
      </p:scale>
      <p:origin x="0" y="-870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BF8995-815F-4B5D-9D45-44B021C829DE}" type="doc">
      <dgm:prSet loTypeId="urn:microsoft.com/office/officeart/2016/7/layout/VerticalSolidAction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D013900-512D-472A-8191-F93F3E930F61}">
      <dgm:prSet/>
      <dgm:spPr/>
      <dgm:t>
        <a:bodyPr/>
        <a:lstStyle/>
        <a:p>
          <a:r>
            <a:rPr lang="en-US" dirty="0"/>
            <a:t>Exempt</a:t>
          </a:r>
        </a:p>
      </dgm:t>
    </dgm:pt>
    <dgm:pt modelId="{8181B4D4-3EF1-437D-9E19-E9C09074403D}" type="parTrans" cxnId="{1B55B300-9E56-44B6-AB3E-F9F0A7A1C9D5}">
      <dgm:prSet/>
      <dgm:spPr/>
      <dgm:t>
        <a:bodyPr/>
        <a:lstStyle/>
        <a:p>
          <a:endParaRPr lang="en-US"/>
        </a:p>
      </dgm:t>
    </dgm:pt>
    <dgm:pt modelId="{477571B6-F122-4545-AA0B-C98DDA81A700}" type="sibTrans" cxnId="{1B55B300-9E56-44B6-AB3E-F9F0A7A1C9D5}">
      <dgm:prSet/>
      <dgm:spPr/>
      <dgm:t>
        <a:bodyPr/>
        <a:lstStyle/>
        <a:p>
          <a:endParaRPr lang="en-US"/>
        </a:p>
      </dgm:t>
    </dgm:pt>
    <dgm:pt modelId="{AFAC6D35-4C16-4D96-B5FA-D0FB8F405EEC}">
      <dgm:prSet custT="1"/>
      <dgm:spPr/>
      <dgm:t>
        <a:bodyPr/>
        <a:lstStyle/>
        <a:p>
          <a:r>
            <a:rPr lang="en-US" sz="1800" dirty="0"/>
            <a:t>Exempt: involves minimal human subject involvement (existing data)</a:t>
          </a:r>
        </a:p>
      </dgm:t>
    </dgm:pt>
    <dgm:pt modelId="{05D9DE8E-0DE6-4701-8B92-491643D2D67E}" type="parTrans" cxnId="{742B98C5-4460-477F-A364-BE1999502C23}">
      <dgm:prSet/>
      <dgm:spPr/>
      <dgm:t>
        <a:bodyPr/>
        <a:lstStyle/>
        <a:p>
          <a:endParaRPr lang="en-US"/>
        </a:p>
      </dgm:t>
    </dgm:pt>
    <dgm:pt modelId="{13CB5DBE-A694-415C-A409-E172F79DCDF9}" type="sibTrans" cxnId="{742B98C5-4460-477F-A364-BE1999502C23}">
      <dgm:prSet/>
      <dgm:spPr/>
      <dgm:t>
        <a:bodyPr/>
        <a:lstStyle/>
        <a:p>
          <a:endParaRPr lang="en-US"/>
        </a:p>
      </dgm:t>
    </dgm:pt>
    <dgm:pt modelId="{24860D2E-EC0A-4C52-ACD4-162A3D8220AD}">
      <dgm:prSet/>
      <dgm:spPr/>
      <dgm:t>
        <a:bodyPr/>
        <a:lstStyle/>
        <a:p>
          <a:r>
            <a:rPr lang="en-US" dirty="0"/>
            <a:t>Expedited</a:t>
          </a:r>
        </a:p>
      </dgm:t>
    </dgm:pt>
    <dgm:pt modelId="{DC860B23-A583-43C2-AA5B-1F277F7531BD}" type="parTrans" cxnId="{3E122A2B-D608-4EE9-9CC8-8EE7616FE8EF}">
      <dgm:prSet/>
      <dgm:spPr/>
      <dgm:t>
        <a:bodyPr/>
        <a:lstStyle/>
        <a:p>
          <a:endParaRPr lang="en-US"/>
        </a:p>
      </dgm:t>
    </dgm:pt>
    <dgm:pt modelId="{63D7A5F1-5D48-42DF-90A6-A0318847E30A}" type="sibTrans" cxnId="{3E122A2B-D608-4EE9-9CC8-8EE7616FE8EF}">
      <dgm:prSet/>
      <dgm:spPr/>
      <dgm:t>
        <a:bodyPr/>
        <a:lstStyle/>
        <a:p>
          <a:endParaRPr lang="en-US"/>
        </a:p>
      </dgm:t>
    </dgm:pt>
    <dgm:pt modelId="{60E7E042-6A76-4726-B307-36BB94AD39BD}">
      <dgm:prSet custT="1"/>
      <dgm:spPr/>
      <dgm:t>
        <a:bodyPr/>
        <a:lstStyle/>
        <a:p>
          <a:r>
            <a:rPr lang="en-US" sz="1800" dirty="0"/>
            <a:t>Expedited: present minimal risk of harm (existing records, survey or interview, observation)</a:t>
          </a:r>
        </a:p>
      </dgm:t>
    </dgm:pt>
    <dgm:pt modelId="{D48A73F8-F41C-4172-B6DA-CBE75B997239}" type="parTrans" cxnId="{8F698039-0FEF-4B9A-BF88-1A878549D62B}">
      <dgm:prSet/>
      <dgm:spPr/>
      <dgm:t>
        <a:bodyPr/>
        <a:lstStyle/>
        <a:p>
          <a:endParaRPr lang="en-US"/>
        </a:p>
      </dgm:t>
    </dgm:pt>
    <dgm:pt modelId="{3F8A6F45-7CFE-40FC-95F0-74358549944B}" type="sibTrans" cxnId="{8F698039-0FEF-4B9A-BF88-1A878549D62B}">
      <dgm:prSet/>
      <dgm:spPr/>
      <dgm:t>
        <a:bodyPr/>
        <a:lstStyle/>
        <a:p>
          <a:endParaRPr lang="en-US"/>
        </a:p>
      </dgm:t>
    </dgm:pt>
    <dgm:pt modelId="{DB762DE0-F152-46CE-A7D1-B51FF834A838}">
      <dgm:prSet/>
      <dgm:spPr/>
      <dgm:t>
        <a:bodyPr/>
        <a:lstStyle/>
        <a:p>
          <a:r>
            <a:rPr lang="en-US" dirty="0"/>
            <a:t>Full</a:t>
          </a:r>
        </a:p>
      </dgm:t>
    </dgm:pt>
    <dgm:pt modelId="{79280D19-702F-4D05-86EA-95223C8382F8}" type="parTrans" cxnId="{4F299D5C-BF5D-4DCD-9044-739EFDA2B1F2}">
      <dgm:prSet/>
      <dgm:spPr/>
      <dgm:t>
        <a:bodyPr/>
        <a:lstStyle/>
        <a:p>
          <a:endParaRPr lang="en-US"/>
        </a:p>
      </dgm:t>
    </dgm:pt>
    <dgm:pt modelId="{55C790A9-4F93-46A3-8198-C961A24A3676}" type="sibTrans" cxnId="{4F299D5C-BF5D-4DCD-9044-739EFDA2B1F2}">
      <dgm:prSet/>
      <dgm:spPr/>
      <dgm:t>
        <a:bodyPr/>
        <a:lstStyle/>
        <a:p>
          <a:endParaRPr lang="en-US"/>
        </a:p>
      </dgm:t>
    </dgm:pt>
    <dgm:pt modelId="{583F4B54-E6ED-40FD-A8DF-F7881E2A9F19}">
      <dgm:prSet custT="1"/>
      <dgm:spPr/>
      <dgm:t>
        <a:bodyPr/>
        <a:lstStyle/>
        <a:p>
          <a:r>
            <a:rPr lang="en-US" sz="1800" dirty="0"/>
            <a:t>Full: present risk of harm to subjects, include vulnerable population (prisoners, children, etc.)</a:t>
          </a:r>
        </a:p>
      </dgm:t>
    </dgm:pt>
    <dgm:pt modelId="{B7680C9F-A01A-4401-9C18-BD8BAC362C95}" type="parTrans" cxnId="{477A83C7-EA07-414C-9D9D-F5BE269AD726}">
      <dgm:prSet/>
      <dgm:spPr/>
      <dgm:t>
        <a:bodyPr/>
        <a:lstStyle/>
        <a:p>
          <a:endParaRPr lang="en-US"/>
        </a:p>
      </dgm:t>
    </dgm:pt>
    <dgm:pt modelId="{139A14AF-86BD-4E80-8F47-CE174218F7FB}" type="sibTrans" cxnId="{477A83C7-EA07-414C-9D9D-F5BE269AD726}">
      <dgm:prSet/>
      <dgm:spPr/>
      <dgm:t>
        <a:bodyPr/>
        <a:lstStyle/>
        <a:p>
          <a:endParaRPr lang="en-US"/>
        </a:p>
      </dgm:t>
    </dgm:pt>
    <dgm:pt modelId="{FE84D552-61F3-4305-8BAE-CD69DF1B6596}" type="pres">
      <dgm:prSet presAssocID="{9ABF8995-815F-4B5D-9D45-44B021C829DE}" presName="Name0" presStyleCnt="0">
        <dgm:presLayoutVars>
          <dgm:dir/>
          <dgm:animLvl val="lvl"/>
          <dgm:resizeHandles val="exact"/>
        </dgm:presLayoutVars>
      </dgm:prSet>
      <dgm:spPr/>
    </dgm:pt>
    <dgm:pt modelId="{08224F03-7891-4A22-A3EF-6C929B1709D1}" type="pres">
      <dgm:prSet presAssocID="{ED013900-512D-472A-8191-F93F3E930F61}" presName="linNode" presStyleCnt="0"/>
      <dgm:spPr/>
    </dgm:pt>
    <dgm:pt modelId="{2484F6C9-68E0-4DAA-8254-37B58937B428}" type="pres">
      <dgm:prSet presAssocID="{ED013900-512D-472A-8191-F93F3E930F61}" presName="parentText" presStyleLbl="alignNode1" presStyleIdx="0" presStyleCnt="3">
        <dgm:presLayoutVars>
          <dgm:chMax val="1"/>
          <dgm:bulletEnabled/>
        </dgm:presLayoutVars>
      </dgm:prSet>
      <dgm:spPr/>
    </dgm:pt>
    <dgm:pt modelId="{6B2627B7-30B1-4A76-97F5-4A726D042EF2}" type="pres">
      <dgm:prSet presAssocID="{ED013900-512D-472A-8191-F93F3E930F61}" presName="descendantText" presStyleLbl="alignAccFollowNode1" presStyleIdx="0" presStyleCnt="3">
        <dgm:presLayoutVars>
          <dgm:bulletEnabled/>
        </dgm:presLayoutVars>
      </dgm:prSet>
      <dgm:spPr/>
    </dgm:pt>
    <dgm:pt modelId="{89BFE169-CA69-410A-9F11-8CFA858802B1}" type="pres">
      <dgm:prSet presAssocID="{477571B6-F122-4545-AA0B-C98DDA81A700}" presName="sp" presStyleCnt="0"/>
      <dgm:spPr/>
    </dgm:pt>
    <dgm:pt modelId="{211B76A5-DF21-498B-9871-A27099CECA14}" type="pres">
      <dgm:prSet presAssocID="{24860D2E-EC0A-4C52-ACD4-162A3D8220AD}" presName="linNode" presStyleCnt="0"/>
      <dgm:spPr/>
    </dgm:pt>
    <dgm:pt modelId="{830C4056-E18B-424E-AE6A-691F606DBB37}" type="pres">
      <dgm:prSet presAssocID="{24860D2E-EC0A-4C52-ACD4-162A3D8220AD}" presName="parentText" presStyleLbl="alignNode1" presStyleIdx="1" presStyleCnt="3">
        <dgm:presLayoutVars>
          <dgm:chMax val="1"/>
          <dgm:bulletEnabled/>
        </dgm:presLayoutVars>
      </dgm:prSet>
      <dgm:spPr/>
    </dgm:pt>
    <dgm:pt modelId="{4FA39E75-16E1-4D7D-B5D8-47AE7B326096}" type="pres">
      <dgm:prSet presAssocID="{24860D2E-EC0A-4C52-ACD4-162A3D8220AD}" presName="descendantText" presStyleLbl="alignAccFollowNode1" presStyleIdx="1" presStyleCnt="3">
        <dgm:presLayoutVars>
          <dgm:bulletEnabled/>
        </dgm:presLayoutVars>
      </dgm:prSet>
      <dgm:spPr/>
    </dgm:pt>
    <dgm:pt modelId="{61C3AE13-6452-4AE8-A3B7-32943624E53B}" type="pres">
      <dgm:prSet presAssocID="{63D7A5F1-5D48-42DF-90A6-A0318847E30A}" presName="sp" presStyleCnt="0"/>
      <dgm:spPr/>
    </dgm:pt>
    <dgm:pt modelId="{E14BC34E-7EED-4417-8A9A-167ADF03F1FE}" type="pres">
      <dgm:prSet presAssocID="{DB762DE0-F152-46CE-A7D1-B51FF834A838}" presName="linNode" presStyleCnt="0"/>
      <dgm:spPr/>
    </dgm:pt>
    <dgm:pt modelId="{BBCE8855-9753-422D-89BB-5562112E0A98}" type="pres">
      <dgm:prSet presAssocID="{DB762DE0-F152-46CE-A7D1-B51FF834A838}" presName="parentText" presStyleLbl="alignNode1" presStyleIdx="2" presStyleCnt="3" custLinFactNeighborX="256" custLinFactNeighborY="-3645">
        <dgm:presLayoutVars>
          <dgm:chMax val="1"/>
          <dgm:bulletEnabled/>
        </dgm:presLayoutVars>
      </dgm:prSet>
      <dgm:spPr/>
    </dgm:pt>
    <dgm:pt modelId="{D7DC09F7-30A2-48A0-B595-D1085400C736}" type="pres">
      <dgm:prSet presAssocID="{DB762DE0-F152-46CE-A7D1-B51FF834A838}" presName="descendantText" presStyleLbl="alignAccFollowNode1" presStyleIdx="2" presStyleCnt="3" custLinFactNeighborX="1024" custLinFactNeighborY="-4495">
        <dgm:presLayoutVars>
          <dgm:bulletEnabled/>
        </dgm:presLayoutVars>
      </dgm:prSet>
      <dgm:spPr/>
    </dgm:pt>
  </dgm:ptLst>
  <dgm:cxnLst>
    <dgm:cxn modelId="{1B55B300-9E56-44B6-AB3E-F9F0A7A1C9D5}" srcId="{9ABF8995-815F-4B5D-9D45-44B021C829DE}" destId="{ED013900-512D-472A-8191-F93F3E930F61}" srcOrd="0" destOrd="0" parTransId="{8181B4D4-3EF1-437D-9E19-E9C09074403D}" sibTransId="{477571B6-F122-4545-AA0B-C98DDA81A700}"/>
    <dgm:cxn modelId="{D4123318-17E5-4368-A9E9-F791245463D7}" type="presOf" srcId="{ED013900-512D-472A-8191-F93F3E930F61}" destId="{2484F6C9-68E0-4DAA-8254-37B58937B428}" srcOrd="0" destOrd="0" presId="urn:microsoft.com/office/officeart/2016/7/layout/VerticalSolidActionList"/>
    <dgm:cxn modelId="{65EBBA27-CEB8-4672-BF12-8D1F7FBD6C2F}" type="presOf" srcId="{24860D2E-EC0A-4C52-ACD4-162A3D8220AD}" destId="{830C4056-E18B-424E-AE6A-691F606DBB37}" srcOrd="0" destOrd="0" presId="urn:microsoft.com/office/officeart/2016/7/layout/VerticalSolidActionList"/>
    <dgm:cxn modelId="{3E122A2B-D608-4EE9-9CC8-8EE7616FE8EF}" srcId="{9ABF8995-815F-4B5D-9D45-44B021C829DE}" destId="{24860D2E-EC0A-4C52-ACD4-162A3D8220AD}" srcOrd="1" destOrd="0" parTransId="{DC860B23-A583-43C2-AA5B-1F277F7531BD}" sibTransId="{63D7A5F1-5D48-42DF-90A6-A0318847E30A}"/>
    <dgm:cxn modelId="{4C51CB2D-C8C9-444D-A3DB-74D164E98877}" type="presOf" srcId="{60E7E042-6A76-4726-B307-36BB94AD39BD}" destId="{4FA39E75-16E1-4D7D-B5D8-47AE7B326096}" srcOrd="0" destOrd="0" presId="urn:microsoft.com/office/officeart/2016/7/layout/VerticalSolidActionList"/>
    <dgm:cxn modelId="{8F698039-0FEF-4B9A-BF88-1A878549D62B}" srcId="{24860D2E-EC0A-4C52-ACD4-162A3D8220AD}" destId="{60E7E042-6A76-4726-B307-36BB94AD39BD}" srcOrd="0" destOrd="0" parTransId="{D48A73F8-F41C-4172-B6DA-CBE75B997239}" sibTransId="{3F8A6F45-7CFE-40FC-95F0-74358549944B}"/>
    <dgm:cxn modelId="{C809A23E-B7F7-4900-9B4D-DD4CACA03518}" type="presOf" srcId="{AFAC6D35-4C16-4D96-B5FA-D0FB8F405EEC}" destId="{6B2627B7-30B1-4A76-97F5-4A726D042EF2}" srcOrd="0" destOrd="0" presId="urn:microsoft.com/office/officeart/2016/7/layout/VerticalSolidActionList"/>
    <dgm:cxn modelId="{4F299D5C-BF5D-4DCD-9044-739EFDA2B1F2}" srcId="{9ABF8995-815F-4B5D-9D45-44B021C829DE}" destId="{DB762DE0-F152-46CE-A7D1-B51FF834A838}" srcOrd="2" destOrd="0" parTransId="{79280D19-702F-4D05-86EA-95223C8382F8}" sibTransId="{55C790A9-4F93-46A3-8198-C961A24A3676}"/>
    <dgm:cxn modelId="{0BE42B8E-0738-42FE-9EA1-7A9196153ECD}" type="presOf" srcId="{9ABF8995-815F-4B5D-9D45-44B021C829DE}" destId="{FE84D552-61F3-4305-8BAE-CD69DF1B6596}" srcOrd="0" destOrd="0" presId="urn:microsoft.com/office/officeart/2016/7/layout/VerticalSolidActionList"/>
    <dgm:cxn modelId="{162D8191-5BB5-435E-8D33-6B1782F13F08}" type="presOf" srcId="{DB762DE0-F152-46CE-A7D1-B51FF834A838}" destId="{BBCE8855-9753-422D-89BB-5562112E0A98}" srcOrd="0" destOrd="0" presId="urn:microsoft.com/office/officeart/2016/7/layout/VerticalSolidActionList"/>
    <dgm:cxn modelId="{742B98C5-4460-477F-A364-BE1999502C23}" srcId="{ED013900-512D-472A-8191-F93F3E930F61}" destId="{AFAC6D35-4C16-4D96-B5FA-D0FB8F405EEC}" srcOrd="0" destOrd="0" parTransId="{05D9DE8E-0DE6-4701-8B92-491643D2D67E}" sibTransId="{13CB5DBE-A694-415C-A409-E172F79DCDF9}"/>
    <dgm:cxn modelId="{477A83C7-EA07-414C-9D9D-F5BE269AD726}" srcId="{DB762DE0-F152-46CE-A7D1-B51FF834A838}" destId="{583F4B54-E6ED-40FD-A8DF-F7881E2A9F19}" srcOrd="0" destOrd="0" parTransId="{B7680C9F-A01A-4401-9C18-BD8BAC362C95}" sibTransId="{139A14AF-86BD-4E80-8F47-CE174218F7FB}"/>
    <dgm:cxn modelId="{810EFEE5-533B-4735-9529-8A20B97E9244}" type="presOf" srcId="{583F4B54-E6ED-40FD-A8DF-F7881E2A9F19}" destId="{D7DC09F7-30A2-48A0-B595-D1085400C736}" srcOrd="0" destOrd="0" presId="urn:microsoft.com/office/officeart/2016/7/layout/VerticalSolidActionList"/>
    <dgm:cxn modelId="{12251563-64C7-4CC2-A1D8-88C69C9C661C}" type="presParOf" srcId="{FE84D552-61F3-4305-8BAE-CD69DF1B6596}" destId="{08224F03-7891-4A22-A3EF-6C929B1709D1}" srcOrd="0" destOrd="0" presId="urn:microsoft.com/office/officeart/2016/7/layout/VerticalSolidActionList"/>
    <dgm:cxn modelId="{1E37F6B5-B666-48A2-A47F-A7CF12A6FDE7}" type="presParOf" srcId="{08224F03-7891-4A22-A3EF-6C929B1709D1}" destId="{2484F6C9-68E0-4DAA-8254-37B58937B428}" srcOrd="0" destOrd="0" presId="urn:microsoft.com/office/officeart/2016/7/layout/VerticalSolidActionList"/>
    <dgm:cxn modelId="{9C03FC65-EB24-408D-B39D-656A18EC0378}" type="presParOf" srcId="{08224F03-7891-4A22-A3EF-6C929B1709D1}" destId="{6B2627B7-30B1-4A76-97F5-4A726D042EF2}" srcOrd="1" destOrd="0" presId="urn:microsoft.com/office/officeart/2016/7/layout/VerticalSolidActionList"/>
    <dgm:cxn modelId="{D2AE70B9-05EB-48B8-9263-CF05B8CA1EE2}" type="presParOf" srcId="{FE84D552-61F3-4305-8BAE-CD69DF1B6596}" destId="{89BFE169-CA69-410A-9F11-8CFA858802B1}" srcOrd="1" destOrd="0" presId="urn:microsoft.com/office/officeart/2016/7/layout/VerticalSolidActionList"/>
    <dgm:cxn modelId="{D9ED99B4-2A3A-474F-9425-C10CE9604386}" type="presParOf" srcId="{FE84D552-61F3-4305-8BAE-CD69DF1B6596}" destId="{211B76A5-DF21-498B-9871-A27099CECA14}" srcOrd="2" destOrd="0" presId="urn:microsoft.com/office/officeart/2016/7/layout/VerticalSolidActionList"/>
    <dgm:cxn modelId="{ADF9DC99-3EDE-4B41-87F6-B33B8E2F384F}" type="presParOf" srcId="{211B76A5-DF21-498B-9871-A27099CECA14}" destId="{830C4056-E18B-424E-AE6A-691F606DBB37}" srcOrd="0" destOrd="0" presId="urn:microsoft.com/office/officeart/2016/7/layout/VerticalSolidActionList"/>
    <dgm:cxn modelId="{48F3C192-B1A4-4613-8589-9B783AD913E8}" type="presParOf" srcId="{211B76A5-DF21-498B-9871-A27099CECA14}" destId="{4FA39E75-16E1-4D7D-B5D8-47AE7B326096}" srcOrd="1" destOrd="0" presId="urn:microsoft.com/office/officeart/2016/7/layout/VerticalSolidActionList"/>
    <dgm:cxn modelId="{CBF098AF-E678-4C10-AF39-F104D02838C2}" type="presParOf" srcId="{FE84D552-61F3-4305-8BAE-CD69DF1B6596}" destId="{61C3AE13-6452-4AE8-A3B7-32943624E53B}" srcOrd="3" destOrd="0" presId="urn:microsoft.com/office/officeart/2016/7/layout/VerticalSolidActionList"/>
    <dgm:cxn modelId="{75798128-ACD3-43FC-8421-BDDD3292CFC0}" type="presParOf" srcId="{FE84D552-61F3-4305-8BAE-CD69DF1B6596}" destId="{E14BC34E-7EED-4417-8A9A-167ADF03F1FE}" srcOrd="4" destOrd="0" presId="urn:microsoft.com/office/officeart/2016/7/layout/VerticalSolidActionList"/>
    <dgm:cxn modelId="{9EFA0192-EB01-4067-82FD-FCC6517CC684}" type="presParOf" srcId="{E14BC34E-7EED-4417-8A9A-167ADF03F1FE}" destId="{BBCE8855-9753-422D-89BB-5562112E0A98}" srcOrd="0" destOrd="0" presId="urn:microsoft.com/office/officeart/2016/7/layout/VerticalSolidActionList"/>
    <dgm:cxn modelId="{9B4A34CB-52F0-44AD-B8E2-40CF6F1C67CA}" type="presParOf" srcId="{E14BC34E-7EED-4417-8A9A-167ADF03F1FE}" destId="{D7DC09F7-30A2-48A0-B595-D1085400C736}" srcOrd="1" destOrd="0" presId="urn:microsoft.com/office/officeart/2016/7/layout/VerticalSolid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2627B7-30B1-4A76-97F5-4A726D042EF2}">
      <dsp:nvSpPr>
        <dsp:cNvPr id="0" name=""/>
        <dsp:cNvSpPr/>
      </dsp:nvSpPr>
      <dsp:spPr>
        <a:xfrm>
          <a:off x="1025668" y="1824"/>
          <a:ext cx="4102672" cy="1870368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603" tIns="475074" rIns="79603" bIns="475074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Exempt: involves minimal human subject involvement (existing data)</a:t>
          </a:r>
        </a:p>
      </dsp:txBody>
      <dsp:txXfrm>
        <a:off x="1025668" y="1824"/>
        <a:ext cx="4102672" cy="1870368"/>
      </dsp:txXfrm>
    </dsp:sp>
    <dsp:sp modelId="{2484F6C9-68E0-4DAA-8254-37B58937B428}">
      <dsp:nvSpPr>
        <dsp:cNvPr id="0" name=""/>
        <dsp:cNvSpPr/>
      </dsp:nvSpPr>
      <dsp:spPr>
        <a:xfrm>
          <a:off x="0" y="1824"/>
          <a:ext cx="1025668" cy="187036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275" tIns="184751" rIns="54275" bIns="184751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Exempt</a:t>
          </a:r>
        </a:p>
      </dsp:txBody>
      <dsp:txXfrm>
        <a:off x="0" y="1824"/>
        <a:ext cx="1025668" cy="1870368"/>
      </dsp:txXfrm>
    </dsp:sp>
    <dsp:sp modelId="{4FA39E75-16E1-4D7D-B5D8-47AE7B326096}">
      <dsp:nvSpPr>
        <dsp:cNvPr id="0" name=""/>
        <dsp:cNvSpPr/>
      </dsp:nvSpPr>
      <dsp:spPr>
        <a:xfrm>
          <a:off x="1025668" y="1984415"/>
          <a:ext cx="4102672" cy="1870368"/>
        </a:xfrm>
        <a:prstGeom prst="rect">
          <a:avLst/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3369881"/>
              <a:satOff val="-11416"/>
              <a:lumOff val="-146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603" tIns="475074" rIns="79603" bIns="475074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Expedited: present minimal risk of harm (existing records, survey or interview, observation)</a:t>
          </a:r>
        </a:p>
      </dsp:txBody>
      <dsp:txXfrm>
        <a:off x="1025668" y="1984415"/>
        <a:ext cx="4102672" cy="1870368"/>
      </dsp:txXfrm>
    </dsp:sp>
    <dsp:sp modelId="{830C4056-E18B-424E-AE6A-691F606DBB37}">
      <dsp:nvSpPr>
        <dsp:cNvPr id="0" name=""/>
        <dsp:cNvSpPr/>
      </dsp:nvSpPr>
      <dsp:spPr>
        <a:xfrm>
          <a:off x="0" y="1984415"/>
          <a:ext cx="1025668" cy="1870368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275" tIns="184751" rIns="54275" bIns="184751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Expedited</a:t>
          </a:r>
        </a:p>
      </dsp:txBody>
      <dsp:txXfrm>
        <a:off x="0" y="1984415"/>
        <a:ext cx="1025668" cy="1870368"/>
      </dsp:txXfrm>
    </dsp:sp>
    <dsp:sp modelId="{D7DC09F7-30A2-48A0-B595-D1085400C736}">
      <dsp:nvSpPr>
        <dsp:cNvPr id="0" name=""/>
        <dsp:cNvSpPr/>
      </dsp:nvSpPr>
      <dsp:spPr>
        <a:xfrm>
          <a:off x="1025668" y="3882933"/>
          <a:ext cx="4102672" cy="1870368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603" tIns="475074" rIns="79603" bIns="475074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Full: present risk of harm to subjects, include vulnerable population (prisoners, children, etc.)</a:t>
          </a:r>
        </a:p>
      </dsp:txBody>
      <dsp:txXfrm>
        <a:off x="1025668" y="3882933"/>
        <a:ext cx="4102672" cy="1870368"/>
      </dsp:txXfrm>
    </dsp:sp>
    <dsp:sp modelId="{BBCE8855-9753-422D-89BB-5562112E0A98}">
      <dsp:nvSpPr>
        <dsp:cNvPr id="0" name=""/>
        <dsp:cNvSpPr/>
      </dsp:nvSpPr>
      <dsp:spPr>
        <a:xfrm>
          <a:off x="10502" y="3898831"/>
          <a:ext cx="1025668" cy="1870368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275" tIns="184751" rIns="54275" bIns="184751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Full</a:t>
          </a:r>
        </a:p>
      </dsp:txBody>
      <dsp:txXfrm>
        <a:off x="10502" y="3898831"/>
        <a:ext cx="1025668" cy="18703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VerticalSolidActionList">
  <dgm:title val="Vertical Solid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alignNode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AccFollow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9F808-85AD-4397-A924-0B60BBC9E1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867D53-FD92-4BAE-886C-D29B65FA96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51A76C-250A-4CB8-A09C-16F2B6D6C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9A35-96F8-4A57-8A1F-98F31DECBC6D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85DDE1-0FB6-4260-80DA-E5FF3C3E6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94DC34-161D-4284-A091-43B3AC43F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8831-2F19-4F31-81E7-D8DEDFF2B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457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1912A-69B6-4636-8D5B-44CF59D5B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5600C0-3DE4-49EE-A3C4-E583735FBF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7C5B11-60C5-40B1-A84D-44B852532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9A35-96F8-4A57-8A1F-98F31DECBC6D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528E4-5234-49B8-9254-5BF398388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8F7DF-B7F5-4DB9-87D5-3A014EE06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8831-2F19-4F31-81E7-D8DEDFF2B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241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69F748-4D10-4EFB-AD06-E49E901923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16F3A5-BC57-4633-B10C-A7A6951FCF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99F6B6-739D-400C-BFCE-9FC7432BD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9A35-96F8-4A57-8A1F-98F31DECBC6D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41C40C-10D9-445D-B1BA-E4D7BC20D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6CE80F-F120-4EA7-A7BA-600BEA393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8831-2F19-4F31-81E7-D8DEDFF2B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540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21C33-4158-4918-A7B7-7609E41F4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F2ED0-F772-47B5-929A-575616D1DB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1D4335-ADD3-436F-906E-6B35B3A2B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9A35-96F8-4A57-8A1F-98F31DECBC6D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53544B-3DAD-4D34-B61E-B3C3D3DCF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0C1593-DDBA-4813-8B4C-4F033EB57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8831-2F19-4F31-81E7-D8DEDFF2B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197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8C20B-18A5-462E-935C-0F8CC32EB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02E640-DA87-40AA-B47A-9202B1BF43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CFDF1A-5905-472B-AAB9-56785BC2C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9A35-96F8-4A57-8A1F-98F31DECBC6D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107E9-8401-4F06-BE19-BE02115D6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D7D52A-20BE-49CB-831C-C164CB5B1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8831-2F19-4F31-81E7-D8DEDFF2B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849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0377C-5217-4FEA-957C-8B59DC449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909199-AE9D-4A54-9E31-4D0E5D3744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BCB71A-B863-4653-8F89-B308A23F74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D69F58-5905-4411-8BFA-3982E811E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9A35-96F8-4A57-8A1F-98F31DECBC6D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C88886-A2B7-48A2-B5CB-D206992AA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8F678-C834-4A82-A2EA-36DE7FBB1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8831-2F19-4F31-81E7-D8DEDFF2B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406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9129C-5E1A-44A6-9615-9D986C3F7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0A8A11-83F7-409A-B4D1-8BA1BB814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FCF8A8-4E02-4A0D-89CF-3BBAF1223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873F06-0F48-44FE-9AFF-69CC9DE49F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4C7B1D-D324-435A-966E-9B49A2D935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D1C9AE-789D-49A2-8B60-338FF7490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9A35-96F8-4A57-8A1F-98F31DECBC6D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91BCAB-1C40-46FF-81EA-6C2E8CB96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043876-C12A-4118-91E5-AB08BA199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8831-2F19-4F31-81E7-D8DEDFF2B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835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BF981-6F0C-478C-B4F1-300398CF8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33821C-1C21-4976-979F-5C4520F5F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9A35-96F8-4A57-8A1F-98F31DECBC6D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4F9430-1AE0-4B6A-9AD2-18A9956F3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E0CD99-CEFE-486A-824D-2FA64948A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8831-2F19-4F31-81E7-D8DEDFF2B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817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D51AC5-3442-4C20-AF0C-E61A2CDE6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9A35-96F8-4A57-8A1F-98F31DECBC6D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D282D2-D6E1-4404-BA1E-E22D1F673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248BF8-ECD9-43EF-B353-9497753DE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8831-2F19-4F31-81E7-D8DEDFF2B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832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2B389-7D0E-4F54-BAF8-CBF9FA86C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91AC3-3116-40E8-9B3A-77DE90181F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A1F7C2-4C65-4B07-9E18-4371D77974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38FE7F-4D4B-4370-9172-4A70EFB0F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9A35-96F8-4A57-8A1F-98F31DECBC6D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DB0F57-F74B-4D97-A781-17F41213E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2EFF71-4FC8-4152-8DA1-02CF3AF19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8831-2F19-4F31-81E7-D8DEDFF2B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396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2E9BE-84CC-4107-A1C5-581ECB5FE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E9BAB8-4699-4C62-BB72-863E4DDFC2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C7F671-6210-4673-9D07-AD98688628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07FCE4-1877-4985-94F6-F9720023D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9A35-96F8-4A57-8A1F-98F31DECBC6D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D6A37B-E2AA-4387-9EB2-09395C475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E60FBC-71C7-44F3-AC9D-110E69E14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8831-2F19-4F31-81E7-D8DEDFF2B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547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0DFA72-3FE2-4451-BF84-DCD74D8D9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7DCDD5-86FF-4D84-8B43-F95078FD7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5FCBE-EA36-4DD0-BCDF-1AB52C4CD2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79A35-96F8-4A57-8A1F-98F31DECBC6D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D8C867-3708-4695-A082-18C4BB42F7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E26958-147A-4C1D-9ADD-4548C13BF6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18831-2F19-4F31-81E7-D8DEDFF2B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654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socialsci.libretexts.org/Bookshelves/Social_Work_and_Human_Services/Scientific_Inquiry_in_Social_Work_(DeCarlo).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sWJPNhLCUU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SVL6FA5Sd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udicialwatch.org/wp-content/uploads/2014/10/Do-Non-Citizens-Vote-in-US-Elections-Richman-et-al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>
            <a:extLst>
              <a:ext uri="{FF2B5EF4-FFF2-40B4-BE49-F238E27FC236}">
                <a16:creationId xmlns:a16="http://schemas.microsoft.com/office/drawing/2014/main" id="{1C4FDBE2-32F7-4AC4-A40C-C51C65B1D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reeform: Shape 11">
            <a:extLst>
              <a:ext uri="{FF2B5EF4-FFF2-40B4-BE49-F238E27FC236}">
                <a16:creationId xmlns:a16="http://schemas.microsoft.com/office/drawing/2014/main" id="{2587169E-2A0C-4EEA-BF70-71E2BC404F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229686" cy="3469184"/>
          </a:xfrm>
          <a:custGeom>
            <a:avLst/>
            <a:gdLst>
              <a:gd name="connsiteX0" fmla="*/ 0 w 4229686"/>
              <a:gd name="connsiteY0" fmla="*/ 0 h 3469184"/>
              <a:gd name="connsiteX1" fmla="*/ 3937282 w 4229686"/>
              <a:gd name="connsiteY1" fmla="*/ 0 h 3469184"/>
              <a:gd name="connsiteX2" fmla="*/ 3947509 w 4229686"/>
              <a:gd name="connsiteY2" fmla="*/ 16834 h 3469184"/>
              <a:gd name="connsiteX3" fmla="*/ 4229686 w 4229686"/>
              <a:gd name="connsiteY3" fmla="*/ 1131238 h 3469184"/>
              <a:gd name="connsiteX4" fmla="*/ 1891740 w 4229686"/>
              <a:gd name="connsiteY4" fmla="*/ 3469184 h 3469184"/>
              <a:gd name="connsiteX5" fmla="*/ 87667 w 4229686"/>
              <a:gd name="connsiteY5" fmla="*/ 2618389 h 3469184"/>
              <a:gd name="connsiteX6" fmla="*/ 0 w 4229686"/>
              <a:gd name="connsiteY6" fmla="*/ 2501153 h 3469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29686" h="3469184">
                <a:moveTo>
                  <a:pt x="0" y="0"/>
                </a:moveTo>
                <a:lnTo>
                  <a:pt x="3937282" y="0"/>
                </a:lnTo>
                <a:lnTo>
                  <a:pt x="3947509" y="16834"/>
                </a:lnTo>
                <a:cubicBezTo>
                  <a:pt x="4127466" y="348105"/>
                  <a:pt x="4229686" y="727734"/>
                  <a:pt x="4229686" y="1131238"/>
                </a:cubicBezTo>
                <a:cubicBezTo>
                  <a:pt x="4229686" y="2422450"/>
                  <a:pt x="3182952" y="3469184"/>
                  <a:pt x="1891740" y="3469184"/>
                </a:cubicBezTo>
                <a:cubicBezTo>
                  <a:pt x="1165433" y="3469184"/>
                  <a:pt x="516481" y="3137991"/>
                  <a:pt x="87667" y="2618389"/>
                </a:cubicBezTo>
                <a:lnTo>
                  <a:pt x="0" y="25011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Oval 13">
            <a:extLst>
              <a:ext uri="{FF2B5EF4-FFF2-40B4-BE49-F238E27FC236}">
                <a16:creationId xmlns:a16="http://schemas.microsoft.com/office/drawing/2014/main" id="{CF8AD9F3-9AF6-494F-83A3-2F67756393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31645" y="3853046"/>
            <a:ext cx="457824" cy="44540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5">
            <a:extLst>
              <a:ext uri="{FF2B5EF4-FFF2-40B4-BE49-F238E27FC236}">
                <a16:creationId xmlns:a16="http://schemas.microsoft.com/office/drawing/2014/main" id="{F6EB9B19-D8F1-4EB1-AA3B-A92D9BCE21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94561" y="2928977"/>
            <a:ext cx="5010226" cy="3929025"/>
          </a:xfrm>
          <a:custGeom>
            <a:avLst/>
            <a:gdLst>
              <a:gd name="connsiteX0" fmla="*/ 2505113 w 5010226"/>
              <a:gd name="connsiteY0" fmla="*/ 0 h 3929025"/>
              <a:gd name="connsiteX1" fmla="*/ 5010226 w 5010226"/>
              <a:gd name="connsiteY1" fmla="*/ 2505113 h 3929025"/>
              <a:gd name="connsiteX2" fmla="*/ 4582392 w 5010226"/>
              <a:gd name="connsiteY2" fmla="*/ 3905746 h 3929025"/>
              <a:gd name="connsiteX3" fmla="*/ 4564985 w 5010226"/>
              <a:gd name="connsiteY3" fmla="*/ 3929025 h 3929025"/>
              <a:gd name="connsiteX4" fmla="*/ 445242 w 5010226"/>
              <a:gd name="connsiteY4" fmla="*/ 3929025 h 3929025"/>
              <a:gd name="connsiteX5" fmla="*/ 427834 w 5010226"/>
              <a:gd name="connsiteY5" fmla="*/ 3905746 h 3929025"/>
              <a:gd name="connsiteX6" fmla="*/ 0 w 5010226"/>
              <a:gd name="connsiteY6" fmla="*/ 2505113 h 3929025"/>
              <a:gd name="connsiteX7" fmla="*/ 2505113 w 5010226"/>
              <a:gd name="connsiteY7" fmla="*/ 0 h 3929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10226" h="3929025">
                <a:moveTo>
                  <a:pt x="2505113" y="0"/>
                </a:moveTo>
                <a:cubicBezTo>
                  <a:pt x="3888649" y="0"/>
                  <a:pt x="5010226" y="1121577"/>
                  <a:pt x="5010226" y="2505113"/>
                </a:cubicBezTo>
                <a:cubicBezTo>
                  <a:pt x="5010226" y="3023939"/>
                  <a:pt x="4852505" y="3505927"/>
                  <a:pt x="4582392" y="3905746"/>
                </a:cubicBezTo>
                <a:lnTo>
                  <a:pt x="4564985" y="3929025"/>
                </a:lnTo>
                <a:lnTo>
                  <a:pt x="445242" y="3929025"/>
                </a:lnTo>
                <a:lnTo>
                  <a:pt x="427834" y="3905746"/>
                </a:lnTo>
                <a:cubicBezTo>
                  <a:pt x="157722" y="3505927"/>
                  <a:pt x="0" y="3023939"/>
                  <a:pt x="0" y="2505113"/>
                </a:cubicBezTo>
                <a:cubicBezTo>
                  <a:pt x="0" y="1121577"/>
                  <a:pt x="1121577" y="0"/>
                  <a:pt x="250511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2B33195-5BCA-4BB7-A82D-673952268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915428">
            <a:off x="8549639" y="1895148"/>
            <a:ext cx="2987899" cy="2987899"/>
          </a:xfrm>
          <a:prstGeom prst="arc">
            <a:avLst>
              <a:gd name="adj1" fmla="val 14455503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1BA5F6-5F01-4671-A6C3-5F3E16163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04787" y="774936"/>
            <a:ext cx="4425551" cy="2387600"/>
          </a:xfrm>
        </p:spPr>
        <p:txBody>
          <a:bodyPr>
            <a:normAutofit/>
          </a:bodyPr>
          <a:lstStyle/>
          <a:p>
            <a:pPr algn="l"/>
            <a:r>
              <a:rPr lang="en-US" sz="5100">
                <a:solidFill>
                  <a:srgbClr val="FFFFFF"/>
                </a:solidFill>
              </a:rPr>
              <a:t>Chapter 5: Ethics in Social Work Research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9B0B61-A913-4CF9-ABBF-42912ED022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04787" y="3254610"/>
            <a:ext cx="4425551" cy="1881751"/>
          </a:xfrm>
        </p:spPr>
        <p:txBody>
          <a:bodyPr>
            <a:normAutofit/>
          </a:bodyPr>
          <a:lstStyle/>
          <a:p>
            <a:pPr algn="l"/>
            <a:r>
              <a:rPr lang="en-US" i="1" dirty="0">
                <a:solidFill>
                  <a:srgbClr val="FFFFFF"/>
                </a:solidFill>
                <a:hlinkClick r:id="rId2"/>
              </a:rPr>
              <a:t>Scientific Inquiry in Social Work</a:t>
            </a:r>
            <a:endParaRPr lang="en-US" i="1" dirty="0">
              <a:solidFill>
                <a:srgbClr val="FFFFFF"/>
              </a:solidFill>
            </a:endParaRPr>
          </a:p>
        </p:txBody>
      </p:sp>
      <p:pic>
        <p:nvPicPr>
          <p:cNvPr id="4" name="Picture 3" title="Open social Work Education">
            <a:extLst>
              <a:ext uri="{FF2B5EF4-FFF2-40B4-BE49-F238E27FC236}">
                <a16:creationId xmlns:a16="http://schemas.microsoft.com/office/drawing/2014/main" id="{ED85A50A-988A-4717-90E2-DA990B079F5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1662" y="993369"/>
            <a:ext cx="2254959" cy="733183"/>
          </a:xfrm>
          <a:custGeom>
            <a:avLst/>
            <a:gdLst/>
            <a:ahLst/>
            <a:cxnLst/>
            <a:rect l="l" t="t" r="r" b="b"/>
            <a:pathLst>
              <a:path w="2028107" h="1916009">
                <a:moveTo>
                  <a:pt x="35370" y="0"/>
                </a:moveTo>
                <a:lnTo>
                  <a:pt x="1992737" y="0"/>
                </a:lnTo>
                <a:cubicBezTo>
                  <a:pt x="2012271" y="0"/>
                  <a:pt x="2028107" y="15836"/>
                  <a:pt x="2028107" y="35370"/>
                </a:cubicBezTo>
                <a:lnTo>
                  <a:pt x="2028107" y="1880639"/>
                </a:lnTo>
                <a:cubicBezTo>
                  <a:pt x="2028107" y="1900173"/>
                  <a:pt x="2012271" y="1916009"/>
                  <a:pt x="1992737" y="1916009"/>
                </a:cubicBezTo>
                <a:lnTo>
                  <a:pt x="35370" y="1916009"/>
                </a:lnTo>
                <a:cubicBezTo>
                  <a:pt x="15836" y="1916009"/>
                  <a:pt x="0" y="1900173"/>
                  <a:pt x="0" y="1880639"/>
                </a:cubicBezTo>
                <a:lnTo>
                  <a:pt x="0" y="35370"/>
                </a:lnTo>
                <a:cubicBezTo>
                  <a:pt x="0" y="15836"/>
                  <a:pt x="15836" y="0"/>
                  <a:pt x="35370" y="0"/>
                </a:cubicBezTo>
                <a:close/>
              </a:path>
            </a:pathLst>
          </a:custGeom>
          <a:noFill/>
        </p:spPr>
      </p:pic>
      <p:pic>
        <p:nvPicPr>
          <p:cNvPr id="5" name="Picture 4" descr="Image result for cc by nc sa image" title="Course Commons Logo">
            <a:extLst>
              <a:ext uri="{FF2B5EF4-FFF2-40B4-BE49-F238E27FC236}">
                <a16:creationId xmlns:a16="http://schemas.microsoft.com/office/drawing/2014/main" id="{B0277A35-4E5B-4754-AD43-69A55BAB462B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90631" y="4671609"/>
            <a:ext cx="2896987" cy="1013945"/>
          </a:xfrm>
          <a:custGeom>
            <a:avLst/>
            <a:gdLst/>
            <a:ahLst/>
            <a:cxnLst/>
            <a:rect l="l" t="t" r="r" b="b"/>
            <a:pathLst>
              <a:path w="2028107" h="1916009">
                <a:moveTo>
                  <a:pt x="35370" y="0"/>
                </a:moveTo>
                <a:lnTo>
                  <a:pt x="1992737" y="0"/>
                </a:lnTo>
                <a:cubicBezTo>
                  <a:pt x="2012271" y="0"/>
                  <a:pt x="2028107" y="15836"/>
                  <a:pt x="2028107" y="35370"/>
                </a:cubicBezTo>
                <a:lnTo>
                  <a:pt x="2028107" y="1880639"/>
                </a:lnTo>
                <a:cubicBezTo>
                  <a:pt x="2028107" y="1900173"/>
                  <a:pt x="2012271" y="1916009"/>
                  <a:pt x="1992737" y="1916009"/>
                </a:cubicBezTo>
                <a:lnTo>
                  <a:pt x="35370" y="1916009"/>
                </a:lnTo>
                <a:cubicBezTo>
                  <a:pt x="15836" y="1916009"/>
                  <a:pt x="0" y="1900173"/>
                  <a:pt x="0" y="1880639"/>
                </a:cubicBezTo>
                <a:lnTo>
                  <a:pt x="0" y="35370"/>
                </a:lnTo>
                <a:cubicBezTo>
                  <a:pt x="0" y="15836"/>
                  <a:pt x="15836" y="0"/>
                  <a:pt x="35370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11001553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00C09E-6B72-4C6B-B2B9-F898F4D79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94461"/>
            <a:ext cx="4008583" cy="5974414"/>
          </a:xfrm>
        </p:spPr>
        <p:txBody>
          <a:bodyPr anchor="ctr">
            <a:normAutofit/>
          </a:bodyPr>
          <a:lstStyle/>
          <a:p>
            <a:r>
              <a:rPr lang="en-US" sz="6200">
                <a:solidFill>
                  <a:srgbClr val="FFFFFF"/>
                </a:solidFill>
              </a:rPr>
              <a:t>The Stanford Prison Experiment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AF05AF-229A-4357-AE1E-88D9AA0706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>
                    <a:alpha val="80000"/>
                  </a:schemeClr>
                </a:solidFill>
              </a:rPr>
              <a:t>Watch the video:</a:t>
            </a:r>
            <a:endParaRPr lang="en-US" sz="2400" dirty="0">
              <a:solidFill>
                <a:schemeClr val="tx1">
                  <a:alpha val="80000"/>
                </a:schemeClr>
              </a:solidFill>
              <a:hlinkClick r:id="rId2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>
                    <a:alpha val="80000"/>
                  </a:schemeClr>
                </a:solidFill>
                <a:hlinkClick r:id="rId2"/>
              </a:rPr>
              <a:t>https://www.youtube.com/watch?v=DsWJPNhLCUU</a:t>
            </a:r>
            <a:endParaRPr lang="en-US" sz="2400" dirty="0">
              <a:solidFill>
                <a:schemeClr val="tx1">
                  <a:alpha val="80000"/>
                </a:schemeClr>
              </a:solidFill>
            </a:endParaRPr>
          </a:p>
          <a:p>
            <a:endParaRPr lang="en-US" sz="2400" dirty="0">
              <a:solidFill>
                <a:schemeClr val="tx1">
                  <a:alpha val="80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>
                    <a:alpha val="80000"/>
                  </a:schemeClr>
                </a:solidFill>
              </a:rPr>
              <a:t>On what level was the Stanford Prison Experiment unethical?</a:t>
            </a:r>
          </a:p>
          <a:p>
            <a:pPr lvl="1"/>
            <a:r>
              <a:rPr lang="en-US" dirty="0">
                <a:solidFill>
                  <a:schemeClr val="tx1">
                    <a:alpha val="80000"/>
                  </a:schemeClr>
                </a:solidFill>
              </a:rPr>
              <a:t>Micro, meso, macro?</a:t>
            </a:r>
          </a:p>
          <a:p>
            <a:pPr lvl="1"/>
            <a:r>
              <a:rPr lang="en-US" dirty="0">
                <a:solidFill>
                  <a:schemeClr val="tx1">
                    <a:alpha val="80000"/>
                  </a:schemeClr>
                </a:solidFill>
              </a:rPr>
              <a:t>Who did it impact most?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>
                    <a:alpha val="80000"/>
                  </a:schemeClr>
                </a:solidFill>
              </a:rPr>
              <a:t>Are there unintended consequences in this experiment?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>
                    <a:alpha val="80000"/>
                  </a:schemeClr>
                </a:solidFill>
              </a:rPr>
              <a:t>What are the long-term repercussions of unethical research?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5712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2A6B319F-86FE-4754-878E-06F0804D88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32385" cy="6858000"/>
          </a:xfrm>
          <a:prstGeom prst="rect">
            <a:avLst/>
          </a:pr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CF7D1B5-3477-499F-ACC5-2C8B07F4ED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2385" y="0"/>
            <a:ext cx="3218914" cy="6858000"/>
          </a:xfrm>
          <a:prstGeom prst="rect">
            <a:avLst/>
          </a:prstGeom>
          <a:solidFill>
            <a:schemeClr val="accent5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06" y="1608667"/>
            <a:ext cx="2823275" cy="4501127"/>
          </a:xfrm>
        </p:spPr>
        <p:txBody>
          <a:bodyPr anchor="t">
            <a:normAutofit/>
          </a:bodyPr>
          <a:lstStyle/>
          <a:p>
            <a:pPr algn="r"/>
            <a:r>
              <a:rPr lang="en-US" sz="3600" dirty="0">
                <a:solidFill>
                  <a:srgbClr val="FFFFFF"/>
                </a:solidFill>
              </a:rPr>
              <a:t>Key Terms in Ethical Consideration for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47697" y="630621"/>
            <a:ext cx="4044509" cy="5479173"/>
          </a:xfrm>
        </p:spPr>
        <p:txBody>
          <a:bodyPr>
            <a:normAutofit/>
          </a:bodyPr>
          <a:lstStyle/>
          <a:p>
            <a:r>
              <a:rPr lang="en-US" sz="2400" dirty="0"/>
              <a:t>Voluntary participation</a:t>
            </a:r>
          </a:p>
          <a:p>
            <a:r>
              <a:rPr lang="en-US" sz="2400" dirty="0"/>
              <a:t>Informed consent</a:t>
            </a:r>
          </a:p>
          <a:p>
            <a:pPr lvl="1"/>
            <a:r>
              <a:rPr lang="en-US" dirty="0"/>
              <a:t>Legal rights</a:t>
            </a:r>
          </a:p>
          <a:p>
            <a:pPr lvl="1"/>
            <a:r>
              <a:rPr lang="en-US" dirty="0"/>
              <a:t>Risks/benefits</a:t>
            </a:r>
          </a:p>
          <a:p>
            <a:pPr lvl="1"/>
            <a:r>
              <a:rPr lang="en-US" dirty="0"/>
              <a:t>Purpose</a:t>
            </a:r>
          </a:p>
          <a:p>
            <a:pPr lvl="1"/>
            <a:r>
              <a:rPr lang="en-US" dirty="0"/>
              <a:t>Data collection, analysis, and storage</a:t>
            </a:r>
          </a:p>
          <a:p>
            <a:r>
              <a:rPr lang="en-US" sz="2400" dirty="0"/>
              <a:t>Anonymity vs. confidentiality</a:t>
            </a:r>
          </a:p>
          <a:p>
            <a:r>
              <a:rPr lang="en-US" sz="2400" dirty="0"/>
              <a:t>Deception</a:t>
            </a:r>
          </a:p>
          <a:p>
            <a:r>
              <a:rPr lang="en-US" sz="2400" dirty="0"/>
              <a:t>Conflicts of interest</a:t>
            </a:r>
          </a:p>
          <a:p>
            <a:r>
              <a:rPr lang="en-US" sz="2400" dirty="0"/>
              <a:t>Honesty in reporting</a:t>
            </a:r>
          </a:p>
          <a:p>
            <a:r>
              <a:rPr lang="en-US" sz="2400" dirty="0"/>
              <a:t>Vulnerable populations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23CD1E-81C0-48EA-80DD-79DB539F1A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088604" y="1608667"/>
            <a:ext cx="2623049" cy="45011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/>
              <a:t>How did these apply in the Stanford Prison experiment?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 dirty="0"/>
              <a:t>What could have been done differently to make it an ethical study?</a:t>
            </a:r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274634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anchor="ctr">
            <a:noAutofit/>
          </a:bodyPr>
          <a:lstStyle/>
          <a:p>
            <a:r>
              <a:rPr lang="en-US" sz="2800" dirty="0">
                <a:solidFill>
                  <a:srgbClr val="FFFFFF"/>
                </a:solidFill>
              </a:rPr>
              <a:t>Institutional Review Boards (IRB)</a:t>
            </a:r>
            <a:br>
              <a:rPr lang="en-US" sz="2800" dirty="0">
                <a:solidFill>
                  <a:srgbClr val="FFFFFF"/>
                </a:solidFill>
              </a:rPr>
            </a:br>
            <a:br>
              <a:rPr lang="en-US" sz="2800" dirty="0">
                <a:solidFill>
                  <a:srgbClr val="FFFFFF"/>
                </a:solidFill>
              </a:rPr>
            </a:br>
            <a:r>
              <a:rPr lang="en-US" sz="2800" dirty="0"/>
              <a:t>All institutions that receive federal support for research must have an IRB that oversees research studies.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There are three levels of research review:</a:t>
            </a:r>
            <a:endParaRPr lang="en-US" sz="2800" dirty="0">
              <a:solidFill>
                <a:srgbClr val="FFFFFF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4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 descr="Series of three text boxes.  First box contains text: Exempt: involves minimal human subject involvement (existing date). The second box contains text: Expedited: present minimal risk of harm (existing records, survey or interview, observation). The third box contains text: Full: present risk of harm to subjects, include vulnerable population (prisoners, children, etc.).">
            <a:extLst>
              <a:ext uri="{FF2B5EF4-FFF2-40B4-BE49-F238E27FC236}">
                <a16:creationId xmlns:a16="http://schemas.microsoft.com/office/drawing/2014/main" id="{167B31A5-8537-4698-A3D1-3DAEFE8B1F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9782120"/>
              </p:ext>
            </p:extLst>
          </p:nvPr>
        </p:nvGraphicFramePr>
        <p:xfrm>
          <a:off x="6296399" y="518400"/>
          <a:ext cx="5128341" cy="583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7705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AC6B390-BC59-4F1D-A0EE-D71A92F0A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6C60D79-16F1-4C4B-B7E3-7634E7069C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19137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426B127E-6498-4C77-9C9D-4553A5113B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02050" y="650160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479493"/>
            <a:ext cx="5257800" cy="1325563"/>
          </a:xfrm>
        </p:spPr>
        <p:txBody>
          <a:bodyPr>
            <a:normAutofit/>
          </a:bodyPr>
          <a:lstStyle/>
          <a:p>
            <a:r>
              <a:rPr lang="en-US" dirty="0"/>
              <a:t>Chapter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984443"/>
            <a:ext cx="5257800" cy="4192520"/>
          </a:xfrm>
        </p:spPr>
        <p:txBody>
          <a:bodyPr>
            <a:normAutofit/>
          </a:bodyPr>
          <a:lstStyle/>
          <a:p>
            <a:r>
              <a:rPr lang="en-US" sz="2600" dirty="0"/>
              <a:t>Research on humans is complicated.  There are specific ethical issues to consider.  </a:t>
            </a:r>
          </a:p>
          <a:p>
            <a:r>
              <a:rPr lang="en-US" sz="2600" dirty="0"/>
              <a:t>Research has not always been regulated like it is today</a:t>
            </a:r>
          </a:p>
          <a:p>
            <a:r>
              <a:rPr lang="en-US" sz="2600" dirty="0"/>
              <a:t>This chapter will look at ethics at micro, meso, and macro levels.</a:t>
            </a:r>
          </a:p>
          <a:p>
            <a:r>
              <a:rPr lang="en-US" sz="2600" dirty="0"/>
              <a:t>We’ll also discuss how the </a:t>
            </a:r>
            <a:r>
              <a:rPr lang="en-US" sz="2600" i="1" dirty="0"/>
              <a:t>practice </a:t>
            </a:r>
            <a:r>
              <a:rPr lang="en-US" sz="2600" dirty="0"/>
              <a:t>of science is different than the </a:t>
            </a:r>
            <a:r>
              <a:rPr lang="en-US" sz="2600" i="1" dirty="0"/>
              <a:t>uses</a:t>
            </a:r>
            <a:r>
              <a:rPr lang="en-US" sz="2600" dirty="0"/>
              <a:t> of science.</a:t>
            </a:r>
          </a:p>
        </p:txBody>
      </p:sp>
      <p:pic>
        <p:nvPicPr>
          <p:cNvPr id="4" name="Picture 3" descr="File:Icon people.svg - Wikimedia Commons" title="Stick figure famil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1053" y="1963177"/>
            <a:ext cx="4777381" cy="2758937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942473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A62915-B91C-4FF2-8682-C4BCD0125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Belmont Report</a:t>
            </a:r>
          </a:p>
        </p:txBody>
      </p:sp>
      <p:sp>
        <p:nvSpPr>
          <p:cNvPr id="25" name="Arc 24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39531E-8913-4DEC-8CC7-19AEDECA5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94756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200" dirty="0"/>
              <a:t>The Belmont Report explains the </a:t>
            </a:r>
            <a:r>
              <a:rPr lang="en-US" sz="2200" b="1" dirty="0"/>
              <a:t>three fundamental ethical principles for conducting research with human subjects.</a:t>
            </a:r>
            <a:endParaRPr lang="en-US" sz="2200" dirty="0"/>
          </a:p>
          <a:p>
            <a:pPr marL="514350" lvl="0" indent="-514350">
              <a:buFont typeface="+mj-lt"/>
              <a:buAutoNum type="arabicPeriod"/>
            </a:pPr>
            <a:r>
              <a:rPr lang="en-US" sz="2200" b="1" dirty="0"/>
              <a:t>Respect for persons:</a:t>
            </a:r>
            <a:r>
              <a:rPr lang="en-US" sz="2200" dirty="0"/>
              <a:t> protecting the autonomy of all people and treating them with courtesy and respect and allowing for informed consent. Researchers must be truthful and conduct no deception;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200" b="1" dirty="0"/>
              <a:t>Beneficence:</a:t>
            </a:r>
            <a:r>
              <a:rPr lang="en-US" sz="2200" dirty="0"/>
              <a:t> the philosophy of "Do no harm" while maximizing benefits for the research project and minimizing risks to the research subjects; and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200" b="1" dirty="0"/>
              <a:t>Justice:</a:t>
            </a:r>
            <a:r>
              <a:rPr lang="en-US" sz="2200" dirty="0"/>
              <a:t> ensuring reasonable, non-exploitative, and well-considered procedures are administered fairly — the fair distribution of costs and benefits to potential research participants — and equally.</a:t>
            </a:r>
          </a:p>
          <a:p>
            <a:pPr marL="0" indent="0">
              <a:buNone/>
            </a:pPr>
            <a:r>
              <a:rPr lang="en-US" sz="2200" dirty="0"/>
              <a:t>These principles from the Belmont Report are a primary basis for institutional review boards (IRBs) on human subjects’ research. </a:t>
            </a:r>
          </a:p>
        </p:txBody>
      </p:sp>
    </p:spTree>
    <p:extLst>
      <p:ext uri="{BB962C8B-B14F-4D97-AF65-F5344CB8AC3E}">
        <p14:creationId xmlns:p14="http://schemas.microsoft.com/office/powerpoint/2010/main" val="2310362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anchor="ctr">
            <a:normAutofit/>
          </a:bodyPr>
          <a:lstStyle/>
          <a:p>
            <a:r>
              <a:rPr lang="en-US" sz="6200" dirty="0">
                <a:solidFill>
                  <a:srgbClr val="FFFFFF"/>
                </a:solidFill>
              </a:rPr>
              <a:t>Is the CNN report right about voter fraud?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0" y="518400"/>
            <a:ext cx="5490149" cy="583794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>
                    <a:alpha val="80000"/>
                  </a:schemeClr>
                </a:solidFill>
              </a:rPr>
              <a:t>CNN Report on Voter Fraud (3:02)</a:t>
            </a:r>
            <a:endParaRPr lang="en-US" sz="2400" dirty="0">
              <a:solidFill>
                <a:schemeClr val="tx1">
                  <a:alpha val="80000"/>
                </a:schemeClr>
              </a:solidFill>
              <a:hlinkClick r:id="rId2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>
                    <a:alpha val="80000"/>
                  </a:schemeClr>
                </a:solidFill>
                <a:hlinkClick r:id="rId2"/>
              </a:rPr>
              <a:t>https://www.youtube.com/watch?v=nSVL6FA5SdU</a:t>
            </a:r>
            <a:endParaRPr lang="en-US" sz="2400" dirty="0">
              <a:solidFill>
                <a:schemeClr val="tx1">
                  <a:alpha val="80000"/>
                </a:schemeClr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1">
                  <a:alpha val="80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>
                    <a:alpha val="80000"/>
                  </a:schemeClr>
                </a:solidFill>
              </a:rPr>
              <a:t>Richman, J. T., </a:t>
            </a:r>
            <a:r>
              <a:rPr lang="en-US" sz="2400" dirty="0" err="1">
                <a:solidFill>
                  <a:schemeClr val="tx1">
                    <a:alpha val="80000"/>
                  </a:schemeClr>
                </a:solidFill>
              </a:rPr>
              <a:t>Chattha</a:t>
            </a:r>
            <a:r>
              <a:rPr lang="en-US" sz="2400" dirty="0">
                <a:solidFill>
                  <a:schemeClr val="tx1">
                    <a:alpha val="80000"/>
                  </a:schemeClr>
                </a:solidFill>
              </a:rPr>
              <a:t>, G. A., &amp; Earnest, D. C. (2014). Do non-citizens vote in US elections? </a:t>
            </a:r>
            <a:r>
              <a:rPr lang="en-US" sz="2400" i="1" dirty="0">
                <a:solidFill>
                  <a:schemeClr val="tx1">
                    <a:alpha val="80000"/>
                  </a:schemeClr>
                </a:solidFill>
              </a:rPr>
              <a:t>Electoral Studies</a:t>
            </a:r>
            <a:r>
              <a:rPr lang="en-US" sz="2400" dirty="0">
                <a:solidFill>
                  <a:schemeClr val="tx1">
                    <a:alpha val="80000"/>
                  </a:schemeClr>
                </a:solidFill>
              </a:rPr>
              <a:t>, </a:t>
            </a:r>
            <a:r>
              <a:rPr lang="en-US" sz="2400" i="1" dirty="0">
                <a:solidFill>
                  <a:schemeClr val="tx1">
                    <a:alpha val="80000"/>
                  </a:schemeClr>
                </a:solidFill>
              </a:rPr>
              <a:t>36</a:t>
            </a:r>
            <a:r>
              <a:rPr lang="en-US" sz="2400" dirty="0">
                <a:solidFill>
                  <a:schemeClr val="tx1">
                    <a:alpha val="80000"/>
                  </a:schemeClr>
                </a:solidFill>
              </a:rPr>
              <a:t>, 149-157.</a:t>
            </a:r>
          </a:p>
          <a:p>
            <a:pPr lvl="1"/>
            <a:r>
              <a:rPr lang="en-US" dirty="0">
                <a:solidFill>
                  <a:schemeClr val="tx1">
                    <a:alpha val="80000"/>
                  </a:schemeClr>
                </a:solidFill>
              </a:rPr>
              <a:t>Are the findings of this article true?</a:t>
            </a:r>
          </a:p>
          <a:p>
            <a:pPr lvl="1"/>
            <a:r>
              <a:rPr lang="en-US" dirty="0">
                <a:solidFill>
                  <a:schemeClr val="tx1">
                    <a:alpha val="80000"/>
                  </a:schemeClr>
                </a:solidFill>
              </a:rPr>
              <a:t>What might you look for in the article?</a:t>
            </a:r>
          </a:p>
          <a:p>
            <a:pPr lvl="1"/>
            <a:r>
              <a:rPr lang="en-US" dirty="0">
                <a:solidFill>
                  <a:schemeClr val="tx1">
                    <a:alpha val="80000"/>
                  </a:schemeClr>
                </a:solidFill>
              </a:rPr>
              <a:t>What might you look for in other articles/on the web?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1975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More on data regarding voter fraud</a:t>
            </a:r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683" y="1434662"/>
            <a:ext cx="10660117" cy="5058213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In spite of substantial public controversy, very little reliable data exists concerning the frequency with which non-citizen immigrants participate in United States elections. Although such participation is a violation of election laws in most parts of the United States, enforcement depends principally on disclosure of citizenship status at the time of voter registration. </a:t>
            </a:r>
          </a:p>
          <a:p>
            <a:r>
              <a:rPr lang="en-US" sz="2400" dirty="0"/>
              <a:t>This study examines participation rates by non-citizens using a nationally representative sample that includes non-citizen immigrants. We find that some non-citizens participate in U.S. elections, and that this participation has been large enough to change meaningful election outcomes including Electoral College votes, and Congressional elections. </a:t>
            </a:r>
          </a:p>
          <a:p>
            <a:r>
              <a:rPr lang="en-US" sz="2400" dirty="0"/>
              <a:t>Non-citizen votes likely gave Senate Democrats the pivotal 60th vote needed to overcome filibusters in order to pass health care reform and other Obama administration priorities in the 111th Congress.</a:t>
            </a:r>
          </a:p>
          <a:p>
            <a:pPr marL="0" indent="0">
              <a:buNone/>
            </a:pPr>
            <a:r>
              <a:rPr lang="en-US" sz="2400" dirty="0"/>
              <a:t>Source: </a:t>
            </a:r>
            <a:r>
              <a:rPr lang="en-US" sz="2400" dirty="0">
                <a:hlinkClick r:id="rId2"/>
              </a:rPr>
              <a:t>Richman, J. T., </a:t>
            </a:r>
            <a:r>
              <a:rPr lang="en-US" sz="2400" dirty="0" err="1">
                <a:hlinkClick r:id="rId2"/>
              </a:rPr>
              <a:t>Chattha</a:t>
            </a:r>
            <a:r>
              <a:rPr lang="en-US" sz="2400" dirty="0">
                <a:hlinkClick r:id="rId2"/>
              </a:rPr>
              <a:t>, G. A., &amp; Earnest, D. C. (2014). Do non-citizens vote in US elections?. </a:t>
            </a:r>
            <a:r>
              <a:rPr lang="en-US" sz="2400" i="1" dirty="0">
                <a:hlinkClick r:id="rId2"/>
              </a:rPr>
              <a:t>Electoral Studies</a:t>
            </a:r>
            <a:r>
              <a:rPr lang="en-US" sz="2400" dirty="0">
                <a:hlinkClick r:id="rId2"/>
              </a:rPr>
              <a:t>, </a:t>
            </a:r>
            <a:r>
              <a:rPr lang="en-US" sz="2400" i="1" dirty="0">
                <a:hlinkClick r:id="rId2"/>
              </a:rPr>
              <a:t>36</a:t>
            </a:r>
            <a:r>
              <a:rPr lang="en-US" sz="2400" dirty="0">
                <a:hlinkClick r:id="rId2"/>
              </a:rPr>
              <a:t>, 149-157.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13413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0" name="Rectangle 59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The Perils of Cherry Picking</a:t>
            </a:r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0817" y="466982"/>
            <a:ext cx="6143540" cy="5949583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en-US" sz="2000" dirty="0" err="1"/>
              <a:t>Ansolabehere</a:t>
            </a:r>
            <a:r>
              <a:rPr lang="en-US" sz="2000" dirty="0"/>
              <a:t>, S., Luks, S., &amp; Schaffner, B. F. (2015). The perils of cherry picking low frequency events in large sample surveys. </a:t>
            </a:r>
            <a:r>
              <a:rPr lang="en-US" sz="2000" i="1" dirty="0"/>
              <a:t>Electoral Studies</a:t>
            </a:r>
            <a:r>
              <a:rPr lang="en-US" sz="2000" dirty="0"/>
              <a:t>, </a:t>
            </a:r>
            <a:r>
              <a:rPr lang="en-US" sz="2000" i="1" dirty="0"/>
              <a:t>40</a:t>
            </a:r>
            <a:r>
              <a:rPr lang="en-US" sz="2000" dirty="0"/>
              <a:t>, 409-410.</a:t>
            </a:r>
          </a:p>
          <a:p>
            <a:pPr lvl="1"/>
            <a:r>
              <a:rPr lang="en-US" sz="2000" dirty="0"/>
              <a:t>The advent of large sample surveys, such as the Cooperative Congressional Election Study (CCES), has opened the possibility of measuring very low frequency events, characteristics, and behaviors in the population. </a:t>
            </a:r>
          </a:p>
          <a:p>
            <a:pPr lvl="1"/>
            <a:r>
              <a:rPr lang="en-US" sz="2000" dirty="0"/>
              <a:t>This paper documents how low-level measurement error for survey questions generally agreed to be highly reliable can lead to large prediction errors in large sample surveys, such as the CCES. </a:t>
            </a:r>
          </a:p>
          <a:p>
            <a:pPr lvl="1"/>
            <a:r>
              <a:rPr lang="en-US" sz="2000" dirty="0"/>
              <a:t>Richman et al. (2014) presents a </a:t>
            </a:r>
            <a:r>
              <a:rPr lang="en-US" sz="2000" u="sng" dirty="0"/>
              <a:t>biased estimate of the rate at which non-citizens voted in recent elections</a:t>
            </a:r>
            <a:r>
              <a:rPr lang="en-US" sz="2000" dirty="0"/>
              <a:t>. </a:t>
            </a:r>
          </a:p>
          <a:p>
            <a:pPr lvl="1"/>
            <a:r>
              <a:rPr lang="en-US" sz="2000" dirty="0"/>
              <a:t>The results, we show, are completely accounted for by very low frequency measurement error; further, the likely percent of non-citizen voters in recent US elections is 0.</a:t>
            </a:r>
          </a:p>
        </p:txBody>
      </p:sp>
      <p:sp>
        <p:nvSpPr>
          <p:cNvPr id="70" name="Freeform: Shape 69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2" name="Freeform: Shape 71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670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561AEE4-4E38-4BAC-976D-E0DE523FC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F0BC676B-D19A-44DB-910A-0C0E6D433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4431" y="3985"/>
            <a:ext cx="9772765" cy="6858000"/>
            <a:chOff x="1303402" y="3985"/>
            <a:chExt cx="9772765" cy="6858000"/>
          </a:xfrm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999AA485-A13F-4455-814E-C116AD7E0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9C90D55F-0AFB-45E5-8815-A4701774CE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476B6C1-4A41-48E6-8540-FC48FCD769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347F445-D2CA-4FEB-AB8E-7A47AB57CD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12F1B3D8-301E-4A54-9284-EB14E9056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CE4B9C67-860A-4569-AC84-3ADE433D1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1175B763-A6E6-4AD1-9138-9B1164A7A8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E5FC95F-716E-4CCD-9D6D-504956D74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11" y="221321"/>
            <a:ext cx="10289286" cy="1837349"/>
          </a:xfrm>
        </p:spPr>
        <p:txBody>
          <a:bodyPr anchor="ctr">
            <a:norm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</a:rPr>
              <a:t>Check Yourself: Ethical Considerations with Human Subjects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4F8EBFB6-F75A-4D9F-A0C8-E045CE0436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559031"/>
              </p:ext>
            </p:extLst>
          </p:nvPr>
        </p:nvGraphicFramePr>
        <p:xfrm>
          <a:off x="1209053" y="2197191"/>
          <a:ext cx="10247202" cy="397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8091">
                  <a:extLst>
                    <a:ext uri="{9D8B030D-6E8A-4147-A177-3AD203B41FA5}">
                      <a16:colId xmlns:a16="http://schemas.microsoft.com/office/drawing/2014/main" val="2276807134"/>
                    </a:ext>
                  </a:extLst>
                </a:gridCol>
                <a:gridCol w="1475168">
                  <a:extLst>
                    <a:ext uri="{9D8B030D-6E8A-4147-A177-3AD203B41FA5}">
                      <a16:colId xmlns:a16="http://schemas.microsoft.com/office/drawing/2014/main" val="3431827135"/>
                    </a:ext>
                  </a:extLst>
                </a:gridCol>
                <a:gridCol w="7053943">
                  <a:extLst>
                    <a:ext uri="{9D8B030D-6E8A-4147-A177-3AD203B41FA5}">
                      <a16:colId xmlns:a16="http://schemas.microsoft.com/office/drawing/2014/main" val="91107277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Level of Inquiry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Focus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Key ethics questions for researchers to ask themselves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95082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Micro-level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Individual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Does my research impinge on the individual’s right to privacy?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10514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Could my research offend subjects in any way?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6016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Could my research cause emotional stress to any of my subjects?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160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Has my own conduct been ethical throughout the research process?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3790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Meso-level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Does my research follow the ethical guidelines of my profession and discipline?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97281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Could my research negatively impact a community?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1765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Have I met my duty to those who funded my research?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6203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Macro-level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Society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Does my research meet the societal expectations of social research?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484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Have I met my social responsibilities as a researcher?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895276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32AC258-A1E4-49EC-BA92-09562B7E3B18}"/>
              </a:ext>
            </a:extLst>
          </p:cNvPr>
          <p:cNvSpPr txBox="1"/>
          <p:nvPr/>
        </p:nvSpPr>
        <p:spPr>
          <a:xfrm>
            <a:off x="2772660" y="1689338"/>
            <a:ext cx="8266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Table 5.1: Key ethics questions at three different levels of inquiry</a:t>
            </a:r>
          </a:p>
        </p:txBody>
      </p:sp>
    </p:spTree>
    <p:extLst>
      <p:ext uri="{BB962C8B-B14F-4D97-AF65-F5344CB8AC3E}">
        <p14:creationId xmlns:p14="http://schemas.microsoft.com/office/powerpoint/2010/main" val="2649808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VCU’s IRB Troubles</a:t>
            </a:r>
          </a:p>
        </p:txBody>
      </p:sp>
      <p:sp>
        <p:nvSpPr>
          <p:cNvPr id="35" name="Arc 34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94756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dirty="0"/>
              <a:t>In 1998, hundreds of research studies at VCU were shut down because of a father who complained he did not consent to his daughter completing a question about his entire family’s medical history.</a:t>
            </a:r>
          </a:p>
          <a:p>
            <a:pPr lvl="1"/>
            <a:r>
              <a:rPr lang="en-US" dirty="0"/>
              <a:t>He was concerned that his private medical information becoming public may result in him losing his security clearance and job</a:t>
            </a:r>
          </a:p>
          <a:p>
            <a:pPr lvl="1"/>
            <a:r>
              <a:rPr lang="en-US" dirty="0"/>
              <a:t>He complained that the consent form did not adequately explain the risks of participating in the study</a:t>
            </a:r>
          </a:p>
          <a:p>
            <a:pPr lvl="1"/>
            <a:r>
              <a:rPr lang="en-US" dirty="0"/>
              <a:t>The researcher’s glib and condescending responses to him resulted in the shutdown of VCU’s IRB for a time and the halting of all academic research at the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25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DB304A14-32D0-4873-B914-423ED7B8D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387502" cy="1325563"/>
          </a:xfrm>
        </p:spPr>
        <p:txBody>
          <a:bodyPr>
            <a:normAutofit/>
          </a:bodyPr>
          <a:lstStyle/>
          <a:p>
            <a:r>
              <a:rPr lang="en-US" dirty="0"/>
              <a:t>Human Subjects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5570706" cy="4385989"/>
          </a:xfrm>
        </p:spPr>
        <p:txBody>
          <a:bodyPr>
            <a:normAutofit/>
          </a:bodyPr>
          <a:lstStyle/>
          <a:p>
            <a:r>
              <a:rPr lang="en-US" sz="2400" dirty="0"/>
              <a:t>Human subjects research involves a living individual about whom the researcher obtains data through intervention, interaction, or identifiable private information</a:t>
            </a:r>
          </a:p>
          <a:p>
            <a:r>
              <a:rPr lang="en-US" sz="2400" dirty="0"/>
              <a:t>Nonhuman research subjects: historical documents, media, animals, viruses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Can you see how you might study your topic by using human subjects? How about nonhuman subjects?</a:t>
            </a:r>
          </a:p>
        </p:txBody>
      </p:sp>
      <p:pic>
        <p:nvPicPr>
          <p:cNvPr id="4" name="Picture 3" descr="Free illustration: Microscope, Research, Examine - Free ..." title="person looking in microscope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147"/>
          <a:stretch/>
        </p:blipFill>
        <p:spPr>
          <a:xfrm>
            <a:off x="6621294" y="1295416"/>
            <a:ext cx="5570706" cy="5562584"/>
          </a:xfrm>
          <a:custGeom>
            <a:avLst/>
            <a:gdLst/>
            <a:ahLst/>
            <a:cxnLst/>
            <a:rect l="l" t="t" r="r" b="b"/>
            <a:pathLst>
              <a:path w="5570706" h="5562584">
                <a:moveTo>
                  <a:pt x="3374687" y="0"/>
                </a:moveTo>
                <a:cubicBezTo>
                  <a:pt x="4190094" y="0"/>
                  <a:pt x="4937956" y="289196"/>
                  <a:pt x="5521301" y="770615"/>
                </a:cubicBezTo>
                <a:lnTo>
                  <a:pt x="5570706" y="815517"/>
                </a:lnTo>
                <a:lnTo>
                  <a:pt x="5570706" y="5562584"/>
                </a:lnTo>
                <a:lnTo>
                  <a:pt x="808135" y="5562584"/>
                </a:lnTo>
                <a:lnTo>
                  <a:pt x="770615" y="5521302"/>
                </a:lnTo>
                <a:cubicBezTo>
                  <a:pt x="289196" y="4937957"/>
                  <a:pt x="0" y="4190095"/>
                  <a:pt x="0" y="3374687"/>
                </a:cubicBezTo>
                <a:cubicBezTo>
                  <a:pt x="0" y="1510899"/>
                  <a:pt x="1510899" y="0"/>
                  <a:pt x="3374687" y="0"/>
                </a:cubicBezTo>
                <a:close/>
              </a:path>
            </a:pathLst>
          </a:custGeom>
        </p:spPr>
      </p:pic>
      <p:sp>
        <p:nvSpPr>
          <p:cNvPr id="23" name="!!Oval">
            <a:extLst>
              <a:ext uri="{FF2B5EF4-FFF2-40B4-BE49-F238E27FC236}">
                <a16:creationId xmlns:a16="http://schemas.microsoft.com/office/drawing/2014/main" id="{1D460C86-854F-4FB3-ABC2-E823D8FEB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43451" y="1656147"/>
            <a:ext cx="546100" cy="5461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!!Arc">
            <a:extLst>
              <a:ext uri="{FF2B5EF4-FFF2-40B4-BE49-F238E27FC236}">
                <a16:creationId xmlns:a16="http://schemas.microsoft.com/office/drawing/2014/main" id="{BB48116A-278A-4CC5-89D3-9DE8E8FF12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4739" y="587516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473980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1142</Words>
  <Application>Microsoft Office PowerPoint</Application>
  <PresentationFormat>Widescreen</PresentationFormat>
  <Paragraphs>93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1_Office Theme</vt:lpstr>
      <vt:lpstr>Chapter 5: Ethics in Social Work Research</vt:lpstr>
      <vt:lpstr>Chapter Overview</vt:lpstr>
      <vt:lpstr>Belmont Report</vt:lpstr>
      <vt:lpstr>Is the CNN report right about voter fraud?</vt:lpstr>
      <vt:lpstr>More on data regarding voter fraud</vt:lpstr>
      <vt:lpstr>The Perils of Cherry Picking</vt:lpstr>
      <vt:lpstr>Check Yourself: Ethical Considerations with Human Subjects</vt:lpstr>
      <vt:lpstr>VCU’s IRB Troubles</vt:lpstr>
      <vt:lpstr>Human Subjects Research</vt:lpstr>
      <vt:lpstr>The Stanford Prison Experiment</vt:lpstr>
      <vt:lpstr>Key Terms in Ethical Consideration for Research</vt:lpstr>
      <vt:lpstr>Institutional Review Boards (IRB)  All institutions that receive federal support for research must have an IRB that oversees research studies.  There are three levels of research review: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SWK 340 Chapter 5: Ethics in Social Work Research DeCarlo Textbook</dc:title>
  <dc:creator>Erin Stevenson</dc:creator>
  <cp:lastModifiedBy>Edwards, Laura</cp:lastModifiedBy>
  <cp:revision>7</cp:revision>
  <dcterms:created xsi:type="dcterms:W3CDTF">2021-03-15T14:15:55Z</dcterms:created>
  <dcterms:modified xsi:type="dcterms:W3CDTF">2021-10-22T17:51:07Z</dcterms:modified>
</cp:coreProperties>
</file>