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25" r:id="rId3"/>
    <p:sldId id="310" r:id="rId4"/>
    <p:sldId id="274" r:id="rId5"/>
    <p:sldId id="260" r:id="rId6"/>
    <p:sldId id="314" r:id="rId7"/>
    <p:sldId id="315" r:id="rId8"/>
    <p:sldId id="311" r:id="rId9"/>
    <p:sldId id="312" r:id="rId10"/>
    <p:sldId id="313" r:id="rId11"/>
    <p:sldId id="324" r:id="rId12"/>
    <p:sldId id="316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34CE6-DE19-43EC-A505-D555CD41E8DF}" v="5" dt="2021-09-02T18:32:06.029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9" d="100"/>
          <a:sy n="7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C0EC2-58AC-4803-A5DA-C7CA1738BF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ACC5E2-F31C-4F5A-BF2F-2221107E47B1}">
      <dgm:prSet/>
      <dgm:spPr/>
      <dgm:t>
        <a:bodyPr/>
        <a:lstStyle/>
        <a:p>
          <a:r>
            <a:rPr lang="en-US" dirty="0"/>
            <a:t>“When a scientist observes the world, they do so objectively.”</a:t>
          </a:r>
        </a:p>
      </dgm:t>
    </dgm:pt>
    <dgm:pt modelId="{6BE0D996-B17C-472D-9B2C-5FAB7F35710F}" type="parTrans" cxnId="{DACACE15-8685-4B56-AC50-66E9A831409D}">
      <dgm:prSet/>
      <dgm:spPr/>
      <dgm:t>
        <a:bodyPr/>
        <a:lstStyle/>
        <a:p>
          <a:endParaRPr lang="en-US"/>
        </a:p>
      </dgm:t>
    </dgm:pt>
    <dgm:pt modelId="{D1E2404A-94E7-4FA2-A489-0508B0878214}" type="sibTrans" cxnId="{DACACE15-8685-4B56-AC50-66E9A831409D}">
      <dgm:prSet/>
      <dgm:spPr/>
      <dgm:t>
        <a:bodyPr/>
        <a:lstStyle/>
        <a:p>
          <a:endParaRPr lang="en-US"/>
        </a:p>
      </dgm:t>
    </dgm:pt>
    <dgm:pt modelId="{565C2DA1-D37C-436E-AC48-F3FA467DF6CE}">
      <dgm:prSet/>
      <dgm:spPr/>
      <dgm:t>
        <a:bodyPr/>
        <a:lstStyle/>
        <a:p>
          <a:r>
            <a:rPr lang="en-US" i="1" dirty="0"/>
            <a:t>What’s wrong with this statement?</a:t>
          </a:r>
          <a:endParaRPr lang="en-US" dirty="0"/>
        </a:p>
      </dgm:t>
    </dgm:pt>
    <dgm:pt modelId="{66FABC5C-4C18-40E1-8BCF-22EC5E3A7C51}" type="parTrans" cxnId="{5F5CCAF4-CBB0-4BEE-812C-B45DEA112048}">
      <dgm:prSet/>
      <dgm:spPr/>
      <dgm:t>
        <a:bodyPr/>
        <a:lstStyle/>
        <a:p>
          <a:endParaRPr lang="en-US"/>
        </a:p>
      </dgm:t>
    </dgm:pt>
    <dgm:pt modelId="{BBEB8C5A-D1CC-4AF9-8DC3-834170B4BABB}" type="sibTrans" cxnId="{5F5CCAF4-CBB0-4BEE-812C-B45DEA112048}">
      <dgm:prSet/>
      <dgm:spPr/>
      <dgm:t>
        <a:bodyPr/>
        <a:lstStyle/>
        <a:p>
          <a:endParaRPr lang="en-US"/>
        </a:p>
      </dgm:t>
    </dgm:pt>
    <dgm:pt modelId="{E437A9FC-64A9-442D-BBAD-4E0C01AB1FD2}">
      <dgm:prSet/>
      <dgm:spPr/>
      <dgm:t>
        <a:bodyPr/>
        <a:lstStyle/>
        <a:p>
          <a:r>
            <a:rPr lang="en-US" i="1"/>
            <a:t>Gender?  Race?  Class?</a:t>
          </a:r>
          <a:endParaRPr lang="en-US"/>
        </a:p>
      </dgm:t>
    </dgm:pt>
    <dgm:pt modelId="{ABEEFEC8-542F-41AC-B9AA-6580228DC0AB}" type="parTrans" cxnId="{FBB1F4D9-EB68-45B9-A7E9-363E7C6D8847}">
      <dgm:prSet/>
      <dgm:spPr/>
      <dgm:t>
        <a:bodyPr/>
        <a:lstStyle/>
        <a:p>
          <a:endParaRPr lang="en-US"/>
        </a:p>
      </dgm:t>
    </dgm:pt>
    <dgm:pt modelId="{8315AE16-27E6-4463-90D5-0BCD3A0B5A8C}" type="sibTrans" cxnId="{FBB1F4D9-EB68-45B9-A7E9-363E7C6D8847}">
      <dgm:prSet/>
      <dgm:spPr/>
      <dgm:t>
        <a:bodyPr/>
        <a:lstStyle/>
        <a:p>
          <a:endParaRPr lang="en-US"/>
        </a:p>
      </dgm:t>
    </dgm:pt>
    <dgm:pt modelId="{894E45C4-CE3A-4B98-9E77-8455F18274FF}">
      <dgm:prSet/>
      <dgm:spPr/>
      <dgm:t>
        <a:bodyPr/>
        <a:lstStyle/>
        <a:p>
          <a:r>
            <a:rPr lang="en-US" i="1" dirty="0"/>
            <a:t>Solitary scientist? Post-positivism &amp; sociology of science.</a:t>
          </a:r>
          <a:endParaRPr lang="en-US" dirty="0"/>
        </a:p>
      </dgm:t>
    </dgm:pt>
    <dgm:pt modelId="{6A61A18D-2296-485F-84FA-F33DDA9C2AE6}" type="parTrans" cxnId="{85E2D35D-F751-416C-B712-BC7D500B47ED}">
      <dgm:prSet/>
      <dgm:spPr/>
      <dgm:t>
        <a:bodyPr/>
        <a:lstStyle/>
        <a:p>
          <a:endParaRPr lang="en-US"/>
        </a:p>
      </dgm:t>
    </dgm:pt>
    <dgm:pt modelId="{4E8E32F5-4F5D-46AD-BA48-3D8ED1FE1547}" type="sibTrans" cxnId="{85E2D35D-F751-416C-B712-BC7D500B47ED}">
      <dgm:prSet/>
      <dgm:spPr/>
      <dgm:t>
        <a:bodyPr/>
        <a:lstStyle/>
        <a:p>
          <a:endParaRPr lang="en-US"/>
        </a:p>
      </dgm:t>
    </dgm:pt>
    <dgm:pt modelId="{6AFA9A10-68CD-438D-9C72-C309A5B7153D}">
      <dgm:prSet/>
      <dgm:spPr/>
      <dgm:t>
        <a:bodyPr/>
        <a:lstStyle/>
        <a:p>
          <a:r>
            <a:rPr lang="en-US" i="1"/>
            <a:t>Is true objectivity possible?  Can we step outside the world to observe it?</a:t>
          </a:r>
          <a:endParaRPr lang="en-US"/>
        </a:p>
      </dgm:t>
    </dgm:pt>
    <dgm:pt modelId="{61BC31D3-B935-4F47-AAEA-C0B40BDE9EFC}" type="parTrans" cxnId="{C6343FB6-65C2-43E1-84CB-20C529DAE47D}">
      <dgm:prSet/>
      <dgm:spPr/>
      <dgm:t>
        <a:bodyPr/>
        <a:lstStyle/>
        <a:p>
          <a:endParaRPr lang="en-US"/>
        </a:p>
      </dgm:t>
    </dgm:pt>
    <dgm:pt modelId="{E267F2BC-61E2-461A-AB8D-DAC771BA8420}" type="sibTrans" cxnId="{C6343FB6-65C2-43E1-84CB-20C529DAE47D}">
      <dgm:prSet/>
      <dgm:spPr/>
      <dgm:t>
        <a:bodyPr/>
        <a:lstStyle/>
        <a:p>
          <a:endParaRPr lang="en-US"/>
        </a:p>
      </dgm:t>
    </dgm:pt>
    <dgm:pt modelId="{147B83E7-ACB5-414C-9B09-E1EA7C345397}">
      <dgm:prSet/>
      <dgm:spPr/>
      <dgm:t>
        <a:bodyPr/>
        <a:lstStyle/>
        <a:p>
          <a:r>
            <a:rPr lang="en-US" i="1"/>
            <a:t>The social world is aware of itself, interpreting itself.  Many truths.</a:t>
          </a:r>
          <a:endParaRPr lang="en-US"/>
        </a:p>
      </dgm:t>
    </dgm:pt>
    <dgm:pt modelId="{3CD3FBC6-A7AC-4D7B-98C4-F905CCDBC3C7}" type="parTrans" cxnId="{DEFDEBC0-99FC-436E-9C8F-BBB5320E8811}">
      <dgm:prSet/>
      <dgm:spPr/>
      <dgm:t>
        <a:bodyPr/>
        <a:lstStyle/>
        <a:p>
          <a:endParaRPr lang="en-US"/>
        </a:p>
      </dgm:t>
    </dgm:pt>
    <dgm:pt modelId="{69265BB7-DBBF-4A4F-8E65-0E9D0C4B943D}" type="sibTrans" cxnId="{DEFDEBC0-99FC-436E-9C8F-BBB5320E8811}">
      <dgm:prSet/>
      <dgm:spPr/>
      <dgm:t>
        <a:bodyPr/>
        <a:lstStyle/>
        <a:p>
          <a:endParaRPr lang="en-US"/>
        </a:p>
      </dgm:t>
    </dgm:pt>
    <dgm:pt modelId="{0366F018-1550-4414-B586-130909EB6BB2}">
      <dgm:prSet/>
      <dgm:spPr/>
      <dgm:t>
        <a:bodyPr/>
        <a:lstStyle/>
        <a:p>
          <a:r>
            <a:rPr lang="en-US" i="1"/>
            <a:t>Observes through what?  Methods are open to question.</a:t>
          </a:r>
          <a:endParaRPr lang="en-US"/>
        </a:p>
      </dgm:t>
    </dgm:pt>
    <dgm:pt modelId="{6AF82B51-C980-462F-BCEF-8E3B0A9A0D83}" type="parTrans" cxnId="{4531A2C0-53FC-4965-A293-1C73BD27555F}">
      <dgm:prSet/>
      <dgm:spPr/>
      <dgm:t>
        <a:bodyPr/>
        <a:lstStyle/>
        <a:p>
          <a:endParaRPr lang="en-US"/>
        </a:p>
      </dgm:t>
    </dgm:pt>
    <dgm:pt modelId="{0ED035F5-DED8-4FC4-80BE-F29C18F8E07C}" type="sibTrans" cxnId="{4531A2C0-53FC-4965-A293-1C73BD27555F}">
      <dgm:prSet/>
      <dgm:spPr/>
      <dgm:t>
        <a:bodyPr/>
        <a:lstStyle/>
        <a:p>
          <a:endParaRPr lang="en-US"/>
        </a:p>
      </dgm:t>
    </dgm:pt>
    <dgm:pt modelId="{8074E481-6FEA-44F1-AE06-B1E37A4318E7}">
      <dgm:prSet/>
      <dgm:spPr/>
      <dgm:t>
        <a:bodyPr/>
        <a:lstStyle/>
        <a:p>
          <a:r>
            <a:rPr lang="en-US" i="1"/>
            <a:t>Grand, sweeping explanations are often incomplete</a:t>
          </a:r>
          <a:endParaRPr lang="en-US"/>
        </a:p>
      </dgm:t>
    </dgm:pt>
    <dgm:pt modelId="{879C4BE5-7C45-4AC5-BA9E-FE2CE14AA750}" type="parTrans" cxnId="{773F422F-474B-45F4-8A70-A5206B5B7D4F}">
      <dgm:prSet/>
      <dgm:spPr/>
      <dgm:t>
        <a:bodyPr/>
        <a:lstStyle/>
        <a:p>
          <a:endParaRPr lang="en-US"/>
        </a:p>
      </dgm:t>
    </dgm:pt>
    <dgm:pt modelId="{51BE5CC8-E076-4FFB-9EA4-EAC81206BAAD}" type="sibTrans" cxnId="{773F422F-474B-45F4-8A70-A5206B5B7D4F}">
      <dgm:prSet/>
      <dgm:spPr/>
      <dgm:t>
        <a:bodyPr/>
        <a:lstStyle/>
        <a:p>
          <a:endParaRPr lang="en-US"/>
        </a:p>
      </dgm:t>
    </dgm:pt>
    <dgm:pt modelId="{FE4E4D85-EC45-4AA7-8D77-D9C493288E5F}">
      <dgm:prSet/>
      <dgm:spPr/>
      <dgm:t>
        <a:bodyPr/>
        <a:lstStyle/>
        <a:p>
          <a:r>
            <a:rPr lang="en-US"/>
            <a:t>The idea of social science as objective is problematic.  </a:t>
          </a:r>
        </a:p>
      </dgm:t>
    </dgm:pt>
    <dgm:pt modelId="{0804331C-24FA-440A-9861-B3A8145C5596}" type="parTrans" cxnId="{2CC9EB68-FA3E-42D4-9BCC-FA0B25F59EAD}">
      <dgm:prSet/>
      <dgm:spPr/>
      <dgm:t>
        <a:bodyPr/>
        <a:lstStyle/>
        <a:p>
          <a:endParaRPr lang="en-US"/>
        </a:p>
      </dgm:t>
    </dgm:pt>
    <dgm:pt modelId="{B8D0A267-BCC3-47B9-B4C3-9AEED0A1B8DB}" type="sibTrans" cxnId="{2CC9EB68-FA3E-42D4-9BCC-FA0B25F59EAD}">
      <dgm:prSet/>
      <dgm:spPr/>
      <dgm:t>
        <a:bodyPr/>
        <a:lstStyle/>
        <a:p>
          <a:endParaRPr lang="en-US"/>
        </a:p>
      </dgm:t>
    </dgm:pt>
    <dgm:pt modelId="{0966A2AA-F3BB-4485-B274-AAFEAE99C92F}" type="pres">
      <dgm:prSet presAssocID="{EC8C0EC2-58AC-4803-A5DA-C7CA1738BFC7}" presName="linear" presStyleCnt="0">
        <dgm:presLayoutVars>
          <dgm:animLvl val="lvl"/>
          <dgm:resizeHandles val="exact"/>
        </dgm:presLayoutVars>
      </dgm:prSet>
      <dgm:spPr/>
    </dgm:pt>
    <dgm:pt modelId="{F0A37649-80E2-43C1-A4C0-BAC84C3D23D2}" type="pres">
      <dgm:prSet presAssocID="{0BACC5E2-F31C-4F5A-BF2F-2221107E47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197E58-510E-4283-90AB-DD69F9DB6E68}" type="pres">
      <dgm:prSet presAssocID="{D1E2404A-94E7-4FA2-A489-0508B0878214}" presName="spacer" presStyleCnt="0"/>
      <dgm:spPr/>
    </dgm:pt>
    <dgm:pt modelId="{76048C7B-E10B-4606-8E50-83D520B5106F}" type="pres">
      <dgm:prSet presAssocID="{565C2DA1-D37C-436E-AC48-F3FA467DF6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64D78C-8D20-4709-B774-C040F25B11F0}" type="pres">
      <dgm:prSet presAssocID="{565C2DA1-D37C-436E-AC48-F3FA467DF6CE}" presName="childText" presStyleLbl="revTx" presStyleIdx="0" presStyleCnt="1">
        <dgm:presLayoutVars>
          <dgm:bulletEnabled val="1"/>
        </dgm:presLayoutVars>
      </dgm:prSet>
      <dgm:spPr/>
    </dgm:pt>
    <dgm:pt modelId="{85A832C1-8B00-4740-A1F9-2B427BD6A1F0}" type="pres">
      <dgm:prSet presAssocID="{FE4E4D85-EC45-4AA7-8D77-D9C493288E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F01406-CE02-4C11-8C3F-D4AA7CD20B95}" type="presOf" srcId="{FE4E4D85-EC45-4AA7-8D77-D9C493288E5F}" destId="{85A832C1-8B00-4740-A1F9-2B427BD6A1F0}" srcOrd="0" destOrd="0" presId="urn:microsoft.com/office/officeart/2005/8/layout/vList2"/>
    <dgm:cxn modelId="{DACACE15-8685-4B56-AC50-66E9A831409D}" srcId="{EC8C0EC2-58AC-4803-A5DA-C7CA1738BFC7}" destId="{0BACC5E2-F31C-4F5A-BF2F-2221107E47B1}" srcOrd="0" destOrd="0" parTransId="{6BE0D996-B17C-472D-9B2C-5FAB7F35710F}" sibTransId="{D1E2404A-94E7-4FA2-A489-0508B0878214}"/>
    <dgm:cxn modelId="{45AC6024-706E-448F-BD6E-FD00626E959F}" type="presOf" srcId="{147B83E7-ACB5-414C-9B09-E1EA7C345397}" destId="{1664D78C-8D20-4709-B774-C040F25B11F0}" srcOrd="0" destOrd="3" presId="urn:microsoft.com/office/officeart/2005/8/layout/vList2"/>
    <dgm:cxn modelId="{773F422F-474B-45F4-8A70-A5206B5B7D4F}" srcId="{565C2DA1-D37C-436E-AC48-F3FA467DF6CE}" destId="{8074E481-6FEA-44F1-AE06-B1E37A4318E7}" srcOrd="5" destOrd="0" parTransId="{879C4BE5-7C45-4AC5-BA9E-FE2CE14AA750}" sibTransId="{51BE5CC8-E076-4FFB-9EA4-EAC81206BAAD}"/>
    <dgm:cxn modelId="{46D01A5C-D408-43B7-89D1-18611481B9B7}" type="presOf" srcId="{0BACC5E2-F31C-4F5A-BF2F-2221107E47B1}" destId="{F0A37649-80E2-43C1-A4C0-BAC84C3D23D2}" srcOrd="0" destOrd="0" presId="urn:microsoft.com/office/officeart/2005/8/layout/vList2"/>
    <dgm:cxn modelId="{85E2D35D-F751-416C-B712-BC7D500B47ED}" srcId="{565C2DA1-D37C-436E-AC48-F3FA467DF6CE}" destId="{894E45C4-CE3A-4B98-9E77-8455F18274FF}" srcOrd="1" destOrd="0" parTransId="{6A61A18D-2296-485F-84FA-F33DDA9C2AE6}" sibTransId="{4E8E32F5-4F5D-46AD-BA48-3D8ED1FE1547}"/>
    <dgm:cxn modelId="{2CC9EB68-FA3E-42D4-9BCC-FA0B25F59EAD}" srcId="{EC8C0EC2-58AC-4803-A5DA-C7CA1738BFC7}" destId="{FE4E4D85-EC45-4AA7-8D77-D9C493288E5F}" srcOrd="2" destOrd="0" parTransId="{0804331C-24FA-440A-9861-B3A8145C5596}" sibTransId="{B8D0A267-BCC3-47B9-B4C3-9AEED0A1B8DB}"/>
    <dgm:cxn modelId="{0CCF4855-A028-46B0-8669-EDE6D4FAD41E}" type="presOf" srcId="{8074E481-6FEA-44F1-AE06-B1E37A4318E7}" destId="{1664D78C-8D20-4709-B774-C040F25B11F0}" srcOrd="0" destOrd="5" presId="urn:microsoft.com/office/officeart/2005/8/layout/vList2"/>
    <dgm:cxn modelId="{6B00A177-F46C-42D7-AD75-0B234521CB84}" type="presOf" srcId="{EC8C0EC2-58AC-4803-A5DA-C7CA1738BFC7}" destId="{0966A2AA-F3BB-4485-B274-AAFEAE99C92F}" srcOrd="0" destOrd="0" presId="urn:microsoft.com/office/officeart/2005/8/layout/vList2"/>
    <dgm:cxn modelId="{416A50A5-B3C9-432D-923B-C2F488AB812D}" type="presOf" srcId="{565C2DA1-D37C-436E-AC48-F3FA467DF6CE}" destId="{76048C7B-E10B-4606-8E50-83D520B5106F}" srcOrd="0" destOrd="0" presId="urn:microsoft.com/office/officeart/2005/8/layout/vList2"/>
    <dgm:cxn modelId="{C6343FB6-65C2-43E1-84CB-20C529DAE47D}" srcId="{565C2DA1-D37C-436E-AC48-F3FA467DF6CE}" destId="{6AFA9A10-68CD-438D-9C72-C309A5B7153D}" srcOrd="2" destOrd="0" parTransId="{61BC31D3-B935-4F47-AAEA-C0B40BDE9EFC}" sibTransId="{E267F2BC-61E2-461A-AB8D-DAC771BA8420}"/>
    <dgm:cxn modelId="{18D398BB-3BDF-4A74-886B-5FD70755B262}" type="presOf" srcId="{894E45C4-CE3A-4B98-9E77-8455F18274FF}" destId="{1664D78C-8D20-4709-B774-C040F25B11F0}" srcOrd="0" destOrd="1" presId="urn:microsoft.com/office/officeart/2005/8/layout/vList2"/>
    <dgm:cxn modelId="{4531A2C0-53FC-4965-A293-1C73BD27555F}" srcId="{565C2DA1-D37C-436E-AC48-F3FA467DF6CE}" destId="{0366F018-1550-4414-B586-130909EB6BB2}" srcOrd="4" destOrd="0" parTransId="{6AF82B51-C980-462F-BCEF-8E3B0A9A0D83}" sibTransId="{0ED035F5-DED8-4FC4-80BE-F29C18F8E07C}"/>
    <dgm:cxn modelId="{DEFDEBC0-99FC-436E-9C8F-BBB5320E8811}" srcId="{565C2DA1-D37C-436E-AC48-F3FA467DF6CE}" destId="{147B83E7-ACB5-414C-9B09-E1EA7C345397}" srcOrd="3" destOrd="0" parTransId="{3CD3FBC6-A7AC-4D7B-98C4-F905CCDBC3C7}" sibTransId="{69265BB7-DBBF-4A4F-8E65-0E9D0C4B943D}"/>
    <dgm:cxn modelId="{FBB1F4D9-EB68-45B9-A7E9-363E7C6D8847}" srcId="{565C2DA1-D37C-436E-AC48-F3FA467DF6CE}" destId="{E437A9FC-64A9-442D-BBAD-4E0C01AB1FD2}" srcOrd="0" destOrd="0" parTransId="{ABEEFEC8-542F-41AC-B9AA-6580228DC0AB}" sibTransId="{8315AE16-27E6-4463-90D5-0BCD3A0B5A8C}"/>
    <dgm:cxn modelId="{B706CADB-E85D-4ADA-B29D-17633D42E962}" type="presOf" srcId="{0366F018-1550-4414-B586-130909EB6BB2}" destId="{1664D78C-8D20-4709-B774-C040F25B11F0}" srcOrd="0" destOrd="4" presId="urn:microsoft.com/office/officeart/2005/8/layout/vList2"/>
    <dgm:cxn modelId="{0344D3EF-B1C4-448D-B7BD-C7D450E6CDA1}" type="presOf" srcId="{6AFA9A10-68CD-438D-9C72-C309A5B7153D}" destId="{1664D78C-8D20-4709-B774-C040F25B11F0}" srcOrd="0" destOrd="2" presId="urn:microsoft.com/office/officeart/2005/8/layout/vList2"/>
    <dgm:cxn modelId="{F4AF43F2-8ED2-4745-8FA1-15E05AC022B1}" type="presOf" srcId="{E437A9FC-64A9-442D-BBAD-4E0C01AB1FD2}" destId="{1664D78C-8D20-4709-B774-C040F25B11F0}" srcOrd="0" destOrd="0" presId="urn:microsoft.com/office/officeart/2005/8/layout/vList2"/>
    <dgm:cxn modelId="{5F5CCAF4-CBB0-4BEE-812C-B45DEA112048}" srcId="{EC8C0EC2-58AC-4803-A5DA-C7CA1738BFC7}" destId="{565C2DA1-D37C-436E-AC48-F3FA467DF6CE}" srcOrd="1" destOrd="0" parTransId="{66FABC5C-4C18-40E1-8BCF-22EC5E3A7C51}" sibTransId="{BBEB8C5A-D1CC-4AF9-8DC3-834170B4BABB}"/>
    <dgm:cxn modelId="{7B0C7D45-73B8-4F16-B6FF-319E7DFEFCB0}" type="presParOf" srcId="{0966A2AA-F3BB-4485-B274-AAFEAE99C92F}" destId="{F0A37649-80E2-43C1-A4C0-BAC84C3D23D2}" srcOrd="0" destOrd="0" presId="urn:microsoft.com/office/officeart/2005/8/layout/vList2"/>
    <dgm:cxn modelId="{EC991BFD-363D-4E8E-B69E-D8055DF64761}" type="presParOf" srcId="{0966A2AA-F3BB-4485-B274-AAFEAE99C92F}" destId="{63197E58-510E-4283-90AB-DD69F9DB6E68}" srcOrd="1" destOrd="0" presId="urn:microsoft.com/office/officeart/2005/8/layout/vList2"/>
    <dgm:cxn modelId="{908BA902-43D6-468D-964C-8F594A551893}" type="presParOf" srcId="{0966A2AA-F3BB-4485-B274-AAFEAE99C92F}" destId="{76048C7B-E10B-4606-8E50-83D520B5106F}" srcOrd="2" destOrd="0" presId="urn:microsoft.com/office/officeart/2005/8/layout/vList2"/>
    <dgm:cxn modelId="{39E4E58C-8509-4300-B562-D49D87936A0E}" type="presParOf" srcId="{0966A2AA-F3BB-4485-B274-AAFEAE99C92F}" destId="{1664D78C-8D20-4709-B774-C040F25B11F0}" srcOrd="3" destOrd="0" presId="urn:microsoft.com/office/officeart/2005/8/layout/vList2"/>
    <dgm:cxn modelId="{7895BE90-A1EE-4BED-A3CC-B96B2A008186}" type="presParOf" srcId="{0966A2AA-F3BB-4485-B274-AAFEAE99C92F}" destId="{85A832C1-8B00-4740-A1F9-2B427BD6A1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37649-80E2-43C1-A4C0-BAC84C3D23D2}">
      <dsp:nvSpPr>
        <dsp:cNvPr id="0" name=""/>
        <dsp:cNvSpPr/>
      </dsp:nvSpPr>
      <dsp:spPr>
        <a:xfrm>
          <a:off x="0" y="23670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“When a scientist observes the world, they do so objectively.”</a:t>
          </a:r>
        </a:p>
      </dsp:txBody>
      <dsp:txXfrm>
        <a:off x="37467" y="61137"/>
        <a:ext cx="10440666" cy="692586"/>
      </dsp:txXfrm>
    </dsp:sp>
    <dsp:sp modelId="{76048C7B-E10B-4606-8E50-83D520B5106F}">
      <dsp:nvSpPr>
        <dsp:cNvPr id="0" name=""/>
        <dsp:cNvSpPr/>
      </dsp:nvSpPr>
      <dsp:spPr>
        <a:xfrm>
          <a:off x="0" y="883350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What’s wrong with this statement?</a:t>
          </a:r>
          <a:endParaRPr lang="en-US" sz="3200" kern="1200" dirty="0"/>
        </a:p>
      </dsp:txBody>
      <dsp:txXfrm>
        <a:off x="37467" y="920817"/>
        <a:ext cx="10440666" cy="692586"/>
      </dsp:txXfrm>
    </dsp:sp>
    <dsp:sp modelId="{1664D78C-8D20-4709-B774-C040F25B11F0}">
      <dsp:nvSpPr>
        <dsp:cNvPr id="0" name=""/>
        <dsp:cNvSpPr/>
      </dsp:nvSpPr>
      <dsp:spPr>
        <a:xfrm>
          <a:off x="0" y="1650870"/>
          <a:ext cx="1051560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i="1" kern="1200"/>
            <a:t>Gender?  Race?  Class?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i="1" kern="1200" dirty="0"/>
            <a:t>Solitary scientist? Post-positivism &amp; sociology of science.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i="1" kern="1200"/>
            <a:t>Is true objectivity possible?  Can we step outside the world to observe it?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i="1" kern="1200"/>
            <a:t>The social world is aware of itself, interpreting itself.  Many truths.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i="1" kern="1200"/>
            <a:t>Observes through what?  Methods are open to question.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i="1" kern="1200"/>
            <a:t>Grand, sweeping explanations are often incomplete</a:t>
          </a:r>
          <a:endParaRPr lang="en-US" sz="2500" kern="1200"/>
        </a:p>
      </dsp:txBody>
      <dsp:txXfrm>
        <a:off x="0" y="1650870"/>
        <a:ext cx="10515600" cy="2583360"/>
      </dsp:txXfrm>
    </dsp:sp>
    <dsp:sp modelId="{85A832C1-8B00-4740-A1F9-2B427BD6A1F0}">
      <dsp:nvSpPr>
        <dsp:cNvPr id="0" name=""/>
        <dsp:cNvSpPr/>
      </dsp:nvSpPr>
      <dsp:spPr>
        <a:xfrm>
          <a:off x="0" y="4234230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The idea of social science as objective is problematic.  </a:t>
          </a:r>
        </a:p>
      </dsp:txBody>
      <dsp:txXfrm>
        <a:off x="37467" y="4271697"/>
        <a:ext cx="104406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DB243-9D8A-4F1A-8CCA-730C99222AB1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9969-19B7-4E3D-8D30-666B81B7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  <a:p>
            <a:r>
              <a:rPr lang="en-US" dirty="0"/>
              <a:t>Use</a:t>
            </a:r>
            <a:r>
              <a:rPr lang="en-US" baseline="0" dirty="0"/>
              <a:t> of prior experiences—impossible to step outside of world</a:t>
            </a:r>
          </a:p>
          <a:p>
            <a:r>
              <a:rPr lang="en-US" baseline="0" dirty="0"/>
              <a:t>Ignores the sociology of science</a:t>
            </a:r>
          </a:p>
          <a:p>
            <a:r>
              <a:rPr lang="en-US" baseline="0" dirty="0"/>
              <a:t>Subject does not have any agency</a:t>
            </a:r>
          </a:p>
          <a:p>
            <a:r>
              <a:rPr lang="en-US" baseline="0" dirty="0"/>
              <a:t>Who gets to be a scientist?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5AA5-E9A7-448B-A8E5-3B6F47EC17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F808-85AD-4397-A924-0B60BBC9E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7D53-FD92-4BAE-886C-D29B65FA9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A76C-250A-4CB8-A09C-16F2B6D6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DDE1-0FB6-4260-80DA-E5FF3C3E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DC34-161D-4284-A091-43B3AC4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912A-69B6-4636-8D5B-44CF59D5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600C0-3DE4-49EE-A3C4-E583735F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5B11-60C5-40B1-A84D-44B85253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528E4-5234-49B8-9254-5BF39838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F7DF-B7F5-4DB9-87D5-3A014EE0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F748-4D10-4EFB-AD06-E49E90192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6F3A5-BC57-4633-B10C-A7A6951F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9F6B6-739D-400C-BFCE-9FC7432B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C40C-10D9-445D-B1BA-E4D7BC20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E80F-F120-4EA7-A7BA-600BEA39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C33-4158-4918-A7B7-7609E41F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2ED0-F772-47B5-929A-575616D1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4335-ADD3-436F-906E-6B35B3A2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544B-3DAD-4D34-B61E-B3C3D3DC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1593-DDBA-4813-8B4C-4F033EB5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9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C20B-18A5-462E-935C-0F8CC32E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2E640-DA87-40AA-B47A-9202B1BF4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DF1A-5905-472B-AAB9-56785BC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07E9-8401-4F06-BE19-BE02115D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52A-20BE-49CB-831C-C164CB5B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377C-5217-4FEA-957C-8B59DC44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9199-AE9D-4A54-9E31-4D0E5D374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CB71A-B863-4653-8F89-B308A23F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69F58-5905-4411-8BFA-3982E811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88886-A2B7-48A2-B5CB-D206992A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F678-C834-4A82-A2EA-36DE7FBB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129C-5E1A-44A6-9615-9D986C3F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8A11-83F7-409A-B4D1-8BA1BB814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CF8A8-4E02-4A0D-89CF-3BBAF1223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73F06-0F48-44FE-9AFF-69CC9DE49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C7B1D-D324-435A-966E-9B49A2D93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1C9AE-789D-49A2-8B60-338FF749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1BCAB-1C40-46FF-81EA-6C2E8CB9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43876-C12A-4118-91E5-AB08BA19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F981-6F0C-478C-B4F1-300398CF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3821C-1C21-4976-979F-5C4520F5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F9430-1AE0-4B6A-9AD2-18A9956F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0CD99-CEFE-486A-824D-2FA64948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51AC5-3442-4C20-AF0C-E61A2CD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282D2-D6E1-4404-BA1E-E22D1F67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48BF8-ECD9-43EF-B353-9497753D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7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B389-7D0E-4F54-BAF8-CBF9FA8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1AC3-3116-40E8-9B3A-77DE9018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1F7C2-4C65-4B07-9E18-4371D779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8FE7F-4D4B-4370-9172-4A70EFB0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B0F57-F74B-4D97-A781-17F41213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EFF71-4FC8-4152-8DA1-02CF3AF1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E9BE-84CC-4107-A1C5-581ECB5F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9BAB8-4699-4C62-BB72-863E4DDF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7F671-6210-4673-9D07-AD9868862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7FCE4-1877-4985-94F6-F972002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A37B-E2AA-4387-9EB2-09395C47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60FBC-71C7-44F3-AC9D-110E69E1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DFA72-3FE2-4451-BF84-DCD74D8D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CDD5-86FF-4D84-8B43-F95078FD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FCBE-EA36-4DD0-BCDF-1AB52C4CD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C867-3708-4695-A082-18C4BB42F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26958-147A-4C1D-9ADD-4548C13B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ocialsci.libretexts.org/Bookshelves/Social_Work_and_Human_Services/Scientific_Inquiry_in_Social_Work_(DeCarlo).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social-care-network/2016/mar/15/why-i-became-a-social-work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f-sGqBsWv4&amp;index=6&amp;list=PL8bUx4u_9ifvRUslPxh9PImwNksJWw-G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BA5F6-5F01-4671-A6C3-5F3E16163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4495801" cy="2286002"/>
          </a:xfrm>
        </p:spPr>
        <p:txBody>
          <a:bodyPr anchor="t">
            <a:normAutofit/>
          </a:bodyPr>
          <a:lstStyle/>
          <a:p>
            <a:pPr algn="l"/>
            <a:r>
              <a:rPr lang="en-US" sz="4800"/>
              <a:t>Chapter 6: Linking Methods with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B0B61-A913-4CF9-ABBF-42912ED0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267200"/>
            <a:ext cx="5305098" cy="914400"/>
          </a:xfrm>
        </p:spPr>
        <p:txBody>
          <a:bodyPr>
            <a:normAutofit/>
          </a:bodyPr>
          <a:lstStyle/>
          <a:p>
            <a:pPr algn="l"/>
            <a:r>
              <a:rPr lang="en-US" sz="3000" i="1" dirty="0">
                <a:solidFill>
                  <a:schemeClr val="tx1">
                    <a:alpha val="55000"/>
                  </a:schemeClr>
                </a:solidFill>
                <a:hlinkClick r:id="rId2"/>
              </a:rPr>
              <a:t>Scientific Inquiry in Social Work</a:t>
            </a:r>
            <a:endParaRPr lang="en-US" sz="3000" i="1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Picture 4" descr="Image result for cc by nc sa image" title="Commons Logo">
            <a:extLst>
              <a:ext uri="{FF2B5EF4-FFF2-40B4-BE49-F238E27FC236}">
                <a16:creationId xmlns:a16="http://schemas.microsoft.com/office/drawing/2014/main" id="{B0277A35-4E5B-4754-AD43-69A55BAB462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21" y="2410262"/>
            <a:ext cx="2874578" cy="1018738"/>
          </a:xfrm>
          <a:prstGeom prst="rect">
            <a:avLst/>
          </a:prstGeom>
          <a:noFill/>
        </p:spPr>
      </p:pic>
      <p:pic>
        <p:nvPicPr>
          <p:cNvPr id="4" name="Picture 3" title="Open Social Work Education Logo">
            <a:extLst>
              <a:ext uri="{FF2B5EF4-FFF2-40B4-BE49-F238E27FC236}">
                <a16:creationId xmlns:a16="http://schemas.microsoft.com/office/drawing/2014/main" id="{ED85A50A-988A-4717-90E2-DA990B079F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21" y="3745878"/>
            <a:ext cx="2874578" cy="91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15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vs. Deductive Reasoning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586238" y="2443139"/>
            <a:ext cx="2562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Inductive</a:t>
            </a:r>
          </a:p>
        </p:txBody>
      </p:sp>
      <p:pic>
        <p:nvPicPr>
          <p:cNvPr id="4" name="Content Placeholder 3" descr="Gather Data (Specific level of focus) , then Look for Patterns (Analysis),  then &#10;Develop Theory (General level of focus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4" y="1515649"/>
            <a:ext cx="9778652" cy="2691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6200000">
            <a:off x="-586238" y="5132470"/>
            <a:ext cx="2562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Deductive</a:t>
            </a:r>
          </a:p>
        </p:txBody>
      </p:sp>
      <p:pic>
        <p:nvPicPr>
          <p:cNvPr id="5" name="Picture 4" descr="Theorize/Hypothesize (General level of focus), then Analyze Data (Analysis), then Hypotheses Supported or Not (Specific level of focu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4" y="4546948"/>
            <a:ext cx="9778652" cy="21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30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494E-467E-4226-A247-1CB10EA6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Inductive vs. Deductive Reasoning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5F0B-3A3B-45FA-B82A-56EB6D90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some publicly available data on why people choose to be social workers.</a:t>
            </a:r>
          </a:p>
          <a:p>
            <a:r>
              <a:rPr lang="en-US" dirty="0">
                <a:hlinkClick r:id="rId2"/>
              </a:rPr>
              <a:t>https://www.theguardian.com/social-care-network/2016/mar/15/why-i-became-a-social-worker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might we approach this text deductively?  Inductively</a:t>
            </a:r>
          </a:p>
        </p:txBody>
      </p:sp>
    </p:spTree>
    <p:extLst>
      <p:ext uri="{BB962C8B-B14F-4D97-AF65-F5344CB8AC3E}">
        <p14:creationId xmlns:p14="http://schemas.microsoft.com/office/powerpoint/2010/main" val="21469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inductive research activity">
            <a:extLst>
              <a:ext uri="{FF2B5EF4-FFF2-40B4-BE49-F238E27FC236}">
                <a16:creationId xmlns:a16="http://schemas.microsoft.com/office/drawing/2014/main" id="{7E1AF04F-A827-4331-BB4D-163878EC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2" y="2096871"/>
            <a:ext cx="3108233" cy="334598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Inductive research activity</a:t>
            </a:r>
          </a:p>
        </p:txBody>
      </p:sp>
      <p:pic>
        <p:nvPicPr>
          <p:cNvPr id="7" name="Content Placeholder 3" descr="Gather data (specific level of focus), then Look for patterns (analysis), then Develop theory (general level of focus)">
            <a:extLst>
              <a:ext uri="{FF2B5EF4-FFF2-40B4-BE49-F238E27FC236}">
                <a16:creationId xmlns:a16="http://schemas.microsoft.com/office/drawing/2014/main" id="{299C3D47-7892-42DE-892B-FDFE8467C7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3" y="378255"/>
            <a:ext cx="8528052" cy="2800373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7C88D6-9A8E-4246-B435-0428840E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497943"/>
            <a:ext cx="7858125" cy="2679020"/>
          </a:xfrm>
        </p:spPr>
        <p:txBody>
          <a:bodyPr>
            <a:normAutofit/>
          </a:bodyPr>
          <a:lstStyle/>
          <a:p>
            <a:r>
              <a:rPr lang="en-US" dirty="0"/>
              <a:t>Why do undergraduate students choose social work?</a:t>
            </a:r>
          </a:p>
          <a:p>
            <a:r>
              <a:rPr lang="en-US" dirty="0"/>
              <a:t>What should we do first?</a:t>
            </a:r>
          </a:p>
          <a:p>
            <a:r>
              <a:rPr lang="en-US" dirty="0"/>
              <a:t>What should we do next?</a:t>
            </a:r>
          </a:p>
          <a:p>
            <a:r>
              <a:rPr lang="en-US" dirty="0"/>
              <a:t>Where do we end up?</a:t>
            </a:r>
          </a:p>
        </p:txBody>
      </p:sp>
    </p:spTree>
    <p:extLst>
      <p:ext uri="{BB962C8B-B14F-4D97-AF65-F5344CB8AC3E}">
        <p14:creationId xmlns:p14="http://schemas.microsoft.com/office/powerpoint/2010/main" val="202641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deductive research activity">
            <a:extLst>
              <a:ext uri="{FF2B5EF4-FFF2-40B4-BE49-F238E27FC236}">
                <a16:creationId xmlns:a16="http://schemas.microsoft.com/office/drawing/2014/main" id="{7E1AF04F-A827-4331-BB4D-163878EC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1" y="235118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Deductive research activity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7C88D6-9A8E-4246-B435-0428840E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14" y="3148693"/>
            <a:ext cx="7188199" cy="3376613"/>
          </a:xfrm>
        </p:spPr>
        <p:txBody>
          <a:bodyPr>
            <a:normAutofit/>
          </a:bodyPr>
          <a:lstStyle/>
          <a:p>
            <a:r>
              <a:rPr lang="en-US" dirty="0"/>
              <a:t>Why do undergraduate students choose social work?</a:t>
            </a:r>
          </a:p>
          <a:p>
            <a:r>
              <a:rPr lang="en-US" dirty="0"/>
              <a:t>What should we do first?</a:t>
            </a:r>
          </a:p>
          <a:p>
            <a:pPr lvl="1"/>
            <a:r>
              <a:rPr lang="en-US" dirty="0"/>
              <a:t>Hypothesis?</a:t>
            </a:r>
          </a:p>
          <a:p>
            <a:r>
              <a:rPr lang="en-US" dirty="0"/>
              <a:t>What should we do next?</a:t>
            </a:r>
          </a:p>
          <a:p>
            <a:pPr lvl="1"/>
            <a:r>
              <a:rPr lang="en-US" dirty="0"/>
              <a:t>Survey?</a:t>
            </a:r>
          </a:p>
          <a:p>
            <a:r>
              <a:rPr lang="en-US" dirty="0"/>
              <a:t>Where do we end up?</a:t>
            </a:r>
          </a:p>
        </p:txBody>
      </p:sp>
      <p:pic>
        <p:nvPicPr>
          <p:cNvPr id="6" name="Picture 5" descr="Theorize/Hypothesize (General level of focus), then Analyze Data (Analysis), then Hypotheses Supported or Not (Specific level of focus)">
            <a:extLst>
              <a:ext uri="{FF2B5EF4-FFF2-40B4-BE49-F238E27FC236}">
                <a16:creationId xmlns:a16="http://schemas.microsoft.com/office/drawing/2014/main" id="{41B45FE4-7992-48FC-BD0D-7EEA863FA4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42" y="493486"/>
            <a:ext cx="9136744" cy="2510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en-US" sz="4000"/>
              <a:t>Chapter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90952"/>
            <a:ext cx="4953000" cy="294815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alpha val="55000"/>
                  </a:schemeClr>
                </a:solidFill>
              </a:rPr>
              <a:t>In this chapter, we’ll explore the connections between paradigms, social theories, and social science research methods. </a:t>
            </a:r>
          </a:p>
          <a:p>
            <a:r>
              <a:rPr lang="en-US" sz="1600" dirty="0">
                <a:solidFill>
                  <a:schemeClr val="tx1">
                    <a:alpha val="55000"/>
                  </a:schemeClr>
                </a:solidFill>
              </a:rPr>
              <a:t>We’ll also consider how our analytic, paradigmatic, and theoretical perspective might shape or be shaped by our methodological choices. </a:t>
            </a:r>
          </a:p>
          <a:p>
            <a:r>
              <a:rPr lang="en-US" sz="1600" dirty="0">
                <a:solidFill>
                  <a:schemeClr val="tx1">
                    <a:alpha val="55000"/>
                  </a:schemeClr>
                </a:solidFill>
              </a:rPr>
              <a:t>In short, we’ll answer the question of what theory has to do with research methods.</a:t>
            </a:r>
          </a:p>
        </p:txBody>
      </p:sp>
      <p:pic>
        <p:nvPicPr>
          <p:cNvPr id="4" name="Picture 3" descr="Keyboard with buttons of thumbs up, sideways and dow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8539" b="2"/>
          <a:stretch/>
        </p:blipFill>
        <p:spPr>
          <a:xfrm>
            <a:off x="6096000" y="1676400"/>
            <a:ext cx="4953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8553B86A-3688-4590-934F-8CD074A9B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036222-7F97-43EF-AF1A-2B06BAC9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5EC638B7-C55E-4E8E-ABDC-CBD417F0D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59AC2-C98F-4C93-B774-B19EE1B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5600" y="990600"/>
            <a:ext cx="92964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676400"/>
            <a:ext cx="3788300" cy="3505199"/>
          </a:xfrm>
        </p:spPr>
        <p:txBody>
          <a:bodyPr anchor="t">
            <a:normAutofit/>
          </a:bodyPr>
          <a:lstStyle/>
          <a:p>
            <a:r>
              <a:rPr lang="en-US" sz="4000"/>
              <a:t>Levels of 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662" y="2554013"/>
            <a:ext cx="8014138" cy="3313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Micro: self, one-on-one relationships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	Meso: groups, organizations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		Macro: social structures, institutions, policy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Take the topic of social media and its impact on attention span in adults at work.</a:t>
            </a:r>
          </a:p>
          <a:p>
            <a:r>
              <a:rPr lang="en-US" sz="2400" i="1" dirty="0">
                <a:solidFill>
                  <a:schemeClr val="tx1">
                    <a:alpha val="55000"/>
                  </a:schemeClr>
                </a:solidFill>
              </a:rPr>
              <a:t>How might you create a research project at each of these levels?</a:t>
            </a:r>
          </a:p>
          <a:p>
            <a:r>
              <a:rPr lang="en-US" sz="2400" i="1" dirty="0">
                <a:solidFill>
                  <a:schemeClr val="tx1">
                    <a:alpha val="55000"/>
                  </a:schemeClr>
                </a:solidFill>
              </a:rPr>
              <a:t>How might these levels overlap?</a:t>
            </a:r>
          </a:p>
        </p:txBody>
      </p:sp>
    </p:spTree>
    <p:extLst>
      <p:ext uri="{BB962C8B-B14F-4D97-AF65-F5344CB8AC3E}">
        <p14:creationId xmlns:p14="http://schemas.microsoft.com/office/powerpoint/2010/main" val="261731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Theory</a:t>
            </a:r>
          </a:p>
        </p:txBody>
      </p:sp>
      <p:pic>
        <p:nvPicPr>
          <p:cNvPr id="7170" name="Picture 2" descr="Table of research and theory flow&#10;&#10;Epistemology (what and how can I know reality/knowledge?)&#10;&#10;Theoretical perspective (what approach can we use to get knowledge?)&#10;&#10;Methodology (what procedure can we use to acquire knowledge?)&#10;&#10;Methods (what tools can we use to acquire knowledge?)&#10;&#10;Sources (what data can we collect?)&#10;&#10;Adapted from Hay (2002) pg. 64 and Crotty (1998) from http://i1.wp.com/salmapatel.co.uk/wp-content/uploads/2017/05/OntologOntology (what is reality?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2096814"/>
            <a:ext cx="11649694" cy="31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4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 dirty="0"/>
              <a:t>Paradigms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117" y="1198179"/>
            <a:ext cx="7346731" cy="43197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1">
                    <a:alpha val="55000"/>
                  </a:schemeClr>
                </a:solidFill>
              </a:rPr>
              <a:t>A set of assumptions that help you understand and view the world</a:t>
            </a:r>
          </a:p>
          <a:p>
            <a:pPr marL="0" indent="0">
              <a:buNone/>
            </a:pPr>
            <a:endParaRPr lang="en-US" sz="21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alpha val="55000"/>
                  </a:schemeClr>
                </a:solidFill>
              </a:rPr>
              <a:t>Positivism: </a:t>
            </a:r>
            <a:r>
              <a:rPr lang="en-US" sz="2100" dirty="0">
                <a:solidFill>
                  <a:schemeClr val="tx1">
                    <a:alpha val="55000"/>
                  </a:schemeClr>
                </a:solidFill>
              </a:rPr>
              <a:t>Objectivity, deductive logic, empiricism, value-free science</a:t>
            </a:r>
          </a:p>
          <a:p>
            <a:pPr marL="0" indent="0">
              <a:buNone/>
            </a:pPr>
            <a:endParaRPr lang="en-US" sz="21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alpha val="55000"/>
                  </a:schemeClr>
                </a:solidFill>
              </a:rPr>
              <a:t>Social constructionism: </a:t>
            </a:r>
            <a:r>
              <a:rPr lang="en-US" sz="2100" dirty="0">
                <a:solidFill>
                  <a:schemeClr val="tx1">
                    <a:alpha val="55000"/>
                  </a:schemeClr>
                </a:solidFill>
              </a:rPr>
              <a:t>Subjectivity, social context and interaction, meaning, understanding, inductive logic</a:t>
            </a:r>
          </a:p>
          <a:p>
            <a:pPr marL="0" indent="0">
              <a:buNone/>
            </a:pPr>
            <a:endParaRPr lang="en-US" sz="21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alpha val="55000"/>
                  </a:schemeClr>
                </a:solidFill>
              </a:rPr>
              <a:t>Critical:</a:t>
            </a:r>
            <a:r>
              <a:rPr lang="en-US" sz="2100" dirty="0">
                <a:solidFill>
                  <a:schemeClr val="tx1">
                    <a:alpha val="55000"/>
                  </a:schemeClr>
                </a:solidFill>
              </a:rPr>
              <a:t> Power, inequality, social change.  Values-based, social justice and oppression</a:t>
            </a:r>
          </a:p>
          <a:p>
            <a:pPr marL="0" indent="0">
              <a:buNone/>
            </a:pPr>
            <a:endParaRPr lang="en-US" sz="21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alpha val="55000"/>
                  </a:schemeClr>
                </a:solidFill>
              </a:rPr>
              <a:t>Postmodern: </a:t>
            </a:r>
            <a:r>
              <a:rPr lang="en-US" sz="2100" dirty="0">
                <a:solidFill>
                  <a:schemeClr val="tx1">
                    <a:alpha val="55000"/>
                  </a:schemeClr>
                </a:solidFill>
              </a:rPr>
              <a:t>No truth.  Skepticism towards large, sweeping theories</a:t>
            </a:r>
          </a:p>
          <a:p>
            <a:endParaRPr lang="en-US" sz="15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Paradigm</a:t>
            </a:r>
          </a:p>
        </p:txBody>
      </p:sp>
      <p:graphicFrame>
        <p:nvGraphicFramePr>
          <p:cNvPr id="5" name="Content Placeholder 2" descr="&quot;When a scientist observes the world, they do so objectively.&quot;&#10;&#10;What's wrong with that statement?&#10;-Gender? Race? Class?&#10;-Solitary scientist? Post-positivism and sociology of science&#10;-Is true objectivity possible? Can we step outside the world to observe it?&#10;-The social world is aware of itself, interpreting itself. Many truths.&#10;-Observes through what? Methods are open to question.&#10;-Grand, sweeping explanations are often incomplete">
            <a:extLst>
              <a:ext uri="{FF2B5EF4-FFF2-40B4-BE49-F238E27FC236}">
                <a16:creationId xmlns:a16="http://schemas.microsoft.com/office/drawing/2014/main" id="{A1AA1A94-732F-4592-ABD5-D7003A785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94703"/>
              </p:ext>
            </p:extLst>
          </p:nvPr>
        </p:nvGraphicFramePr>
        <p:xfrm>
          <a:off x="838200" y="1486997"/>
          <a:ext cx="10515600" cy="502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1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1D1BC-D9CD-4641-8AF9-E308CC3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Understanding Paradigm (continued)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5419-3534-49A7-81E6-776A91EF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86" y="1825625"/>
            <a:ext cx="5912069" cy="45436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Imagine you are an executive director of a local nonprofit serving food insecure people in rural Appalachia.  How might each of the paradigm’s approach measure the success/impact of your program?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Positivist</a:t>
            </a:r>
            <a:r>
              <a:rPr lang="en-US" sz="2400" dirty="0"/>
              <a:t>: count the numbers—inputs, outputs, outcomes.</a:t>
            </a:r>
          </a:p>
          <a:p>
            <a:pPr marL="0" indent="0">
              <a:buNone/>
            </a:pPr>
            <a:r>
              <a:rPr lang="en-US" sz="2400" i="1" dirty="0"/>
              <a:t>Constructionist</a:t>
            </a:r>
            <a:r>
              <a:rPr lang="en-US" sz="2400" dirty="0"/>
              <a:t>: talk to people—experiences &amp; stories.</a:t>
            </a:r>
          </a:p>
          <a:p>
            <a:pPr marL="0" indent="0">
              <a:buNone/>
            </a:pPr>
            <a:r>
              <a:rPr lang="en-US" sz="2400" i="1" dirty="0"/>
              <a:t>Critical</a:t>
            </a:r>
            <a:r>
              <a:rPr lang="en-US" sz="2400" dirty="0"/>
              <a:t>: analyze power—who defines success? Numbers and/or stories can be used</a:t>
            </a:r>
          </a:p>
          <a:p>
            <a:pPr marL="0" indent="0">
              <a:buNone/>
            </a:pPr>
            <a:r>
              <a:rPr lang="en-US" sz="2400" i="1" dirty="0"/>
              <a:t>Postmodernist</a:t>
            </a:r>
            <a:r>
              <a:rPr lang="en-US" sz="2400" dirty="0"/>
              <a:t>: question knowledge—all explanations are incomplete, bound in historical and cultural context</a:t>
            </a:r>
            <a:endParaRPr lang="en-US" sz="2400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Clash of Paradigms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8" y="1733550"/>
            <a:ext cx="5721484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Example of clash of paradigms: Karl Popper’s Falsification (1:50)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https://www.youtube.com/watch?v=wf-sGqBsWv4&amp;index=6&amp;list=PL8bUx4u_9ifvRUslPxh9PImwNksJWw-Gw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Activity: Pick a paradigm</a:t>
            </a:r>
          </a:p>
          <a:p>
            <a:pPr lvl="1"/>
            <a:r>
              <a:rPr lang="en-US" dirty="0"/>
              <a:t>Com</a:t>
            </a:r>
            <a:r>
              <a:rPr lang="en-US" i="1" dirty="0"/>
              <a:t>e up with a research project that reflects the assumptions of your paradigm.</a:t>
            </a:r>
          </a:p>
          <a:p>
            <a:pPr lvl="1"/>
            <a:r>
              <a:rPr lang="en-US" i="1" dirty="0"/>
              <a:t>Share them with the class.</a:t>
            </a:r>
          </a:p>
          <a:p>
            <a:pPr lvl="1"/>
            <a:r>
              <a:rPr lang="en-US" i="1" dirty="0"/>
              <a:t>Provide some critique of each other’s statements based on the assumptions of their paradigms.  </a:t>
            </a:r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 descr="Image of swan with text: Hypotheses  &quot;All swans are white&quot;"/>
          <p:cNvPicPr>
            <a:picLocks noChangeAspect="1"/>
          </p:cNvPicPr>
          <p:nvPr/>
        </p:nvPicPr>
        <p:blipFill rotWithShape="1">
          <a:blip r:embed="rId3"/>
          <a:srcRect l="14673" r="1452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4107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Work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783" y="1511413"/>
            <a:ext cx="4764314" cy="4351338"/>
          </a:xfrm>
        </p:spPr>
        <p:txBody>
          <a:bodyPr>
            <a:normAutofit/>
          </a:bodyPr>
          <a:lstStyle/>
          <a:p>
            <a:r>
              <a:rPr lang="en-US" dirty="0"/>
              <a:t>Paradigm vs. Theory</a:t>
            </a:r>
          </a:p>
          <a:p>
            <a:r>
              <a:rPr lang="en-US" dirty="0"/>
              <a:t>Answering the “how” questions</a:t>
            </a:r>
          </a:p>
          <a:p>
            <a:pPr lvl="1"/>
            <a:r>
              <a:rPr lang="en-US" dirty="0"/>
              <a:t>Psychodynamic</a:t>
            </a:r>
          </a:p>
          <a:p>
            <a:pPr lvl="1"/>
            <a:r>
              <a:rPr lang="en-US" dirty="0"/>
              <a:t>Developmental</a:t>
            </a:r>
          </a:p>
          <a:p>
            <a:pPr lvl="1"/>
            <a:r>
              <a:rPr lang="en-US" dirty="0"/>
              <a:t>Social behavioral</a:t>
            </a:r>
          </a:p>
          <a:p>
            <a:pPr lvl="1"/>
            <a:r>
              <a:rPr lang="en-US" dirty="0"/>
              <a:t>Humanistic</a:t>
            </a:r>
          </a:p>
          <a:p>
            <a:r>
              <a:rPr lang="en-US" dirty="0"/>
              <a:t>What theories will be important to your project?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 title="Table of theory and its focu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95849"/>
              </p:ext>
            </p:extLst>
          </p:nvPr>
        </p:nvGraphicFramePr>
        <p:xfrm>
          <a:off x="5402097" y="1491342"/>
          <a:ext cx="6368989" cy="4890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2224759">
                  <a:extLst>
                    <a:ext uri="{9D8B030D-6E8A-4147-A177-3AD203B41FA5}">
                      <a16:colId xmlns:a16="http://schemas.microsoft.com/office/drawing/2014/main" val="3228348497"/>
                    </a:ext>
                  </a:extLst>
                </a:gridCol>
                <a:gridCol w="4144230">
                  <a:extLst>
                    <a:ext uri="{9D8B030D-6E8A-4147-A177-3AD203B41FA5}">
                      <a16:colId xmlns:a16="http://schemas.microsoft.com/office/drawing/2014/main" val="4140704465"/>
                    </a:ext>
                  </a:extLst>
                </a:gridCol>
              </a:tblGrid>
              <a:tr h="508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chemeClr val="tx1"/>
                          </a:solidFill>
                          <a:effectLst/>
                        </a:rPr>
                        <a:t>Theory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chemeClr val="tx1"/>
                          </a:solidFill>
                          <a:effectLst/>
                        </a:rPr>
                        <a:t>Focuses</a:t>
                      </a:r>
                      <a:r>
                        <a:rPr lang="en-US" sz="20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extLst>
                  <a:ext uri="{0D108BD9-81ED-4DB2-BD59-A6C34878D82A}">
                    <a16:rowId xmlns:a16="http://schemas.microsoft.com/office/drawing/2014/main" val="4269061540"/>
                  </a:ext>
                </a:extLst>
              </a:tr>
              <a:tr h="1096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Systems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</a:rPr>
                        <a:t>Interrelations</a:t>
                      </a:r>
                      <a:r>
                        <a:rPr lang="en-US" sz="2400" spc="-4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between</a:t>
                      </a:r>
                      <a:r>
                        <a:rPr lang="en-US" sz="2400" spc="-4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parts</a:t>
                      </a:r>
                      <a:r>
                        <a:rPr lang="en-US" sz="2400" spc="-4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of</a:t>
                      </a:r>
                      <a:r>
                        <a:rPr lang="en-US" sz="2400" spc="-4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society;</a:t>
                      </a:r>
                      <a:r>
                        <a:rPr lang="en-US" sz="2400" spc="19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how</a:t>
                      </a:r>
                      <a:r>
                        <a:rPr lang="en-US" sz="2400" spc="-3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parts</a:t>
                      </a:r>
                      <a:r>
                        <a:rPr lang="en-US" sz="2400" spc="-3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work</a:t>
                      </a:r>
                      <a:r>
                        <a:rPr lang="en-US" sz="2400" spc="-4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together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extLst>
                  <a:ext uri="{0D108BD9-81ED-4DB2-BD59-A6C34878D82A}">
                    <a16:rowId xmlns:a16="http://schemas.microsoft.com/office/drawing/2014/main" val="652808797"/>
                  </a:ext>
                </a:extLst>
              </a:tr>
              <a:tr h="1096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</a:rPr>
                        <a:t>Conflict</a:t>
                      </a:r>
                      <a:r>
                        <a:rPr lang="en-US" sz="2400" spc="-6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theory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</a:rPr>
                        <a:t>Who</a:t>
                      </a:r>
                      <a:r>
                        <a:rPr lang="en-US" sz="2400" spc="-2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wins</a:t>
                      </a:r>
                      <a:r>
                        <a:rPr lang="en-US" sz="2400" spc="-2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and who</a:t>
                      </a:r>
                      <a:r>
                        <a:rPr lang="en-US" sz="2400" spc="-2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loses</a:t>
                      </a:r>
                      <a:r>
                        <a:rPr lang="en-US" sz="2400" spc="-1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based</a:t>
                      </a:r>
                      <a:r>
                        <a:rPr lang="en-US" sz="2400" spc="-2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on</a:t>
                      </a:r>
                      <a:r>
                        <a:rPr lang="en-US" sz="2400" spc="-2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the</a:t>
                      </a:r>
                      <a:r>
                        <a:rPr lang="en-US" sz="2400" spc="15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way</a:t>
                      </a:r>
                      <a:r>
                        <a:rPr lang="en-US" sz="2400" spc="-3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that</a:t>
                      </a:r>
                      <a:r>
                        <a:rPr lang="en-US" sz="2400" spc="-3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society</a:t>
                      </a:r>
                      <a:r>
                        <a:rPr lang="en-US" sz="2400" spc="-2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is</a:t>
                      </a:r>
                      <a:r>
                        <a:rPr lang="en-US" sz="2400" spc="-3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organized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extLst>
                  <a:ext uri="{0D108BD9-81ED-4DB2-BD59-A6C34878D82A}">
                    <a16:rowId xmlns:a16="http://schemas.microsoft.com/office/drawing/2014/main" val="2275923894"/>
                  </a:ext>
                </a:extLst>
              </a:tr>
              <a:tr h="1096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5">
                          <a:effectLst/>
                        </a:rPr>
                        <a:t>Symbolic</a:t>
                      </a:r>
                      <a:r>
                        <a:rPr lang="en-US" sz="2400" spc="125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interactionism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</a:t>
                      </a:r>
                      <a:r>
                        <a:rPr lang="en-US" sz="2400" spc="-4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meaning</a:t>
                      </a:r>
                      <a:r>
                        <a:rPr lang="en-US" sz="2400" spc="-2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is</a:t>
                      </a:r>
                      <a:r>
                        <a:rPr lang="en-US" sz="2400" spc="-3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created</a:t>
                      </a:r>
                      <a:r>
                        <a:rPr lang="en-US" sz="2400" spc="-30" dirty="0">
                          <a:effectLst/>
                        </a:rPr>
                        <a:t> </a:t>
                      </a:r>
                      <a:r>
                        <a:rPr lang="en-US" sz="2400" spc="5" dirty="0">
                          <a:effectLst/>
                        </a:rPr>
                        <a:t>and</a:t>
                      </a:r>
                      <a:r>
                        <a:rPr lang="en-US" sz="2400" spc="-3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negotiated</a:t>
                      </a:r>
                      <a:r>
                        <a:rPr lang="en-US" sz="2400" spc="17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though</a:t>
                      </a:r>
                      <a:r>
                        <a:rPr lang="en-US" sz="2400" spc="-8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interactions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extLst>
                  <a:ext uri="{0D108BD9-81ED-4DB2-BD59-A6C34878D82A}">
                    <a16:rowId xmlns:a16="http://schemas.microsoft.com/office/drawing/2014/main" val="3625455043"/>
                  </a:ext>
                </a:extLst>
              </a:tr>
              <a:tr h="1091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5">
                          <a:effectLst/>
                        </a:rPr>
                        <a:t>Social Exchange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 behavior is influenced by costs and rewards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/>
                </a:tc>
                <a:extLst>
                  <a:ext uri="{0D108BD9-81ED-4DB2-BD59-A6C34878D82A}">
                    <a16:rowId xmlns:a16="http://schemas.microsoft.com/office/drawing/2014/main" val="289639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2494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693</Words>
  <Application>Microsoft Office PowerPoint</Application>
  <PresentationFormat>Widescreen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Chapter 6: Linking Methods with Theory</vt:lpstr>
      <vt:lpstr>Chapter Overview</vt:lpstr>
      <vt:lpstr>Levels of Inquiry</vt:lpstr>
      <vt:lpstr>Research and Theory</vt:lpstr>
      <vt:lpstr>Paradigms</vt:lpstr>
      <vt:lpstr>Understanding Paradigm</vt:lpstr>
      <vt:lpstr>Understanding Paradigm (continued)</vt:lpstr>
      <vt:lpstr>Clash of Paradigms</vt:lpstr>
      <vt:lpstr>Social Work Theories</vt:lpstr>
      <vt:lpstr>Inductive vs. Deductive Reasoning</vt:lpstr>
      <vt:lpstr>Inductive vs. Deductive Reasoning (continued)</vt:lpstr>
      <vt:lpstr>Inductive research activity</vt:lpstr>
      <vt:lpstr>Deductive research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SWK 340 Powerpoint Chapter 6. Linking methods with theory</dc:title>
  <dc:creator>Matthew DeCarlo;Erin Stevenson</dc:creator>
  <cp:lastModifiedBy>Edwards, Laura</cp:lastModifiedBy>
  <cp:revision>20</cp:revision>
  <dcterms:created xsi:type="dcterms:W3CDTF">2019-01-07T19:04:31Z</dcterms:created>
  <dcterms:modified xsi:type="dcterms:W3CDTF">2021-10-22T12:17:26Z</dcterms:modified>
</cp:coreProperties>
</file>