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71" r:id="rId3"/>
    <p:sldId id="341" r:id="rId4"/>
    <p:sldId id="359" r:id="rId5"/>
    <p:sldId id="360" r:id="rId6"/>
    <p:sldId id="326" r:id="rId7"/>
    <p:sldId id="365" r:id="rId8"/>
    <p:sldId id="366" r:id="rId9"/>
    <p:sldId id="362" r:id="rId10"/>
    <p:sldId id="262" r:id="rId11"/>
    <p:sldId id="265" r:id="rId12"/>
    <p:sldId id="266" r:id="rId13"/>
    <p:sldId id="267" r:id="rId14"/>
    <p:sldId id="264" r:id="rId15"/>
    <p:sldId id="270"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9" autoAdjust="0"/>
    <p:restoredTop sz="86395" autoAdjust="0"/>
  </p:normalViewPr>
  <p:slideViewPr>
    <p:cSldViewPr snapToGrid="0">
      <p:cViewPr varScale="1">
        <p:scale>
          <a:sx n="60" d="100"/>
          <a:sy n="60" d="100"/>
        </p:scale>
        <p:origin x="78" y="624"/>
      </p:cViewPr>
      <p:guideLst/>
    </p:cSldViewPr>
  </p:slideViewPr>
  <p:outlineViewPr>
    <p:cViewPr>
      <p:scale>
        <a:sx n="33" d="100"/>
        <a:sy n="33" d="100"/>
      </p:scale>
      <p:origin x="0" y="-1103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F27A8B-8AAA-4937-AE17-A0091F7D2F5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82EB0CB0-D78A-40EE-B6B5-200E578FCA34}">
      <dgm:prSet/>
      <dgm:spPr/>
      <dgm:t>
        <a:bodyPr/>
        <a:lstStyle/>
        <a:p>
          <a:pPr>
            <a:lnSpc>
              <a:spcPct val="100000"/>
            </a:lnSpc>
          </a:pPr>
          <a:r>
            <a:rPr lang="en-US" dirty="0"/>
            <a:t>A control variable is any factor that is controlled or held </a:t>
          </a:r>
          <a:r>
            <a:rPr lang="en-US" b="1" dirty="0"/>
            <a:t>constant</a:t>
          </a:r>
          <a:r>
            <a:rPr lang="en-US" dirty="0"/>
            <a:t> in an experiment.</a:t>
          </a:r>
        </a:p>
      </dgm:t>
    </dgm:pt>
    <dgm:pt modelId="{4CFD75F1-546D-4F8A-A51E-CC5190F59777}" type="parTrans" cxnId="{B2B1939E-BE96-40B2-A1B6-04439DB01202}">
      <dgm:prSet/>
      <dgm:spPr/>
      <dgm:t>
        <a:bodyPr/>
        <a:lstStyle/>
        <a:p>
          <a:endParaRPr lang="en-US"/>
        </a:p>
      </dgm:t>
    </dgm:pt>
    <dgm:pt modelId="{4CAC88FE-85EA-4CE9-8B29-D16642807176}" type="sibTrans" cxnId="{B2B1939E-BE96-40B2-A1B6-04439DB01202}">
      <dgm:prSet/>
      <dgm:spPr/>
      <dgm:t>
        <a:bodyPr/>
        <a:lstStyle/>
        <a:p>
          <a:endParaRPr lang="en-US"/>
        </a:p>
      </dgm:t>
    </dgm:pt>
    <dgm:pt modelId="{62885924-F8DA-413A-88BF-C8AA0962F04E}">
      <dgm:prSet/>
      <dgm:spPr/>
      <dgm:t>
        <a:bodyPr/>
        <a:lstStyle/>
        <a:p>
          <a:pPr>
            <a:lnSpc>
              <a:spcPct val="100000"/>
            </a:lnSpc>
          </a:pPr>
          <a:r>
            <a:rPr lang="en-US" dirty="0"/>
            <a:t>You want to make sure the control variable doesn’t have an impact on the relationship between your IV and DV.</a:t>
          </a:r>
        </a:p>
      </dgm:t>
    </dgm:pt>
    <dgm:pt modelId="{535D9447-623C-496F-95EA-43EFA79A4097}" type="parTrans" cxnId="{9B945213-71DC-4BA7-A2C8-42189138C360}">
      <dgm:prSet/>
      <dgm:spPr/>
      <dgm:t>
        <a:bodyPr/>
        <a:lstStyle/>
        <a:p>
          <a:endParaRPr lang="en-US"/>
        </a:p>
      </dgm:t>
    </dgm:pt>
    <dgm:pt modelId="{F623D30A-3C8D-4F67-95ED-56F885B35B73}" type="sibTrans" cxnId="{9B945213-71DC-4BA7-A2C8-42189138C360}">
      <dgm:prSet/>
      <dgm:spPr/>
      <dgm:t>
        <a:bodyPr/>
        <a:lstStyle/>
        <a:p>
          <a:endParaRPr lang="en-US"/>
        </a:p>
      </dgm:t>
    </dgm:pt>
    <dgm:pt modelId="{0CE9DA2F-6DFB-4213-8097-AA6E0F3D4FE7}">
      <dgm:prSet/>
      <dgm:spPr/>
      <dgm:t>
        <a:bodyPr/>
        <a:lstStyle/>
        <a:p>
          <a:pPr>
            <a:lnSpc>
              <a:spcPct val="100000"/>
            </a:lnSpc>
          </a:pPr>
          <a:r>
            <a:rPr lang="en-US" dirty="0"/>
            <a:t>Examples: temperature, reading questions the exact same way each time, time of day for data collection, location of interviews </a:t>
          </a:r>
        </a:p>
      </dgm:t>
    </dgm:pt>
    <dgm:pt modelId="{03301EF7-E543-4B7C-8452-2DAA0247BB9A}" type="parTrans" cxnId="{822D527F-5870-43EB-B455-EA38869F78B5}">
      <dgm:prSet/>
      <dgm:spPr/>
      <dgm:t>
        <a:bodyPr/>
        <a:lstStyle/>
        <a:p>
          <a:endParaRPr lang="en-US"/>
        </a:p>
      </dgm:t>
    </dgm:pt>
    <dgm:pt modelId="{E64671D1-C70B-4865-8BD0-3DE82868E168}" type="sibTrans" cxnId="{822D527F-5870-43EB-B455-EA38869F78B5}">
      <dgm:prSet/>
      <dgm:spPr/>
      <dgm:t>
        <a:bodyPr/>
        <a:lstStyle/>
        <a:p>
          <a:endParaRPr lang="en-US"/>
        </a:p>
      </dgm:t>
    </dgm:pt>
    <dgm:pt modelId="{1061C62C-02D0-4630-B4BD-6415332BFAA1}">
      <dgm:prSet/>
      <dgm:spPr/>
      <dgm:t>
        <a:bodyPr/>
        <a:lstStyle/>
        <a:p>
          <a:pPr>
            <a:lnSpc>
              <a:spcPct val="100000"/>
            </a:lnSpc>
          </a:pPr>
          <a:r>
            <a:rPr lang="en-US" dirty="0"/>
            <a:t>What variables might impact the relationship between your proposal’s IV and DV?</a:t>
          </a:r>
        </a:p>
      </dgm:t>
    </dgm:pt>
    <dgm:pt modelId="{99AE2AFD-5086-4D7D-A1B7-1B00F750649B}" type="parTrans" cxnId="{7168C90B-3674-4E52-A19D-0E9A6EA189F3}">
      <dgm:prSet/>
      <dgm:spPr/>
      <dgm:t>
        <a:bodyPr/>
        <a:lstStyle/>
        <a:p>
          <a:endParaRPr lang="en-US"/>
        </a:p>
      </dgm:t>
    </dgm:pt>
    <dgm:pt modelId="{301B2A31-05F5-4B63-BD76-1A6FF2CF5F32}" type="sibTrans" cxnId="{7168C90B-3674-4E52-A19D-0E9A6EA189F3}">
      <dgm:prSet/>
      <dgm:spPr/>
      <dgm:t>
        <a:bodyPr/>
        <a:lstStyle/>
        <a:p>
          <a:endParaRPr lang="en-US"/>
        </a:p>
      </dgm:t>
    </dgm:pt>
    <dgm:pt modelId="{4FC238B5-00A9-4BB5-AC4D-06460FC5A0C6}" type="pres">
      <dgm:prSet presAssocID="{0FF27A8B-8AAA-4937-AE17-A0091F7D2F55}" presName="root" presStyleCnt="0">
        <dgm:presLayoutVars>
          <dgm:dir/>
          <dgm:resizeHandles val="exact"/>
        </dgm:presLayoutVars>
      </dgm:prSet>
      <dgm:spPr/>
    </dgm:pt>
    <dgm:pt modelId="{457359F2-5E20-4140-BFBB-33C90AF6A79C}" type="pres">
      <dgm:prSet presAssocID="{82EB0CB0-D78A-40EE-B6B5-200E578FCA34}" presName="compNode" presStyleCnt="0"/>
      <dgm:spPr/>
    </dgm:pt>
    <dgm:pt modelId="{74A5EAC2-1CE2-4968-8879-FC139B8411E1}" type="pres">
      <dgm:prSet presAssocID="{82EB0CB0-D78A-40EE-B6B5-200E578FCA34}" presName="bgRect" presStyleLbl="bgShp" presStyleIdx="0" presStyleCnt="4"/>
      <dgm:spPr/>
    </dgm:pt>
    <dgm:pt modelId="{51F7941A-D185-4DFA-8292-4517BF0DD9D1}" type="pres">
      <dgm:prSet presAssocID="{82EB0CB0-D78A-40EE-B6B5-200E578FCA3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peed Bump"/>
        </a:ext>
      </dgm:extLst>
    </dgm:pt>
    <dgm:pt modelId="{0E9EE068-941B-4C24-88FB-E8C32A7D2410}" type="pres">
      <dgm:prSet presAssocID="{82EB0CB0-D78A-40EE-B6B5-200E578FCA34}" presName="spaceRect" presStyleCnt="0"/>
      <dgm:spPr/>
    </dgm:pt>
    <dgm:pt modelId="{8003442E-6492-4E45-96EA-C395C0E41EAC}" type="pres">
      <dgm:prSet presAssocID="{82EB0CB0-D78A-40EE-B6B5-200E578FCA34}" presName="parTx" presStyleLbl="revTx" presStyleIdx="0" presStyleCnt="4">
        <dgm:presLayoutVars>
          <dgm:chMax val="0"/>
          <dgm:chPref val="0"/>
        </dgm:presLayoutVars>
      </dgm:prSet>
      <dgm:spPr/>
    </dgm:pt>
    <dgm:pt modelId="{0F2CEF14-A20A-4C2B-B12A-CC848AD56F5C}" type="pres">
      <dgm:prSet presAssocID="{4CAC88FE-85EA-4CE9-8B29-D16642807176}" presName="sibTrans" presStyleCnt="0"/>
      <dgm:spPr/>
    </dgm:pt>
    <dgm:pt modelId="{12B4670D-0684-4EAA-9421-105FA11ECB18}" type="pres">
      <dgm:prSet presAssocID="{62885924-F8DA-413A-88BF-C8AA0962F04E}" presName="compNode" presStyleCnt="0"/>
      <dgm:spPr/>
    </dgm:pt>
    <dgm:pt modelId="{0D3ACFB7-104C-4D9D-B4F4-1BD591D0C4A5}" type="pres">
      <dgm:prSet presAssocID="{62885924-F8DA-413A-88BF-C8AA0962F04E}" presName="bgRect" presStyleLbl="bgShp" presStyleIdx="1" presStyleCnt="4"/>
      <dgm:spPr/>
    </dgm:pt>
    <dgm:pt modelId="{7A6C70EF-6CD9-4CBC-876C-7AF4B3F4E3BA}" type="pres">
      <dgm:prSet presAssocID="{62885924-F8DA-413A-88BF-C8AA0962F04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Questions"/>
        </a:ext>
      </dgm:extLst>
    </dgm:pt>
    <dgm:pt modelId="{C2016C0B-C061-4F2B-A02A-7DEF024ED16C}" type="pres">
      <dgm:prSet presAssocID="{62885924-F8DA-413A-88BF-C8AA0962F04E}" presName="spaceRect" presStyleCnt="0"/>
      <dgm:spPr/>
    </dgm:pt>
    <dgm:pt modelId="{3A9669A9-5061-4BD6-AAE3-8D0E567457D0}" type="pres">
      <dgm:prSet presAssocID="{62885924-F8DA-413A-88BF-C8AA0962F04E}" presName="parTx" presStyleLbl="revTx" presStyleIdx="1" presStyleCnt="4">
        <dgm:presLayoutVars>
          <dgm:chMax val="0"/>
          <dgm:chPref val="0"/>
        </dgm:presLayoutVars>
      </dgm:prSet>
      <dgm:spPr/>
    </dgm:pt>
    <dgm:pt modelId="{9E45A144-335C-4B1C-9C22-C80DEC0534EE}" type="pres">
      <dgm:prSet presAssocID="{F623D30A-3C8D-4F67-95ED-56F885B35B73}" presName="sibTrans" presStyleCnt="0"/>
      <dgm:spPr/>
    </dgm:pt>
    <dgm:pt modelId="{8165AF9F-58F9-4622-A3AA-BF37382B6D7F}" type="pres">
      <dgm:prSet presAssocID="{0CE9DA2F-6DFB-4213-8097-AA6E0F3D4FE7}" presName="compNode" presStyleCnt="0"/>
      <dgm:spPr/>
    </dgm:pt>
    <dgm:pt modelId="{B88BC114-38D7-4CE6-8FAC-C58E1F0CE9D5}" type="pres">
      <dgm:prSet presAssocID="{0CE9DA2F-6DFB-4213-8097-AA6E0F3D4FE7}" presName="bgRect" presStyleLbl="bgShp" presStyleIdx="2" presStyleCnt="4"/>
      <dgm:spPr/>
    </dgm:pt>
    <dgm:pt modelId="{0F469B0A-917D-4ADF-93B5-9F95C27EC4FE}" type="pres">
      <dgm:prSet presAssocID="{0CE9DA2F-6DFB-4213-8097-AA6E0F3D4FE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tatistics"/>
        </a:ext>
      </dgm:extLst>
    </dgm:pt>
    <dgm:pt modelId="{DD5D26A8-C6F8-406B-976E-042C13AE6BD0}" type="pres">
      <dgm:prSet presAssocID="{0CE9DA2F-6DFB-4213-8097-AA6E0F3D4FE7}" presName="spaceRect" presStyleCnt="0"/>
      <dgm:spPr/>
    </dgm:pt>
    <dgm:pt modelId="{6B8EC030-DBB6-4835-88FE-34073051A4A8}" type="pres">
      <dgm:prSet presAssocID="{0CE9DA2F-6DFB-4213-8097-AA6E0F3D4FE7}" presName="parTx" presStyleLbl="revTx" presStyleIdx="2" presStyleCnt="4">
        <dgm:presLayoutVars>
          <dgm:chMax val="0"/>
          <dgm:chPref val="0"/>
        </dgm:presLayoutVars>
      </dgm:prSet>
      <dgm:spPr/>
    </dgm:pt>
    <dgm:pt modelId="{5104151D-ED72-43B8-B655-C4EE85D719F3}" type="pres">
      <dgm:prSet presAssocID="{E64671D1-C70B-4865-8BD0-3DE82868E168}" presName="sibTrans" presStyleCnt="0"/>
      <dgm:spPr/>
    </dgm:pt>
    <dgm:pt modelId="{294A701D-C8D7-49E1-9007-97D0E9EB5989}" type="pres">
      <dgm:prSet presAssocID="{1061C62C-02D0-4630-B4BD-6415332BFAA1}" presName="compNode" presStyleCnt="0"/>
      <dgm:spPr/>
    </dgm:pt>
    <dgm:pt modelId="{FBDA6A71-A3E2-4E35-B1FB-D7E939490323}" type="pres">
      <dgm:prSet presAssocID="{1061C62C-02D0-4630-B4BD-6415332BFAA1}" presName="bgRect" presStyleLbl="bgShp" presStyleIdx="3" presStyleCnt="4"/>
      <dgm:spPr/>
    </dgm:pt>
    <dgm:pt modelId="{CF78A43F-C20C-4452-83D8-8661ED43A97E}" type="pres">
      <dgm:prSet presAssocID="{1061C62C-02D0-4630-B4BD-6415332BFAA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heckmark"/>
        </a:ext>
      </dgm:extLst>
    </dgm:pt>
    <dgm:pt modelId="{5990F8DA-2050-4B08-97FD-A73E96C43D81}" type="pres">
      <dgm:prSet presAssocID="{1061C62C-02D0-4630-B4BD-6415332BFAA1}" presName="spaceRect" presStyleCnt="0"/>
      <dgm:spPr/>
    </dgm:pt>
    <dgm:pt modelId="{C6ED6722-DBEF-45E2-ADA2-416A49037463}" type="pres">
      <dgm:prSet presAssocID="{1061C62C-02D0-4630-B4BD-6415332BFAA1}" presName="parTx" presStyleLbl="revTx" presStyleIdx="3" presStyleCnt="4">
        <dgm:presLayoutVars>
          <dgm:chMax val="0"/>
          <dgm:chPref val="0"/>
        </dgm:presLayoutVars>
      </dgm:prSet>
      <dgm:spPr/>
    </dgm:pt>
  </dgm:ptLst>
  <dgm:cxnLst>
    <dgm:cxn modelId="{7168C90B-3674-4E52-A19D-0E9A6EA189F3}" srcId="{0FF27A8B-8AAA-4937-AE17-A0091F7D2F55}" destId="{1061C62C-02D0-4630-B4BD-6415332BFAA1}" srcOrd="3" destOrd="0" parTransId="{99AE2AFD-5086-4D7D-A1B7-1B00F750649B}" sibTransId="{301B2A31-05F5-4B63-BD76-1A6FF2CF5F32}"/>
    <dgm:cxn modelId="{9B945213-71DC-4BA7-A2C8-42189138C360}" srcId="{0FF27A8B-8AAA-4937-AE17-A0091F7D2F55}" destId="{62885924-F8DA-413A-88BF-C8AA0962F04E}" srcOrd="1" destOrd="0" parTransId="{535D9447-623C-496F-95EA-43EFA79A4097}" sibTransId="{F623D30A-3C8D-4F67-95ED-56F885B35B73}"/>
    <dgm:cxn modelId="{34B19169-517B-4165-9E4E-4FD1F123D79E}" type="presOf" srcId="{1061C62C-02D0-4630-B4BD-6415332BFAA1}" destId="{C6ED6722-DBEF-45E2-ADA2-416A49037463}" srcOrd="0" destOrd="0" presId="urn:microsoft.com/office/officeart/2018/2/layout/IconVerticalSolidList"/>
    <dgm:cxn modelId="{4DB2B252-6943-4159-9527-23A5811CF767}" type="presOf" srcId="{82EB0CB0-D78A-40EE-B6B5-200E578FCA34}" destId="{8003442E-6492-4E45-96EA-C395C0E41EAC}" srcOrd="0" destOrd="0" presId="urn:microsoft.com/office/officeart/2018/2/layout/IconVerticalSolidList"/>
    <dgm:cxn modelId="{3BD15D77-DD88-4AE9-A420-CE99D35303CA}" type="presOf" srcId="{62885924-F8DA-413A-88BF-C8AA0962F04E}" destId="{3A9669A9-5061-4BD6-AAE3-8D0E567457D0}" srcOrd="0" destOrd="0" presId="urn:microsoft.com/office/officeart/2018/2/layout/IconVerticalSolidList"/>
    <dgm:cxn modelId="{822D527F-5870-43EB-B455-EA38869F78B5}" srcId="{0FF27A8B-8AAA-4937-AE17-A0091F7D2F55}" destId="{0CE9DA2F-6DFB-4213-8097-AA6E0F3D4FE7}" srcOrd="2" destOrd="0" parTransId="{03301EF7-E543-4B7C-8452-2DAA0247BB9A}" sibTransId="{E64671D1-C70B-4865-8BD0-3DE82868E168}"/>
    <dgm:cxn modelId="{B2B1939E-BE96-40B2-A1B6-04439DB01202}" srcId="{0FF27A8B-8AAA-4937-AE17-A0091F7D2F55}" destId="{82EB0CB0-D78A-40EE-B6B5-200E578FCA34}" srcOrd="0" destOrd="0" parTransId="{4CFD75F1-546D-4F8A-A51E-CC5190F59777}" sibTransId="{4CAC88FE-85EA-4CE9-8B29-D16642807176}"/>
    <dgm:cxn modelId="{5183FCB7-A460-4A8C-BA3F-08F666E0090C}" type="presOf" srcId="{0CE9DA2F-6DFB-4213-8097-AA6E0F3D4FE7}" destId="{6B8EC030-DBB6-4835-88FE-34073051A4A8}" srcOrd="0" destOrd="0" presId="urn:microsoft.com/office/officeart/2018/2/layout/IconVerticalSolidList"/>
    <dgm:cxn modelId="{383C1AD0-B9F5-49F7-A114-795FF526BC08}" type="presOf" srcId="{0FF27A8B-8AAA-4937-AE17-A0091F7D2F55}" destId="{4FC238B5-00A9-4BB5-AC4D-06460FC5A0C6}" srcOrd="0" destOrd="0" presId="urn:microsoft.com/office/officeart/2018/2/layout/IconVerticalSolidList"/>
    <dgm:cxn modelId="{5904C5E1-973D-4F92-BB4B-66B30BEE0CEC}" type="presParOf" srcId="{4FC238B5-00A9-4BB5-AC4D-06460FC5A0C6}" destId="{457359F2-5E20-4140-BFBB-33C90AF6A79C}" srcOrd="0" destOrd="0" presId="urn:microsoft.com/office/officeart/2018/2/layout/IconVerticalSolidList"/>
    <dgm:cxn modelId="{A1DEC0EB-32A8-4B05-9C8D-D682395AC028}" type="presParOf" srcId="{457359F2-5E20-4140-BFBB-33C90AF6A79C}" destId="{74A5EAC2-1CE2-4968-8879-FC139B8411E1}" srcOrd="0" destOrd="0" presId="urn:microsoft.com/office/officeart/2018/2/layout/IconVerticalSolidList"/>
    <dgm:cxn modelId="{10D1A3ED-2841-481F-991D-50D4A87896F6}" type="presParOf" srcId="{457359F2-5E20-4140-BFBB-33C90AF6A79C}" destId="{51F7941A-D185-4DFA-8292-4517BF0DD9D1}" srcOrd="1" destOrd="0" presId="urn:microsoft.com/office/officeart/2018/2/layout/IconVerticalSolidList"/>
    <dgm:cxn modelId="{16184AA8-B941-4F21-91A5-E748A176E9E4}" type="presParOf" srcId="{457359F2-5E20-4140-BFBB-33C90AF6A79C}" destId="{0E9EE068-941B-4C24-88FB-E8C32A7D2410}" srcOrd="2" destOrd="0" presId="urn:microsoft.com/office/officeart/2018/2/layout/IconVerticalSolidList"/>
    <dgm:cxn modelId="{62D28648-5E46-4F38-B3A6-14C6BE12A2C0}" type="presParOf" srcId="{457359F2-5E20-4140-BFBB-33C90AF6A79C}" destId="{8003442E-6492-4E45-96EA-C395C0E41EAC}" srcOrd="3" destOrd="0" presId="urn:microsoft.com/office/officeart/2018/2/layout/IconVerticalSolidList"/>
    <dgm:cxn modelId="{7671D869-C012-45E4-A78C-1F40F488EE0E}" type="presParOf" srcId="{4FC238B5-00A9-4BB5-AC4D-06460FC5A0C6}" destId="{0F2CEF14-A20A-4C2B-B12A-CC848AD56F5C}" srcOrd="1" destOrd="0" presId="urn:microsoft.com/office/officeart/2018/2/layout/IconVerticalSolidList"/>
    <dgm:cxn modelId="{A68CE892-CA04-4D29-8461-A2BEAD5164B2}" type="presParOf" srcId="{4FC238B5-00A9-4BB5-AC4D-06460FC5A0C6}" destId="{12B4670D-0684-4EAA-9421-105FA11ECB18}" srcOrd="2" destOrd="0" presId="urn:microsoft.com/office/officeart/2018/2/layout/IconVerticalSolidList"/>
    <dgm:cxn modelId="{5215E9F2-E435-4548-9455-B390C8369581}" type="presParOf" srcId="{12B4670D-0684-4EAA-9421-105FA11ECB18}" destId="{0D3ACFB7-104C-4D9D-B4F4-1BD591D0C4A5}" srcOrd="0" destOrd="0" presId="urn:microsoft.com/office/officeart/2018/2/layout/IconVerticalSolidList"/>
    <dgm:cxn modelId="{5768CD4F-4391-47FB-9B84-B5111F742151}" type="presParOf" srcId="{12B4670D-0684-4EAA-9421-105FA11ECB18}" destId="{7A6C70EF-6CD9-4CBC-876C-7AF4B3F4E3BA}" srcOrd="1" destOrd="0" presId="urn:microsoft.com/office/officeart/2018/2/layout/IconVerticalSolidList"/>
    <dgm:cxn modelId="{DEB1A83A-4B6A-4A8D-A2E2-24DC183F2F88}" type="presParOf" srcId="{12B4670D-0684-4EAA-9421-105FA11ECB18}" destId="{C2016C0B-C061-4F2B-A02A-7DEF024ED16C}" srcOrd="2" destOrd="0" presId="urn:microsoft.com/office/officeart/2018/2/layout/IconVerticalSolidList"/>
    <dgm:cxn modelId="{1D70DA6C-5BA6-485D-BA01-8B0AE79BB455}" type="presParOf" srcId="{12B4670D-0684-4EAA-9421-105FA11ECB18}" destId="{3A9669A9-5061-4BD6-AAE3-8D0E567457D0}" srcOrd="3" destOrd="0" presId="urn:microsoft.com/office/officeart/2018/2/layout/IconVerticalSolidList"/>
    <dgm:cxn modelId="{19608C1A-0584-4EF7-8A6E-6CF743C1A7C0}" type="presParOf" srcId="{4FC238B5-00A9-4BB5-AC4D-06460FC5A0C6}" destId="{9E45A144-335C-4B1C-9C22-C80DEC0534EE}" srcOrd="3" destOrd="0" presId="urn:microsoft.com/office/officeart/2018/2/layout/IconVerticalSolidList"/>
    <dgm:cxn modelId="{1FF66D0A-08C4-4DAA-A745-30DC41C3F44B}" type="presParOf" srcId="{4FC238B5-00A9-4BB5-AC4D-06460FC5A0C6}" destId="{8165AF9F-58F9-4622-A3AA-BF37382B6D7F}" srcOrd="4" destOrd="0" presId="urn:microsoft.com/office/officeart/2018/2/layout/IconVerticalSolidList"/>
    <dgm:cxn modelId="{F96041F7-F264-4E1B-AEFF-68F7FDDB253E}" type="presParOf" srcId="{8165AF9F-58F9-4622-A3AA-BF37382B6D7F}" destId="{B88BC114-38D7-4CE6-8FAC-C58E1F0CE9D5}" srcOrd="0" destOrd="0" presId="urn:microsoft.com/office/officeart/2018/2/layout/IconVerticalSolidList"/>
    <dgm:cxn modelId="{5993C9BC-E30C-40D6-B932-60003D4D60C1}" type="presParOf" srcId="{8165AF9F-58F9-4622-A3AA-BF37382B6D7F}" destId="{0F469B0A-917D-4ADF-93B5-9F95C27EC4FE}" srcOrd="1" destOrd="0" presId="urn:microsoft.com/office/officeart/2018/2/layout/IconVerticalSolidList"/>
    <dgm:cxn modelId="{42221194-D611-4DBE-B755-3096805F709C}" type="presParOf" srcId="{8165AF9F-58F9-4622-A3AA-BF37382B6D7F}" destId="{DD5D26A8-C6F8-406B-976E-042C13AE6BD0}" srcOrd="2" destOrd="0" presId="urn:microsoft.com/office/officeart/2018/2/layout/IconVerticalSolidList"/>
    <dgm:cxn modelId="{C775DB60-02BB-4F5B-B1C5-6A73CC2C3546}" type="presParOf" srcId="{8165AF9F-58F9-4622-A3AA-BF37382B6D7F}" destId="{6B8EC030-DBB6-4835-88FE-34073051A4A8}" srcOrd="3" destOrd="0" presId="urn:microsoft.com/office/officeart/2018/2/layout/IconVerticalSolidList"/>
    <dgm:cxn modelId="{91885C1A-D8C3-4F54-95E6-0922D778961C}" type="presParOf" srcId="{4FC238B5-00A9-4BB5-AC4D-06460FC5A0C6}" destId="{5104151D-ED72-43B8-B655-C4EE85D719F3}" srcOrd="5" destOrd="0" presId="urn:microsoft.com/office/officeart/2018/2/layout/IconVerticalSolidList"/>
    <dgm:cxn modelId="{76EE72FA-9C84-4EBC-BB0B-129B57ACF4C3}" type="presParOf" srcId="{4FC238B5-00A9-4BB5-AC4D-06460FC5A0C6}" destId="{294A701D-C8D7-49E1-9007-97D0E9EB5989}" srcOrd="6" destOrd="0" presId="urn:microsoft.com/office/officeart/2018/2/layout/IconVerticalSolidList"/>
    <dgm:cxn modelId="{77E834E4-91DF-4640-86E4-7D849B501A92}" type="presParOf" srcId="{294A701D-C8D7-49E1-9007-97D0E9EB5989}" destId="{FBDA6A71-A3E2-4E35-B1FB-D7E939490323}" srcOrd="0" destOrd="0" presId="urn:microsoft.com/office/officeart/2018/2/layout/IconVerticalSolidList"/>
    <dgm:cxn modelId="{493EF03A-5792-4AF1-980A-A134E850B848}" type="presParOf" srcId="{294A701D-C8D7-49E1-9007-97D0E9EB5989}" destId="{CF78A43F-C20C-4452-83D8-8661ED43A97E}" srcOrd="1" destOrd="0" presId="urn:microsoft.com/office/officeart/2018/2/layout/IconVerticalSolidList"/>
    <dgm:cxn modelId="{7ACF9E10-9E40-4787-883D-3EC453B2D058}" type="presParOf" srcId="{294A701D-C8D7-49E1-9007-97D0E9EB5989}" destId="{5990F8DA-2050-4B08-97FD-A73E96C43D81}" srcOrd="2" destOrd="0" presId="urn:microsoft.com/office/officeart/2018/2/layout/IconVerticalSolidList"/>
    <dgm:cxn modelId="{DF7F86E6-6356-4123-BD45-7A4308F484FD}" type="presParOf" srcId="{294A701D-C8D7-49E1-9007-97D0E9EB5989}" destId="{C6ED6722-DBEF-45E2-ADA2-416A4903746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0AD962-2E0A-457A-9463-95B727608FC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A9A143C-CE84-4CB0-9BED-86BC10667B3A}">
      <dgm:prSet/>
      <dgm:spPr/>
      <dgm:t>
        <a:bodyPr/>
        <a:lstStyle/>
        <a:p>
          <a:r>
            <a:rPr lang="en-US" dirty="0"/>
            <a:t>We asked 100 married people…</a:t>
          </a:r>
        </a:p>
        <a:p>
          <a:r>
            <a:rPr lang="en-US" dirty="0"/>
            <a:t>“Name something your partner always forgets.”</a:t>
          </a:r>
        </a:p>
      </dgm:t>
    </dgm:pt>
    <dgm:pt modelId="{58C33AEB-9A5C-45E2-91E4-B9366E1F4284}" type="parTrans" cxnId="{4FB96C3A-58BF-44DB-866A-FE613ED9F723}">
      <dgm:prSet/>
      <dgm:spPr/>
      <dgm:t>
        <a:bodyPr/>
        <a:lstStyle/>
        <a:p>
          <a:endParaRPr lang="en-US"/>
        </a:p>
      </dgm:t>
    </dgm:pt>
    <dgm:pt modelId="{9DE93EBC-8FE1-4DF9-8A0C-43FD6E827D5C}" type="sibTrans" cxnId="{4FB96C3A-58BF-44DB-866A-FE613ED9F723}">
      <dgm:prSet/>
      <dgm:spPr/>
      <dgm:t>
        <a:bodyPr/>
        <a:lstStyle/>
        <a:p>
          <a:endParaRPr lang="en-US"/>
        </a:p>
      </dgm:t>
    </dgm:pt>
    <dgm:pt modelId="{302763C9-53E5-4E34-894B-3E19890F820A}">
      <dgm:prSet/>
      <dgm:spPr/>
      <dgm:t>
        <a:bodyPr/>
        <a:lstStyle/>
        <a:p>
          <a:r>
            <a:rPr lang="en-US"/>
            <a:t>Unit of observation:</a:t>
          </a:r>
        </a:p>
      </dgm:t>
    </dgm:pt>
    <dgm:pt modelId="{080752E2-A73E-428D-937A-E0021528054E}" type="parTrans" cxnId="{D0510A41-DCE9-43B7-BF0A-CFC9686F116A}">
      <dgm:prSet/>
      <dgm:spPr/>
      <dgm:t>
        <a:bodyPr/>
        <a:lstStyle/>
        <a:p>
          <a:endParaRPr lang="en-US"/>
        </a:p>
      </dgm:t>
    </dgm:pt>
    <dgm:pt modelId="{28E59A95-D59A-4E88-8EAE-3711CFDE65CD}" type="sibTrans" cxnId="{D0510A41-DCE9-43B7-BF0A-CFC9686F116A}">
      <dgm:prSet/>
      <dgm:spPr/>
      <dgm:t>
        <a:bodyPr/>
        <a:lstStyle/>
        <a:p>
          <a:endParaRPr lang="en-US"/>
        </a:p>
      </dgm:t>
    </dgm:pt>
    <dgm:pt modelId="{657B5E5D-DAF7-4E2B-9D70-41B9E4045078}">
      <dgm:prSet/>
      <dgm:spPr/>
      <dgm:t>
        <a:bodyPr/>
        <a:lstStyle/>
        <a:p>
          <a:r>
            <a:rPr lang="en-US" dirty="0"/>
            <a:t>Married people</a:t>
          </a:r>
        </a:p>
      </dgm:t>
    </dgm:pt>
    <dgm:pt modelId="{D00633C2-5CCC-45F2-B816-4BF64ACB724C}" type="parTrans" cxnId="{AC852C6E-1188-4AF9-BB44-F7B59DDAF759}">
      <dgm:prSet/>
      <dgm:spPr/>
      <dgm:t>
        <a:bodyPr/>
        <a:lstStyle/>
        <a:p>
          <a:endParaRPr lang="en-US"/>
        </a:p>
      </dgm:t>
    </dgm:pt>
    <dgm:pt modelId="{72AFE2C4-F820-4370-9149-E27090ED742A}" type="sibTrans" cxnId="{AC852C6E-1188-4AF9-BB44-F7B59DDAF759}">
      <dgm:prSet/>
      <dgm:spPr/>
      <dgm:t>
        <a:bodyPr/>
        <a:lstStyle/>
        <a:p>
          <a:endParaRPr lang="en-US"/>
        </a:p>
      </dgm:t>
    </dgm:pt>
    <dgm:pt modelId="{A90BD656-ADCE-4B6A-B5FD-B085B57798CC}">
      <dgm:prSet/>
      <dgm:spPr/>
      <dgm:t>
        <a:bodyPr/>
        <a:lstStyle/>
        <a:p>
          <a:r>
            <a:rPr lang="en-US"/>
            <a:t>Unit of analysis</a:t>
          </a:r>
        </a:p>
      </dgm:t>
    </dgm:pt>
    <dgm:pt modelId="{55178475-DE92-43E7-BA7C-A54C77856DAB}" type="parTrans" cxnId="{62001B3A-B92F-4CC3-ABFC-86052D328902}">
      <dgm:prSet/>
      <dgm:spPr/>
      <dgm:t>
        <a:bodyPr/>
        <a:lstStyle/>
        <a:p>
          <a:endParaRPr lang="en-US"/>
        </a:p>
      </dgm:t>
    </dgm:pt>
    <dgm:pt modelId="{ECBB0555-77E2-4B32-812C-556EDFBB4E77}" type="sibTrans" cxnId="{62001B3A-B92F-4CC3-ABFC-86052D328902}">
      <dgm:prSet/>
      <dgm:spPr/>
      <dgm:t>
        <a:bodyPr/>
        <a:lstStyle/>
        <a:p>
          <a:endParaRPr lang="en-US"/>
        </a:p>
      </dgm:t>
    </dgm:pt>
    <dgm:pt modelId="{5D6488A8-8039-4596-A6C1-88CBD3AC2565}">
      <dgm:prSet/>
      <dgm:spPr/>
      <dgm:t>
        <a:bodyPr/>
        <a:lstStyle/>
        <a:p>
          <a:r>
            <a:rPr lang="en-US" dirty="0"/>
            <a:t>The married person’s partner</a:t>
          </a:r>
        </a:p>
      </dgm:t>
    </dgm:pt>
    <dgm:pt modelId="{1B7BCF9C-1758-4357-9D19-50D0BBD4DFDE}" type="parTrans" cxnId="{A65D6AD8-F98E-4E01-B41F-FD96E14288FD}">
      <dgm:prSet/>
      <dgm:spPr/>
      <dgm:t>
        <a:bodyPr/>
        <a:lstStyle/>
        <a:p>
          <a:endParaRPr lang="en-US"/>
        </a:p>
      </dgm:t>
    </dgm:pt>
    <dgm:pt modelId="{3DC0D637-E7A3-4676-846F-223E7A314BA7}" type="sibTrans" cxnId="{A65D6AD8-F98E-4E01-B41F-FD96E14288FD}">
      <dgm:prSet/>
      <dgm:spPr/>
      <dgm:t>
        <a:bodyPr/>
        <a:lstStyle/>
        <a:p>
          <a:endParaRPr lang="en-US"/>
        </a:p>
      </dgm:t>
    </dgm:pt>
    <dgm:pt modelId="{2CB1CE98-380F-4D12-BF76-41945A73D849}" type="pres">
      <dgm:prSet presAssocID="{D60AD962-2E0A-457A-9463-95B727608FC7}" presName="linear" presStyleCnt="0">
        <dgm:presLayoutVars>
          <dgm:animLvl val="lvl"/>
          <dgm:resizeHandles val="exact"/>
        </dgm:presLayoutVars>
      </dgm:prSet>
      <dgm:spPr/>
    </dgm:pt>
    <dgm:pt modelId="{2E52E70B-97C6-4C9B-8C3A-763F5929AA9D}" type="pres">
      <dgm:prSet presAssocID="{0A9A143C-CE84-4CB0-9BED-86BC10667B3A}" presName="parentText" presStyleLbl="node1" presStyleIdx="0" presStyleCnt="3">
        <dgm:presLayoutVars>
          <dgm:chMax val="0"/>
          <dgm:bulletEnabled val="1"/>
        </dgm:presLayoutVars>
      </dgm:prSet>
      <dgm:spPr/>
    </dgm:pt>
    <dgm:pt modelId="{DEE6FB9A-9E8F-4868-AA4F-B818195409A6}" type="pres">
      <dgm:prSet presAssocID="{9DE93EBC-8FE1-4DF9-8A0C-43FD6E827D5C}" presName="spacer" presStyleCnt="0"/>
      <dgm:spPr/>
    </dgm:pt>
    <dgm:pt modelId="{7987CBFA-20A1-4905-8C9B-CBB523B968FC}" type="pres">
      <dgm:prSet presAssocID="{302763C9-53E5-4E34-894B-3E19890F820A}" presName="parentText" presStyleLbl="node1" presStyleIdx="1" presStyleCnt="3">
        <dgm:presLayoutVars>
          <dgm:chMax val="0"/>
          <dgm:bulletEnabled val="1"/>
        </dgm:presLayoutVars>
      </dgm:prSet>
      <dgm:spPr/>
    </dgm:pt>
    <dgm:pt modelId="{16573E00-52D4-4C69-8790-A75647998C0A}" type="pres">
      <dgm:prSet presAssocID="{302763C9-53E5-4E34-894B-3E19890F820A}" presName="childText" presStyleLbl="revTx" presStyleIdx="0" presStyleCnt="2">
        <dgm:presLayoutVars>
          <dgm:bulletEnabled val="1"/>
        </dgm:presLayoutVars>
      </dgm:prSet>
      <dgm:spPr/>
    </dgm:pt>
    <dgm:pt modelId="{834A34F4-CC44-4CCE-91DC-0EB5C776F07B}" type="pres">
      <dgm:prSet presAssocID="{A90BD656-ADCE-4B6A-B5FD-B085B57798CC}" presName="parentText" presStyleLbl="node1" presStyleIdx="2" presStyleCnt="3">
        <dgm:presLayoutVars>
          <dgm:chMax val="0"/>
          <dgm:bulletEnabled val="1"/>
        </dgm:presLayoutVars>
      </dgm:prSet>
      <dgm:spPr/>
    </dgm:pt>
    <dgm:pt modelId="{AC861132-9A29-4F3A-A7BA-D6836123BF92}" type="pres">
      <dgm:prSet presAssocID="{A90BD656-ADCE-4B6A-B5FD-B085B57798CC}" presName="childText" presStyleLbl="revTx" presStyleIdx="1" presStyleCnt="2">
        <dgm:presLayoutVars>
          <dgm:bulletEnabled val="1"/>
        </dgm:presLayoutVars>
      </dgm:prSet>
      <dgm:spPr/>
    </dgm:pt>
  </dgm:ptLst>
  <dgm:cxnLst>
    <dgm:cxn modelId="{16CB8915-485A-484A-A24C-AD14FAF8E0BD}" type="presOf" srcId="{302763C9-53E5-4E34-894B-3E19890F820A}" destId="{7987CBFA-20A1-4905-8C9B-CBB523B968FC}" srcOrd="0" destOrd="0" presId="urn:microsoft.com/office/officeart/2005/8/layout/vList2"/>
    <dgm:cxn modelId="{62001B3A-B92F-4CC3-ABFC-86052D328902}" srcId="{D60AD962-2E0A-457A-9463-95B727608FC7}" destId="{A90BD656-ADCE-4B6A-B5FD-B085B57798CC}" srcOrd="2" destOrd="0" parTransId="{55178475-DE92-43E7-BA7C-A54C77856DAB}" sibTransId="{ECBB0555-77E2-4B32-812C-556EDFBB4E77}"/>
    <dgm:cxn modelId="{4FB96C3A-58BF-44DB-866A-FE613ED9F723}" srcId="{D60AD962-2E0A-457A-9463-95B727608FC7}" destId="{0A9A143C-CE84-4CB0-9BED-86BC10667B3A}" srcOrd="0" destOrd="0" parTransId="{58C33AEB-9A5C-45E2-91E4-B9366E1F4284}" sibTransId="{9DE93EBC-8FE1-4DF9-8A0C-43FD6E827D5C}"/>
    <dgm:cxn modelId="{D116E35D-499E-423B-AAFD-597D05B198F3}" type="presOf" srcId="{A90BD656-ADCE-4B6A-B5FD-B085B57798CC}" destId="{834A34F4-CC44-4CCE-91DC-0EB5C776F07B}" srcOrd="0" destOrd="0" presId="urn:microsoft.com/office/officeart/2005/8/layout/vList2"/>
    <dgm:cxn modelId="{D0510A41-DCE9-43B7-BF0A-CFC9686F116A}" srcId="{D60AD962-2E0A-457A-9463-95B727608FC7}" destId="{302763C9-53E5-4E34-894B-3E19890F820A}" srcOrd="1" destOrd="0" parTransId="{080752E2-A73E-428D-937A-E0021528054E}" sibTransId="{28E59A95-D59A-4E88-8EAE-3711CFDE65CD}"/>
    <dgm:cxn modelId="{9D9A484A-EBC6-4B25-932B-C849D2C7B7D6}" type="presOf" srcId="{D60AD962-2E0A-457A-9463-95B727608FC7}" destId="{2CB1CE98-380F-4D12-BF76-41945A73D849}" srcOrd="0" destOrd="0" presId="urn:microsoft.com/office/officeart/2005/8/layout/vList2"/>
    <dgm:cxn modelId="{AC852C6E-1188-4AF9-BB44-F7B59DDAF759}" srcId="{302763C9-53E5-4E34-894B-3E19890F820A}" destId="{657B5E5D-DAF7-4E2B-9D70-41B9E4045078}" srcOrd="0" destOrd="0" parTransId="{D00633C2-5CCC-45F2-B816-4BF64ACB724C}" sibTransId="{72AFE2C4-F820-4370-9149-E27090ED742A}"/>
    <dgm:cxn modelId="{6E0FBCAF-49B3-4386-90CC-C355EAA47DD5}" type="presOf" srcId="{0A9A143C-CE84-4CB0-9BED-86BC10667B3A}" destId="{2E52E70B-97C6-4C9B-8C3A-763F5929AA9D}" srcOrd="0" destOrd="0" presId="urn:microsoft.com/office/officeart/2005/8/layout/vList2"/>
    <dgm:cxn modelId="{A65D6AD8-F98E-4E01-B41F-FD96E14288FD}" srcId="{A90BD656-ADCE-4B6A-B5FD-B085B57798CC}" destId="{5D6488A8-8039-4596-A6C1-88CBD3AC2565}" srcOrd="0" destOrd="0" parTransId="{1B7BCF9C-1758-4357-9D19-50D0BBD4DFDE}" sibTransId="{3DC0D637-E7A3-4676-846F-223E7A314BA7}"/>
    <dgm:cxn modelId="{6982C0EF-424B-4A46-88FE-A8ECE152CBCC}" type="presOf" srcId="{5D6488A8-8039-4596-A6C1-88CBD3AC2565}" destId="{AC861132-9A29-4F3A-A7BA-D6836123BF92}" srcOrd="0" destOrd="0" presId="urn:microsoft.com/office/officeart/2005/8/layout/vList2"/>
    <dgm:cxn modelId="{A89C65F0-4843-4AE6-971D-D9435917B524}" type="presOf" srcId="{657B5E5D-DAF7-4E2B-9D70-41B9E4045078}" destId="{16573E00-52D4-4C69-8790-A75647998C0A}" srcOrd="0" destOrd="0" presId="urn:microsoft.com/office/officeart/2005/8/layout/vList2"/>
    <dgm:cxn modelId="{3F1AA8BD-81FD-4A35-8110-5B1013A6E115}" type="presParOf" srcId="{2CB1CE98-380F-4D12-BF76-41945A73D849}" destId="{2E52E70B-97C6-4C9B-8C3A-763F5929AA9D}" srcOrd="0" destOrd="0" presId="urn:microsoft.com/office/officeart/2005/8/layout/vList2"/>
    <dgm:cxn modelId="{1E6BA8DB-890F-44DA-AF69-D6FFDE7E22E4}" type="presParOf" srcId="{2CB1CE98-380F-4D12-BF76-41945A73D849}" destId="{DEE6FB9A-9E8F-4868-AA4F-B818195409A6}" srcOrd="1" destOrd="0" presId="urn:microsoft.com/office/officeart/2005/8/layout/vList2"/>
    <dgm:cxn modelId="{2F81AE44-F3A5-4CED-AD73-B2AA82232604}" type="presParOf" srcId="{2CB1CE98-380F-4D12-BF76-41945A73D849}" destId="{7987CBFA-20A1-4905-8C9B-CBB523B968FC}" srcOrd="2" destOrd="0" presId="urn:microsoft.com/office/officeart/2005/8/layout/vList2"/>
    <dgm:cxn modelId="{10E0DA81-A88E-402A-949E-457BC1C8F53E}" type="presParOf" srcId="{2CB1CE98-380F-4D12-BF76-41945A73D849}" destId="{16573E00-52D4-4C69-8790-A75647998C0A}" srcOrd="3" destOrd="0" presId="urn:microsoft.com/office/officeart/2005/8/layout/vList2"/>
    <dgm:cxn modelId="{B2E050C3-2165-4E8E-80A1-663165D1F493}" type="presParOf" srcId="{2CB1CE98-380F-4D12-BF76-41945A73D849}" destId="{834A34F4-CC44-4CCE-91DC-0EB5C776F07B}" srcOrd="4" destOrd="0" presId="urn:microsoft.com/office/officeart/2005/8/layout/vList2"/>
    <dgm:cxn modelId="{805344B2-5962-4A7D-AA21-C888A50EAB04}" type="presParOf" srcId="{2CB1CE98-380F-4D12-BF76-41945A73D849}" destId="{AC861132-9A29-4F3A-A7BA-D6836123BF9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C73B08-9567-4539-8A17-C4DD408237B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5B79DB60-CA4B-4DBF-A4C4-318F2FD8BD39}">
      <dgm:prSet/>
      <dgm:spPr/>
      <dgm:t>
        <a:bodyPr/>
        <a:lstStyle/>
        <a:p>
          <a:r>
            <a:rPr lang="en-US" b="1" dirty="0"/>
            <a:t>Population: </a:t>
          </a:r>
          <a:r>
            <a:rPr lang="en-US" dirty="0"/>
            <a:t>everyone in the group you want to talk about in larger context</a:t>
          </a:r>
        </a:p>
      </dgm:t>
    </dgm:pt>
    <dgm:pt modelId="{F23F5838-2F1D-4652-B509-C0EF5981A5BB}" type="parTrans" cxnId="{3B7788BC-7C78-40D6-A30A-D3A60BDC5CA9}">
      <dgm:prSet/>
      <dgm:spPr/>
      <dgm:t>
        <a:bodyPr/>
        <a:lstStyle/>
        <a:p>
          <a:endParaRPr lang="en-US"/>
        </a:p>
      </dgm:t>
    </dgm:pt>
    <dgm:pt modelId="{08F7A5A4-46D5-4499-B130-D439A6C6A25C}" type="sibTrans" cxnId="{3B7788BC-7C78-40D6-A30A-D3A60BDC5CA9}">
      <dgm:prSet/>
      <dgm:spPr/>
      <dgm:t>
        <a:bodyPr/>
        <a:lstStyle/>
        <a:p>
          <a:endParaRPr lang="en-US"/>
        </a:p>
      </dgm:t>
    </dgm:pt>
    <dgm:pt modelId="{509D962B-784E-4901-95F9-E768EA89C550}">
      <dgm:prSet/>
      <dgm:spPr/>
      <dgm:t>
        <a:bodyPr/>
        <a:lstStyle/>
        <a:p>
          <a:r>
            <a:rPr lang="en-US" b="1" dirty="0"/>
            <a:t>Elements:</a:t>
          </a:r>
          <a:r>
            <a:rPr lang="en-US" dirty="0"/>
            <a:t> people (usually), but also documents, case files, videos, etc.</a:t>
          </a:r>
        </a:p>
      </dgm:t>
    </dgm:pt>
    <dgm:pt modelId="{BB33D36C-CBB1-4394-8230-D3D88C2EED34}" type="parTrans" cxnId="{7225C115-A015-49D9-B51A-33D096807159}">
      <dgm:prSet/>
      <dgm:spPr/>
      <dgm:t>
        <a:bodyPr/>
        <a:lstStyle/>
        <a:p>
          <a:endParaRPr lang="en-US"/>
        </a:p>
      </dgm:t>
    </dgm:pt>
    <dgm:pt modelId="{271FDF01-38C2-4EAA-8E81-7FE980DE1439}" type="sibTrans" cxnId="{7225C115-A015-49D9-B51A-33D096807159}">
      <dgm:prSet/>
      <dgm:spPr/>
      <dgm:t>
        <a:bodyPr/>
        <a:lstStyle/>
        <a:p>
          <a:endParaRPr lang="en-US"/>
        </a:p>
      </dgm:t>
    </dgm:pt>
    <dgm:pt modelId="{8943A217-E242-44D5-9519-ECE973D692BD}">
      <dgm:prSet/>
      <dgm:spPr/>
      <dgm:t>
        <a:bodyPr/>
        <a:lstStyle/>
        <a:p>
          <a:r>
            <a:rPr lang="en-US" b="1" dirty="0"/>
            <a:t>Sampling frame: </a:t>
          </a:r>
          <a:r>
            <a:rPr lang="en-US" dirty="0"/>
            <a:t>Where and how will you sample the population</a:t>
          </a:r>
        </a:p>
        <a:p>
          <a:r>
            <a:rPr lang="en-US" dirty="0"/>
            <a:t>The frame is everyone who could </a:t>
          </a:r>
          <a:r>
            <a:rPr lang="en-US" u="sng" dirty="0"/>
            <a:t>potentially</a:t>
          </a:r>
          <a:r>
            <a:rPr lang="en-US" dirty="0"/>
            <a:t> be in your study, given where and how you plan to gather participants</a:t>
          </a:r>
        </a:p>
      </dgm:t>
    </dgm:pt>
    <dgm:pt modelId="{E8BA2BF5-C46A-46C8-AE47-3A465C367C60}" type="parTrans" cxnId="{F0D1AD10-0DB2-4DC7-9B74-E37E2B9B0766}">
      <dgm:prSet/>
      <dgm:spPr/>
      <dgm:t>
        <a:bodyPr/>
        <a:lstStyle/>
        <a:p>
          <a:endParaRPr lang="en-US"/>
        </a:p>
      </dgm:t>
    </dgm:pt>
    <dgm:pt modelId="{924E71C3-DFC0-432C-8B6D-327C2FA608F2}" type="sibTrans" cxnId="{F0D1AD10-0DB2-4DC7-9B74-E37E2B9B0766}">
      <dgm:prSet/>
      <dgm:spPr/>
      <dgm:t>
        <a:bodyPr/>
        <a:lstStyle/>
        <a:p>
          <a:endParaRPr lang="en-US"/>
        </a:p>
      </dgm:t>
    </dgm:pt>
    <dgm:pt modelId="{91B48E8E-E6F4-4690-AE1C-9C4F9A0B74F2}">
      <dgm:prSet/>
      <dgm:spPr/>
      <dgm:t>
        <a:bodyPr/>
        <a:lstStyle/>
        <a:p>
          <a:r>
            <a:rPr lang="en-US" b="1"/>
            <a:t>Recruitment:</a:t>
          </a:r>
          <a:r>
            <a:rPr lang="en-US"/>
            <a:t> Come be in my study, please</a:t>
          </a:r>
          <a:endParaRPr lang="en-US" dirty="0"/>
        </a:p>
      </dgm:t>
    </dgm:pt>
    <dgm:pt modelId="{B10D51A1-8921-404B-9755-50882D5E2A79}" type="parTrans" cxnId="{9E545AFC-400D-4FE5-9EF6-3CBEB18B79C7}">
      <dgm:prSet/>
      <dgm:spPr/>
      <dgm:t>
        <a:bodyPr/>
        <a:lstStyle/>
        <a:p>
          <a:endParaRPr lang="en-US"/>
        </a:p>
      </dgm:t>
    </dgm:pt>
    <dgm:pt modelId="{DFB01C19-E107-4AB8-B032-4E661DF03DE8}" type="sibTrans" cxnId="{9E545AFC-400D-4FE5-9EF6-3CBEB18B79C7}">
      <dgm:prSet/>
      <dgm:spPr/>
      <dgm:t>
        <a:bodyPr/>
        <a:lstStyle/>
        <a:p>
          <a:endParaRPr lang="en-US"/>
        </a:p>
      </dgm:t>
    </dgm:pt>
    <dgm:pt modelId="{5D3A5EC1-6130-4737-A2BB-A7DB67225E71}">
      <dgm:prSet/>
      <dgm:spPr/>
      <dgm:t>
        <a:bodyPr/>
        <a:lstStyle/>
        <a:p>
          <a:r>
            <a:rPr lang="en-US" b="1" dirty="0"/>
            <a:t>Inclusion/exclusion criteria: </a:t>
          </a:r>
          <a:r>
            <a:rPr lang="en-US" dirty="0"/>
            <a:t>participants must have these criteria in order to participate in the study</a:t>
          </a:r>
        </a:p>
      </dgm:t>
    </dgm:pt>
    <dgm:pt modelId="{891D4794-14E5-473C-9F83-1CA37D9CB476}" type="parTrans" cxnId="{3E650AE6-DFDC-44FE-A011-85DB23D31838}">
      <dgm:prSet/>
      <dgm:spPr/>
      <dgm:t>
        <a:bodyPr/>
        <a:lstStyle/>
        <a:p>
          <a:endParaRPr lang="en-US"/>
        </a:p>
      </dgm:t>
    </dgm:pt>
    <dgm:pt modelId="{6C2B8B39-104C-4542-BEE5-92699F869E44}" type="sibTrans" cxnId="{3E650AE6-DFDC-44FE-A011-85DB23D31838}">
      <dgm:prSet/>
      <dgm:spPr/>
      <dgm:t>
        <a:bodyPr/>
        <a:lstStyle/>
        <a:p>
          <a:endParaRPr lang="en-US"/>
        </a:p>
      </dgm:t>
    </dgm:pt>
    <dgm:pt modelId="{02868C48-F1C5-4DC7-A109-9D4B9D0B5CB5}">
      <dgm:prSet/>
      <dgm:spPr/>
      <dgm:t>
        <a:bodyPr/>
        <a:lstStyle/>
        <a:p>
          <a:r>
            <a:rPr lang="en-US" b="1" dirty="0"/>
            <a:t>Sample:</a:t>
          </a:r>
          <a:r>
            <a:rPr lang="en-US" dirty="0"/>
            <a:t> the people (or documents) who actually end up in your sample taken from the sampling frame</a:t>
          </a:r>
        </a:p>
      </dgm:t>
    </dgm:pt>
    <dgm:pt modelId="{813E0172-B13F-44AF-85C2-E0042B3FE326}" type="parTrans" cxnId="{38CC6306-46EE-47F6-ACED-7F38C256AA90}">
      <dgm:prSet/>
      <dgm:spPr/>
      <dgm:t>
        <a:bodyPr/>
        <a:lstStyle/>
        <a:p>
          <a:endParaRPr lang="en-US"/>
        </a:p>
      </dgm:t>
    </dgm:pt>
    <dgm:pt modelId="{16CB758F-98CE-4883-93D4-46655FAC57BA}" type="sibTrans" cxnId="{38CC6306-46EE-47F6-ACED-7F38C256AA90}">
      <dgm:prSet/>
      <dgm:spPr/>
      <dgm:t>
        <a:bodyPr/>
        <a:lstStyle/>
        <a:p>
          <a:endParaRPr lang="en-US"/>
        </a:p>
      </dgm:t>
    </dgm:pt>
    <dgm:pt modelId="{1F9918BF-2E5E-4227-90BC-99BBC5E7A98C}" type="pres">
      <dgm:prSet presAssocID="{D3C73B08-9567-4539-8A17-C4DD408237BD}" presName="diagram" presStyleCnt="0">
        <dgm:presLayoutVars>
          <dgm:dir/>
          <dgm:resizeHandles val="exact"/>
        </dgm:presLayoutVars>
      </dgm:prSet>
      <dgm:spPr/>
    </dgm:pt>
    <dgm:pt modelId="{5A1404FA-B0D7-431D-8C1A-59080EDD632B}" type="pres">
      <dgm:prSet presAssocID="{5B79DB60-CA4B-4DBF-A4C4-318F2FD8BD39}" presName="node" presStyleLbl="node1" presStyleIdx="0" presStyleCnt="6">
        <dgm:presLayoutVars>
          <dgm:bulletEnabled val="1"/>
        </dgm:presLayoutVars>
      </dgm:prSet>
      <dgm:spPr/>
    </dgm:pt>
    <dgm:pt modelId="{DB3507F3-23C3-4182-8CD1-2D28823ECA2F}" type="pres">
      <dgm:prSet presAssocID="{08F7A5A4-46D5-4499-B130-D439A6C6A25C}" presName="sibTrans" presStyleCnt="0"/>
      <dgm:spPr/>
    </dgm:pt>
    <dgm:pt modelId="{FE106DE7-AB38-42B1-8A92-AE39D63CDA29}" type="pres">
      <dgm:prSet presAssocID="{509D962B-784E-4901-95F9-E768EA89C550}" presName="node" presStyleLbl="node1" presStyleIdx="1" presStyleCnt="6">
        <dgm:presLayoutVars>
          <dgm:bulletEnabled val="1"/>
        </dgm:presLayoutVars>
      </dgm:prSet>
      <dgm:spPr/>
    </dgm:pt>
    <dgm:pt modelId="{1B872965-4A22-48CE-BDDB-7E0FEF8457E1}" type="pres">
      <dgm:prSet presAssocID="{271FDF01-38C2-4EAA-8E81-7FE980DE1439}" presName="sibTrans" presStyleCnt="0"/>
      <dgm:spPr/>
    </dgm:pt>
    <dgm:pt modelId="{B6F65FC7-FDC3-4ED5-A9D9-985FE3F268D7}" type="pres">
      <dgm:prSet presAssocID="{8943A217-E242-44D5-9519-ECE973D692BD}" presName="node" presStyleLbl="node1" presStyleIdx="2" presStyleCnt="6" custScaleY="114851">
        <dgm:presLayoutVars>
          <dgm:bulletEnabled val="1"/>
        </dgm:presLayoutVars>
      </dgm:prSet>
      <dgm:spPr/>
    </dgm:pt>
    <dgm:pt modelId="{97059892-E23E-42CA-A9E6-E59D14770615}" type="pres">
      <dgm:prSet presAssocID="{924E71C3-DFC0-432C-8B6D-327C2FA608F2}" presName="sibTrans" presStyleCnt="0"/>
      <dgm:spPr/>
    </dgm:pt>
    <dgm:pt modelId="{7278DCDA-4DED-425A-956E-6360FED9F58C}" type="pres">
      <dgm:prSet presAssocID="{91B48E8E-E6F4-4690-AE1C-9C4F9A0B74F2}" presName="node" presStyleLbl="node1" presStyleIdx="3" presStyleCnt="6">
        <dgm:presLayoutVars>
          <dgm:bulletEnabled val="1"/>
        </dgm:presLayoutVars>
      </dgm:prSet>
      <dgm:spPr/>
    </dgm:pt>
    <dgm:pt modelId="{421AD213-9E11-4A71-BDD7-331CB013BE4B}" type="pres">
      <dgm:prSet presAssocID="{DFB01C19-E107-4AB8-B032-4E661DF03DE8}" presName="sibTrans" presStyleCnt="0"/>
      <dgm:spPr/>
    </dgm:pt>
    <dgm:pt modelId="{EE63F57E-9FD0-4415-B376-1127C6FE0D43}" type="pres">
      <dgm:prSet presAssocID="{5D3A5EC1-6130-4737-A2BB-A7DB67225E71}" presName="node" presStyleLbl="node1" presStyleIdx="4" presStyleCnt="6">
        <dgm:presLayoutVars>
          <dgm:bulletEnabled val="1"/>
        </dgm:presLayoutVars>
      </dgm:prSet>
      <dgm:spPr/>
    </dgm:pt>
    <dgm:pt modelId="{DD834380-4099-4B65-8DAA-66F6C0A9148B}" type="pres">
      <dgm:prSet presAssocID="{6C2B8B39-104C-4542-BEE5-92699F869E44}" presName="sibTrans" presStyleCnt="0"/>
      <dgm:spPr/>
    </dgm:pt>
    <dgm:pt modelId="{A9174968-5EBD-432B-B2CD-72234A9765D3}" type="pres">
      <dgm:prSet presAssocID="{02868C48-F1C5-4DC7-A109-9D4B9D0B5CB5}" presName="node" presStyleLbl="node1" presStyleIdx="5" presStyleCnt="6">
        <dgm:presLayoutVars>
          <dgm:bulletEnabled val="1"/>
        </dgm:presLayoutVars>
      </dgm:prSet>
      <dgm:spPr/>
    </dgm:pt>
  </dgm:ptLst>
  <dgm:cxnLst>
    <dgm:cxn modelId="{38CC6306-46EE-47F6-ACED-7F38C256AA90}" srcId="{D3C73B08-9567-4539-8A17-C4DD408237BD}" destId="{02868C48-F1C5-4DC7-A109-9D4B9D0B5CB5}" srcOrd="5" destOrd="0" parTransId="{813E0172-B13F-44AF-85C2-E0042B3FE326}" sibTransId="{16CB758F-98CE-4883-93D4-46655FAC57BA}"/>
    <dgm:cxn modelId="{F0D1AD10-0DB2-4DC7-9B74-E37E2B9B0766}" srcId="{D3C73B08-9567-4539-8A17-C4DD408237BD}" destId="{8943A217-E242-44D5-9519-ECE973D692BD}" srcOrd="2" destOrd="0" parTransId="{E8BA2BF5-C46A-46C8-AE47-3A465C367C60}" sibTransId="{924E71C3-DFC0-432C-8B6D-327C2FA608F2}"/>
    <dgm:cxn modelId="{7225C115-A015-49D9-B51A-33D096807159}" srcId="{D3C73B08-9567-4539-8A17-C4DD408237BD}" destId="{509D962B-784E-4901-95F9-E768EA89C550}" srcOrd="1" destOrd="0" parTransId="{BB33D36C-CBB1-4394-8230-D3D88C2EED34}" sibTransId="{271FDF01-38C2-4EAA-8E81-7FE980DE1439}"/>
    <dgm:cxn modelId="{62D3942F-5994-4503-AD04-5F8CD3D32AE4}" type="presOf" srcId="{02868C48-F1C5-4DC7-A109-9D4B9D0B5CB5}" destId="{A9174968-5EBD-432B-B2CD-72234A9765D3}" srcOrd="0" destOrd="0" presId="urn:microsoft.com/office/officeart/2005/8/layout/default"/>
    <dgm:cxn modelId="{2654DD3B-AA65-4D08-8154-D3A2E45D9087}" type="presOf" srcId="{5B79DB60-CA4B-4DBF-A4C4-318F2FD8BD39}" destId="{5A1404FA-B0D7-431D-8C1A-59080EDD632B}" srcOrd="0" destOrd="0" presId="urn:microsoft.com/office/officeart/2005/8/layout/default"/>
    <dgm:cxn modelId="{CAF42B6F-AD7A-4588-981B-3801B3AD118A}" type="presOf" srcId="{509D962B-784E-4901-95F9-E768EA89C550}" destId="{FE106DE7-AB38-42B1-8A92-AE39D63CDA29}" srcOrd="0" destOrd="0" presId="urn:microsoft.com/office/officeart/2005/8/layout/default"/>
    <dgm:cxn modelId="{8FAF4652-6F23-4E0F-8065-88DD09B82ECA}" type="presOf" srcId="{D3C73B08-9567-4539-8A17-C4DD408237BD}" destId="{1F9918BF-2E5E-4227-90BC-99BBC5E7A98C}" srcOrd="0" destOrd="0" presId="urn:microsoft.com/office/officeart/2005/8/layout/default"/>
    <dgm:cxn modelId="{8E6026A3-6DA5-4461-8946-34EC2B00D187}" type="presOf" srcId="{5D3A5EC1-6130-4737-A2BB-A7DB67225E71}" destId="{EE63F57E-9FD0-4415-B376-1127C6FE0D43}" srcOrd="0" destOrd="0" presId="urn:microsoft.com/office/officeart/2005/8/layout/default"/>
    <dgm:cxn modelId="{FB30CDA3-D46C-4F57-9B36-5BB6026F4B19}" type="presOf" srcId="{8943A217-E242-44D5-9519-ECE973D692BD}" destId="{B6F65FC7-FDC3-4ED5-A9D9-985FE3F268D7}" srcOrd="0" destOrd="0" presId="urn:microsoft.com/office/officeart/2005/8/layout/default"/>
    <dgm:cxn modelId="{3B7788BC-7C78-40D6-A30A-D3A60BDC5CA9}" srcId="{D3C73B08-9567-4539-8A17-C4DD408237BD}" destId="{5B79DB60-CA4B-4DBF-A4C4-318F2FD8BD39}" srcOrd="0" destOrd="0" parTransId="{F23F5838-2F1D-4652-B509-C0EF5981A5BB}" sibTransId="{08F7A5A4-46D5-4499-B130-D439A6C6A25C}"/>
    <dgm:cxn modelId="{3E650AE6-DFDC-44FE-A011-85DB23D31838}" srcId="{D3C73B08-9567-4539-8A17-C4DD408237BD}" destId="{5D3A5EC1-6130-4737-A2BB-A7DB67225E71}" srcOrd="4" destOrd="0" parTransId="{891D4794-14E5-473C-9F83-1CA37D9CB476}" sibTransId="{6C2B8B39-104C-4542-BEE5-92699F869E44}"/>
    <dgm:cxn modelId="{9E545AFC-400D-4FE5-9EF6-3CBEB18B79C7}" srcId="{D3C73B08-9567-4539-8A17-C4DD408237BD}" destId="{91B48E8E-E6F4-4690-AE1C-9C4F9A0B74F2}" srcOrd="3" destOrd="0" parTransId="{B10D51A1-8921-404B-9755-50882D5E2A79}" sibTransId="{DFB01C19-E107-4AB8-B032-4E661DF03DE8}"/>
    <dgm:cxn modelId="{28A1BDFF-92C4-4E25-B40B-34ACA3BE52EC}" type="presOf" srcId="{91B48E8E-E6F4-4690-AE1C-9C4F9A0B74F2}" destId="{7278DCDA-4DED-425A-956E-6360FED9F58C}" srcOrd="0" destOrd="0" presId="urn:microsoft.com/office/officeart/2005/8/layout/default"/>
    <dgm:cxn modelId="{826EC37A-EA3C-4349-9D56-FA0E735E7D39}" type="presParOf" srcId="{1F9918BF-2E5E-4227-90BC-99BBC5E7A98C}" destId="{5A1404FA-B0D7-431D-8C1A-59080EDD632B}" srcOrd="0" destOrd="0" presId="urn:microsoft.com/office/officeart/2005/8/layout/default"/>
    <dgm:cxn modelId="{0D6299A0-9F94-4EC6-B70E-FCA62EEC3420}" type="presParOf" srcId="{1F9918BF-2E5E-4227-90BC-99BBC5E7A98C}" destId="{DB3507F3-23C3-4182-8CD1-2D28823ECA2F}" srcOrd="1" destOrd="0" presId="urn:microsoft.com/office/officeart/2005/8/layout/default"/>
    <dgm:cxn modelId="{194A302F-6747-424C-9AB4-024BC66026A5}" type="presParOf" srcId="{1F9918BF-2E5E-4227-90BC-99BBC5E7A98C}" destId="{FE106DE7-AB38-42B1-8A92-AE39D63CDA29}" srcOrd="2" destOrd="0" presId="urn:microsoft.com/office/officeart/2005/8/layout/default"/>
    <dgm:cxn modelId="{2B6CD51A-DF12-4D73-852D-7537A3388193}" type="presParOf" srcId="{1F9918BF-2E5E-4227-90BC-99BBC5E7A98C}" destId="{1B872965-4A22-48CE-BDDB-7E0FEF8457E1}" srcOrd="3" destOrd="0" presId="urn:microsoft.com/office/officeart/2005/8/layout/default"/>
    <dgm:cxn modelId="{9C9509AE-ED44-41EB-A11C-564DFD21FC8D}" type="presParOf" srcId="{1F9918BF-2E5E-4227-90BC-99BBC5E7A98C}" destId="{B6F65FC7-FDC3-4ED5-A9D9-985FE3F268D7}" srcOrd="4" destOrd="0" presId="urn:microsoft.com/office/officeart/2005/8/layout/default"/>
    <dgm:cxn modelId="{820889BC-9834-4D96-A4CB-BA23F175519F}" type="presParOf" srcId="{1F9918BF-2E5E-4227-90BC-99BBC5E7A98C}" destId="{97059892-E23E-42CA-A9E6-E59D14770615}" srcOrd="5" destOrd="0" presId="urn:microsoft.com/office/officeart/2005/8/layout/default"/>
    <dgm:cxn modelId="{57605D53-2AEE-435B-A718-937B74261953}" type="presParOf" srcId="{1F9918BF-2E5E-4227-90BC-99BBC5E7A98C}" destId="{7278DCDA-4DED-425A-956E-6360FED9F58C}" srcOrd="6" destOrd="0" presId="urn:microsoft.com/office/officeart/2005/8/layout/default"/>
    <dgm:cxn modelId="{7FE7AA33-EC7E-4BED-B7EE-E6A9F4B153EA}" type="presParOf" srcId="{1F9918BF-2E5E-4227-90BC-99BBC5E7A98C}" destId="{421AD213-9E11-4A71-BDD7-331CB013BE4B}" srcOrd="7" destOrd="0" presId="urn:microsoft.com/office/officeart/2005/8/layout/default"/>
    <dgm:cxn modelId="{A9E8BC80-B9C2-4D8A-8639-6E9B650309D7}" type="presParOf" srcId="{1F9918BF-2E5E-4227-90BC-99BBC5E7A98C}" destId="{EE63F57E-9FD0-4415-B376-1127C6FE0D43}" srcOrd="8" destOrd="0" presId="urn:microsoft.com/office/officeart/2005/8/layout/default"/>
    <dgm:cxn modelId="{25EC7996-0AF2-4F58-9EA5-6167525C4864}" type="presParOf" srcId="{1F9918BF-2E5E-4227-90BC-99BBC5E7A98C}" destId="{DD834380-4099-4B65-8DAA-66F6C0A9148B}" srcOrd="9" destOrd="0" presId="urn:microsoft.com/office/officeart/2005/8/layout/default"/>
    <dgm:cxn modelId="{F23FD46B-F340-4097-86F6-BFFA22AFAE9D}" type="presParOf" srcId="{1F9918BF-2E5E-4227-90BC-99BBC5E7A98C}" destId="{A9174968-5EBD-432B-B2CD-72234A9765D3}"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622A24-395D-43A1-8944-5548E7246BDF}"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BABD639-1E0E-4EEA-A690-4FC97444CB89}">
      <dgm:prSet/>
      <dgm:spPr/>
      <dgm:t>
        <a:bodyPr/>
        <a:lstStyle/>
        <a:p>
          <a:r>
            <a:rPr lang="en-US" dirty="0"/>
            <a:t>We asked 100 married people…</a:t>
          </a:r>
        </a:p>
        <a:p>
          <a:r>
            <a:rPr lang="en-US" dirty="0"/>
            <a:t>“Name something your partner always forgets.”</a:t>
          </a:r>
        </a:p>
      </dgm:t>
    </dgm:pt>
    <dgm:pt modelId="{1A335236-A491-4503-835D-0E4590B828FC}" type="parTrans" cxnId="{4E73F8AF-4B7E-486A-94EE-011F5F18F655}">
      <dgm:prSet/>
      <dgm:spPr/>
      <dgm:t>
        <a:bodyPr/>
        <a:lstStyle/>
        <a:p>
          <a:endParaRPr lang="en-US"/>
        </a:p>
      </dgm:t>
    </dgm:pt>
    <dgm:pt modelId="{514F4F22-6F6E-4FCB-9BF2-1C73978CE695}" type="sibTrans" cxnId="{4E73F8AF-4B7E-486A-94EE-011F5F18F655}">
      <dgm:prSet/>
      <dgm:spPr/>
      <dgm:t>
        <a:bodyPr/>
        <a:lstStyle/>
        <a:p>
          <a:endParaRPr lang="en-US"/>
        </a:p>
      </dgm:t>
    </dgm:pt>
    <dgm:pt modelId="{238D0807-C62E-419C-9AC9-638A8C3E0621}">
      <dgm:prSet/>
      <dgm:spPr/>
      <dgm:t>
        <a:bodyPr/>
        <a:lstStyle/>
        <a:p>
          <a:pPr>
            <a:buNone/>
          </a:pPr>
          <a:r>
            <a:rPr lang="en-US" b="1" dirty="0"/>
            <a:t>Population:</a:t>
          </a:r>
        </a:p>
      </dgm:t>
    </dgm:pt>
    <dgm:pt modelId="{2B6EC24B-E106-4C35-AE9D-86F81DEEB1EB}" type="parTrans" cxnId="{E54BF310-2B6E-4D28-8275-D3CAE8A08275}">
      <dgm:prSet/>
      <dgm:spPr/>
      <dgm:t>
        <a:bodyPr/>
        <a:lstStyle/>
        <a:p>
          <a:endParaRPr lang="en-US"/>
        </a:p>
      </dgm:t>
    </dgm:pt>
    <dgm:pt modelId="{7192CB3A-65F3-45ED-A33D-AD42326A21B1}" type="sibTrans" cxnId="{E54BF310-2B6E-4D28-8275-D3CAE8A08275}">
      <dgm:prSet/>
      <dgm:spPr/>
      <dgm:t>
        <a:bodyPr/>
        <a:lstStyle/>
        <a:p>
          <a:endParaRPr lang="en-US"/>
        </a:p>
      </dgm:t>
    </dgm:pt>
    <dgm:pt modelId="{0869F258-3A3E-440C-93DF-625F24DF68E6}">
      <dgm:prSet/>
      <dgm:spPr/>
      <dgm:t>
        <a:bodyPr/>
        <a:lstStyle/>
        <a:p>
          <a:pPr>
            <a:buNone/>
          </a:pPr>
          <a:r>
            <a:rPr lang="en-US" dirty="0"/>
            <a:t>	All married people</a:t>
          </a:r>
        </a:p>
      </dgm:t>
    </dgm:pt>
    <dgm:pt modelId="{A830367A-284F-419C-88D5-9226B206794C}" type="parTrans" cxnId="{CE43563D-1021-4D19-84B7-1C7169BBBDF5}">
      <dgm:prSet/>
      <dgm:spPr/>
      <dgm:t>
        <a:bodyPr/>
        <a:lstStyle/>
        <a:p>
          <a:endParaRPr lang="en-US"/>
        </a:p>
      </dgm:t>
    </dgm:pt>
    <dgm:pt modelId="{77B2BA07-0970-40BF-8C83-F1FA18A0743B}" type="sibTrans" cxnId="{CE43563D-1021-4D19-84B7-1C7169BBBDF5}">
      <dgm:prSet/>
      <dgm:spPr/>
      <dgm:t>
        <a:bodyPr/>
        <a:lstStyle/>
        <a:p>
          <a:endParaRPr lang="en-US"/>
        </a:p>
      </dgm:t>
    </dgm:pt>
    <dgm:pt modelId="{699D34BC-94F6-4D18-A1EA-501B07322E4C}">
      <dgm:prSet/>
      <dgm:spPr/>
      <dgm:t>
        <a:bodyPr/>
        <a:lstStyle/>
        <a:p>
          <a:pPr>
            <a:buNone/>
          </a:pPr>
          <a:r>
            <a:rPr lang="en-US" b="1" dirty="0"/>
            <a:t>Elements</a:t>
          </a:r>
        </a:p>
      </dgm:t>
    </dgm:pt>
    <dgm:pt modelId="{F58CB313-6B36-42F8-B0FC-A8ADD6A9E035}" type="parTrans" cxnId="{3BDF235F-E004-4BFA-8782-83F961F93C74}">
      <dgm:prSet/>
      <dgm:spPr/>
      <dgm:t>
        <a:bodyPr/>
        <a:lstStyle/>
        <a:p>
          <a:endParaRPr lang="en-US"/>
        </a:p>
      </dgm:t>
    </dgm:pt>
    <dgm:pt modelId="{A4F54BC3-2A0C-44BB-BC16-B969B8EE5D4A}" type="sibTrans" cxnId="{3BDF235F-E004-4BFA-8782-83F961F93C74}">
      <dgm:prSet/>
      <dgm:spPr/>
      <dgm:t>
        <a:bodyPr/>
        <a:lstStyle/>
        <a:p>
          <a:endParaRPr lang="en-US"/>
        </a:p>
      </dgm:t>
    </dgm:pt>
    <dgm:pt modelId="{1ABD55C1-E5BF-4751-B215-CB810B47C22A}">
      <dgm:prSet/>
      <dgm:spPr/>
      <dgm:t>
        <a:bodyPr/>
        <a:lstStyle/>
        <a:p>
          <a:pPr>
            <a:buNone/>
          </a:pPr>
          <a:r>
            <a:rPr lang="en-US" dirty="0"/>
            <a:t>	The married person themselves</a:t>
          </a:r>
        </a:p>
      </dgm:t>
    </dgm:pt>
    <dgm:pt modelId="{9740DC50-EE3C-4085-A708-7D3649A24C71}" type="parTrans" cxnId="{66C17402-3E4B-400B-BCD9-B7397B3C8D34}">
      <dgm:prSet/>
      <dgm:spPr/>
      <dgm:t>
        <a:bodyPr/>
        <a:lstStyle/>
        <a:p>
          <a:endParaRPr lang="en-US"/>
        </a:p>
      </dgm:t>
    </dgm:pt>
    <dgm:pt modelId="{1792D09D-B5E5-4213-A95C-5FBA0E3DFFAE}" type="sibTrans" cxnId="{66C17402-3E4B-400B-BCD9-B7397B3C8D34}">
      <dgm:prSet/>
      <dgm:spPr/>
      <dgm:t>
        <a:bodyPr/>
        <a:lstStyle/>
        <a:p>
          <a:endParaRPr lang="en-US"/>
        </a:p>
      </dgm:t>
    </dgm:pt>
    <dgm:pt modelId="{C9C02DC1-3E9A-43CE-A4B4-79FD2C28DE30}">
      <dgm:prSet/>
      <dgm:spPr/>
      <dgm:t>
        <a:bodyPr/>
        <a:lstStyle/>
        <a:p>
          <a:pPr>
            <a:buNone/>
          </a:pPr>
          <a:r>
            <a:rPr lang="en-US" b="1" dirty="0"/>
            <a:t>Inclusion criteria</a:t>
          </a:r>
        </a:p>
      </dgm:t>
    </dgm:pt>
    <dgm:pt modelId="{660CCADB-0485-46F6-A221-5CEDD641814E}" type="parTrans" cxnId="{64D9D530-8728-4F5C-A0FB-221FAA7DF6DE}">
      <dgm:prSet/>
      <dgm:spPr/>
      <dgm:t>
        <a:bodyPr/>
        <a:lstStyle/>
        <a:p>
          <a:endParaRPr lang="en-US"/>
        </a:p>
      </dgm:t>
    </dgm:pt>
    <dgm:pt modelId="{87479F5F-84F8-48B7-9BE3-17B0F2E00D8A}" type="sibTrans" cxnId="{64D9D530-8728-4F5C-A0FB-221FAA7DF6DE}">
      <dgm:prSet/>
      <dgm:spPr/>
      <dgm:t>
        <a:bodyPr/>
        <a:lstStyle/>
        <a:p>
          <a:endParaRPr lang="en-US"/>
        </a:p>
      </dgm:t>
    </dgm:pt>
    <dgm:pt modelId="{88DB6878-102D-4422-A7B0-459BACAF2766}">
      <dgm:prSet/>
      <dgm:spPr/>
      <dgm:t>
        <a:bodyPr/>
        <a:lstStyle/>
        <a:p>
          <a:pPr>
            <a:buNone/>
          </a:pPr>
          <a:r>
            <a:rPr lang="en-US" dirty="0"/>
            <a:t>	Had to be a married person</a:t>
          </a:r>
        </a:p>
      </dgm:t>
    </dgm:pt>
    <dgm:pt modelId="{930A41CA-1114-4772-B712-2469FC64E986}" type="parTrans" cxnId="{BB18BD8C-CA6E-409F-872F-989BA2F3FB5F}">
      <dgm:prSet/>
      <dgm:spPr/>
      <dgm:t>
        <a:bodyPr/>
        <a:lstStyle/>
        <a:p>
          <a:endParaRPr lang="en-US"/>
        </a:p>
      </dgm:t>
    </dgm:pt>
    <dgm:pt modelId="{F82E1A2D-D3F6-4DB2-B0C9-3608CB2B766C}" type="sibTrans" cxnId="{BB18BD8C-CA6E-409F-872F-989BA2F3FB5F}">
      <dgm:prSet/>
      <dgm:spPr/>
      <dgm:t>
        <a:bodyPr/>
        <a:lstStyle/>
        <a:p>
          <a:endParaRPr lang="en-US"/>
        </a:p>
      </dgm:t>
    </dgm:pt>
    <dgm:pt modelId="{934797D5-B93E-4D36-B666-C5638567C654}">
      <dgm:prSet/>
      <dgm:spPr/>
      <dgm:t>
        <a:bodyPr/>
        <a:lstStyle/>
        <a:p>
          <a:pPr>
            <a:buNone/>
          </a:pPr>
          <a:r>
            <a:rPr lang="en-US" b="1" dirty="0"/>
            <a:t>Sampling frame</a:t>
          </a:r>
        </a:p>
      </dgm:t>
    </dgm:pt>
    <dgm:pt modelId="{89BFE972-09CB-4F03-9F6E-6848F8F2F607}" type="parTrans" cxnId="{74FA47FF-B2F4-41BA-9FD0-5CFDDD3A34B2}">
      <dgm:prSet/>
      <dgm:spPr/>
      <dgm:t>
        <a:bodyPr/>
        <a:lstStyle/>
        <a:p>
          <a:endParaRPr lang="en-US"/>
        </a:p>
      </dgm:t>
    </dgm:pt>
    <dgm:pt modelId="{B223E656-10B8-4F44-A69B-6EB22B4699DC}" type="sibTrans" cxnId="{74FA47FF-B2F4-41BA-9FD0-5CFDDD3A34B2}">
      <dgm:prSet/>
      <dgm:spPr/>
      <dgm:t>
        <a:bodyPr/>
        <a:lstStyle/>
        <a:p>
          <a:endParaRPr lang="en-US"/>
        </a:p>
      </dgm:t>
    </dgm:pt>
    <dgm:pt modelId="{15487F7E-6352-41A4-AB1A-1AA5D7BB4D04}">
      <dgm:prSet/>
      <dgm:spPr/>
      <dgm:t>
        <a:bodyPr/>
        <a:lstStyle/>
        <a:p>
          <a:pPr>
            <a:buNone/>
          </a:pPr>
          <a:r>
            <a:rPr lang="en-US" dirty="0"/>
            <a:t>	All married people with listed phones</a:t>
          </a:r>
        </a:p>
      </dgm:t>
    </dgm:pt>
    <dgm:pt modelId="{72307D39-86AB-4EA5-A2A2-9B7C5AE90FA9}" type="parTrans" cxnId="{0DB76632-1CE2-48CB-9473-10282D8F9D43}">
      <dgm:prSet/>
      <dgm:spPr/>
      <dgm:t>
        <a:bodyPr/>
        <a:lstStyle/>
        <a:p>
          <a:endParaRPr lang="en-US"/>
        </a:p>
      </dgm:t>
    </dgm:pt>
    <dgm:pt modelId="{72BF6DAC-C397-4152-BB8D-A642E4492214}" type="sibTrans" cxnId="{0DB76632-1CE2-48CB-9473-10282D8F9D43}">
      <dgm:prSet/>
      <dgm:spPr/>
      <dgm:t>
        <a:bodyPr/>
        <a:lstStyle/>
        <a:p>
          <a:endParaRPr lang="en-US"/>
        </a:p>
      </dgm:t>
    </dgm:pt>
    <dgm:pt modelId="{24FD2440-6B1A-433E-93D5-FCC223BE7381}">
      <dgm:prSet/>
      <dgm:spPr/>
      <dgm:t>
        <a:bodyPr/>
        <a:lstStyle/>
        <a:p>
          <a:pPr>
            <a:buNone/>
          </a:pPr>
          <a:r>
            <a:rPr lang="en-US" b="1" dirty="0"/>
            <a:t>Sample</a:t>
          </a:r>
        </a:p>
      </dgm:t>
    </dgm:pt>
    <dgm:pt modelId="{E5D8E9A0-DAD3-44DD-86C3-496F5A0D2559}" type="parTrans" cxnId="{B9F1A681-A4E1-4045-93C4-28ECD4132313}">
      <dgm:prSet/>
      <dgm:spPr/>
      <dgm:t>
        <a:bodyPr/>
        <a:lstStyle/>
        <a:p>
          <a:endParaRPr lang="en-US"/>
        </a:p>
      </dgm:t>
    </dgm:pt>
    <dgm:pt modelId="{21BE11A1-F282-42BA-8C16-43FEE0B77DA7}" type="sibTrans" cxnId="{B9F1A681-A4E1-4045-93C4-28ECD4132313}">
      <dgm:prSet/>
      <dgm:spPr/>
      <dgm:t>
        <a:bodyPr/>
        <a:lstStyle/>
        <a:p>
          <a:endParaRPr lang="en-US"/>
        </a:p>
      </dgm:t>
    </dgm:pt>
    <dgm:pt modelId="{D61757BC-0D6B-4486-9B1B-C54CE0353A9C}">
      <dgm:prSet/>
      <dgm:spPr/>
      <dgm:t>
        <a:bodyPr/>
        <a:lstStyle/>
        <a:p>
          <a:pPr>
            <a:buNone/>
          </a:pPr>
          <a:r>
            <a:rPr lang="en-US" dirty="0"/>
            <a:t>	The 100 married people we talked to</a:t>
          </a:r>
        </a:p>
      </dgm:t>
    </dgm:pt>
    <dgm:pt modelId="{96546B5A-E67F-4380-8DD2-D0442511A74D}" type="parTrans" cxnId="{D26CBEB1-F386-440A-B7DF-405AA403E4B3}">
      <dgm:prSet/>
      <dgm:spPr/>
      <dgm:t>
        <a:bodyPr/>
        <a:lstStyle/>
        <a:p>
          <a:endParaRPr lang="en-US"/>
        </a:p>
      </dgm:t>
    </dgm:pt>
    <dgm:pt modelId="{1D6F749C-E33E-4A9D-9A55-0DB7B3F95814}" type="sibTrans" cxnId="{D26CBEB1-F386-440A-B7DF-405AA403E4B3}">
      <dgm:prSet/>
      <dgm:spPr/>
      <dgm:t>
        <a:bodyPr/>
        <a:lstStyle/>
        <a:p>
          <a:endParaRPr lang="en-US"/>
        </a:p>
      </dgm:t>
    </dgm:pt>
    <dgm:pt modelId="{FC0EB680-1711-4FBE-A773-78FA9078FF86}" type="pres">
      <dgm:prSet presAssocID="{21622A24-395D-43A1-8944-5548E7246BDF}" presName="linear" presStyleCnt="0">
        <dgm:presLayoutVars>
          <dgm:animLvl val="lvl"/>
          <dgm:resizeHandles val="exact"/>
        </dgm:presLayoutVars>
      </dgm:prSet>
      <dgm:spPr/>
    </dgm:pt>
    <dgm:pt modelId="{C41EBE3E-10F6-4C19-8B37-74FDBC2B1C73}" type="pres">
      <dgm:prSet presAssocID="{EBABD639-1E0E-4EEA-A690-4FC97444CB89}" presName="parentText" presStyleLbl="node1" presStyleIdx="0" presStyleCnt="1">
        <dgm:presLayoutVars>
          <dgm:chMax val="0"/>
          <dgm:bulletEnabled val="1"/>
        </dgm:presLayoutVars>
      </dgm:prSet>
      <dgm:spPr/>
    </dgm:pt>
    <dgm:pt modelId="{5A7D33B1-4A98-4B15-AB3E-BF3258162C18}" type="pres">
      <dgm:prSet presAssocID="{EBABD639-1E0E-4EEA-A690-4FC97444CB89}" presName="childText" presStyleLbl="revTx" presStyleIdx="0" presStyleCnt="1">
        <dgm:presLayoutVars>
          <dgm:bulletEnabled val="1"/>
        </dgm:presLayoutVars>
      </dgm:prSet>
      <dgm:spPr/>
    </dgm:pt>
  </dgm:ptLst>
  <dgm:cxnLst>
    <dgm:cxn modelId="{66C17402-3E4B-400B-BCD9-B7397B3C8D34}" srcId="{699D34BC-94F6-4D18-A1EA-501B07322E4C}" destId="{1ABD55C1-E5BF-4751-B215-CB810B47C22A}" srcOrd="0" destOrd="0" parTransId="{9740DC50-EE3C-4085-A708-7D3649A24C71}" sibTransId="{1792D09D-B5E5-4213-A95C-5FBA0E3DFFAE}"/>
    <dgm:cxn modelId="{CA310005-7EF1-4738-8F8F-529EF6BDE59A}" type="presOf" srcId="{EBABD639-1E0E-4EEA-A690-4FC97444CB89}" destId="{C41EBE3E-10F6-4C19-8B37-74FDBC2B1C73}" srcOrd="0" destOrd="0" presId="urn:microsoft.com/office/officeart/2005/8/layout/vList2"/>
    <dgm:cxn modelId="{8EF9460E-5321-4B9B-BB94-001B81764C7A}" type="presOf" srcId="{238D0807-C62E-419C-9AC9-638A8C3E0621}" destId="{5A7D33B1-4A98-4B15-AB3E-BF3258162C18}" srcOrd="0" destOrd="0" presId="urn:microsoft.com/office/officeart/2005/8/layout/vList2"/>
    <dgm:cxn modelId="{E730AF0F-5CFA-4556-9B03-C9CFA7CECF1B}" type="presOf" srcId="{15487F7E-6352-41A4-AB1A-1AA5D7BB4D04}" destId="{5A7D33B1-4A98-4B15-AB3E-BF3258162C18}" srcOrd="0" destOrd="7" presId="urn:microsoft.com/office/officeart/2005/8/layout/vList2"/>
    <dgm:cxn modelId="{E54BF310-2B6E-4D28-8275-D3CAE8A08275}" srcId="{EBABD639-1E0E-4EEA-A690-4FC97444CB89}" destId="{238D0807-C62E-419C-9AC9-638A8C3E0621}" srcOrd="0" destOrd="0" parTransId="{2B6EC24B-E106-4C35-AE9D-86F81DEEB1EB}" sibTransId="{7192CB3A-65F3-45ED-A33D-AD42326A21B1}"/>
    <dgm:cxn modelId="{64D9D530-8728-4F5C-A0FB-221FAA7DF6DE}" srcId="{EBABD639-1E0E-4EEA-A690-4FC97444CB89}" destId="{C9C02DC1-3E9A-43CE-A4B4-79FD2C28DE30}" srcOrd="2" destOrd="0" parTransId="{660CCADB-0485-46F6-A221-5CEDD641814E}" sibTransId="{87479F5F-84F8-48B7-9BE3-17B0F2E00D8A}"/>
    <dgm:cxn modelId="{0DB76632-1CE2-48CB-9473-10282D8F9D43}" srcId="{934797D5-B93E-4D36-B666-C5638567C654}" destId="{15487F7E-6352-41A4-AB1A-1AA5D7BB4D04}" srcOrd="0" destOrd="0" parTransId="{72307D39-86AB-4EA5-A2A2-9B7C5AE90FA9}" sibTransId="{72BF6DAC-C397-4152-BB8D-A642E4492214}"/>
    <dgm:cxn modelId="{738AA035-5ED0-4155-A8F6-886682E6B4FE}" type="presOf" srcId="{934797D5-B93E-4D36-B666-C5638567C654}" destId="{5A7D33B1-4A98-4B15-AB3E-BF3258162C18}" srcOrd="0" destOrd="6" presId="urn:microsoft.com/office/officeart/2005/8/layout/vList2"/>
    <dgm:cxn modelId="{2950DB35-4726-4024-907A-C112A14833E1}" type="presOf" srcId="{D61757BC-0D6B-4486-9B1B-C54CE0353A9C}" destId="{5A7D33B1-4A98-4B15-AB3E-BF3258162C18}" srcOrd="0" destOrd="9" presId="urn:microsoft.com/office/officeart/2005/8/layout/vList2"/>
    <dgm:cxn modelId="{CE43563D-1021-4D19-84B7-1C7169BBBDF5}" srcId="{238D0807-C62E-419C-9AC9-638A8C3E0621}" destId="{0869F258-3A3E-440C-93DF-625F24DF68E6}" srcOrd="0" destOrd="0" parTransId="{A830367A-284F-419C-88D5-9226B206794C}" sibTransId="{77B2BA07-0970-40BF-8C83-F1FA18A0743B}"/>
    <dgm:cxn modelId="{3BDF235F-E004-4BFA-8782-83F961F93C74}" srcId="{EBABD639-1E0E-4EEA-A690-4FC97444CB89}" destId="{699D34BC-94F6-4D18-A1EA-501B07322E4C}" srcOrd="1" destOrd="0" parTransId="{F58CB313-6B36-42F8-B0FC-A8ADD6A9E035}" sibTransId="{A4F54BC3-2A0C-44BB-BC16-B969B8EE5D4A}"/>
    <dgm:cxn modelId="{B9F1A681-A4E1-4045-93C4-28ECD4132313}" srcId="{EBABD639-1E0E-4EEA-A690-4FC97444CB89}" destId="{24FD2440-6B1A-433E-93D5-FCC223BE7381}" srcOrd="4" destOrd="0" parTransId="{E5D8E9A0-DAD3-44DD-86C3-496F5A0D2559}" sibTransId="{21BE11A1-F282-42BA-8C16-43FEE0B77DA7}"/>
    <dgm:cxn modelId="{48A15487-7E46-43C2-A260-37C0C7B6BFEA}" type="presOf" srcId="{21622A24-395D-43A1-8944-5548E7246BDF}" destId="{FC0EB680-1711-4FBE-A773-78FA9078FF86}" srcOrd="0" destOrd="0" presId="urn:microsoft.com/office/officeart/2005/8/layout/vList2"/>
    <dgm:cxn modelId="{BB18BD8C-CA6E-409F-872F-989BA2F3FB5F}" srcId="{C9C02DC1-3E9A-43CE-A4B4-79FD2C28DE30}" destId="{88DB6878-102D-4422-A7B0-459BACAF2766}" srcOrd="0" destOrd="0" parTransId="{930A41CA-1114-4772-B712-2469FC64E986}" sibTransId="{F82E1A2D-D3F6-4DB2-B0C9-3608CB2B766C}"/>
    <dgm:cxn modelId="{4E73F8AF-4B7E-486A-94EE-011F5F18F655}" srcId="{21622A24-395D-43A1-8944-5548E7246BDF}" destId="{EBABD639-1E0E-4EEA-A690-4FC97444CB89}" srcOrd="0" destOrd="0" parTransId="{1A335236-A491-4503-835D-0E4590B828FC}" sibTransId="{514F4F22-6F6E-4FCB-9BF2-1C73978CE695}"/>
    <dgm:cxn modelId="{D26CBEB1-F386-440A-B7DF-405AA403E4B3}" srcId="{24FD2440-6B1A-433E-93D5-FCC223BE7381}" destId="{D61757BC-0D6B-4486-9B1B-C54CE0353A9C}" srcOrd="0" destOrd="0" parTransId="{96546B5A-E67F-4380-8DD2-D0442511A74D}" sibTransId="{1D6F749C-E33E-4A9D-9A55-0DB7B3F95814}"/>
    <dgm:cxn modelId="{A0A95CBB-C70A-4CB9-8D61-D91A772A539D}" type="presOf" srcId="{1ABD55C1-E5BF-4751-B215-CB810B47C22A}" destId="{5A7D33B1-4A98-4B15-AB3E-BF3258162C18}" srcOrd="0" destOrd="3" presId="urn:microsoft.com/office/officeart/2005/8/layout/vList2"/>
    <dgm:cxn modelId="{AE359AC3-18FE-4A93-A53B-B487B07088ED}" type="presOf" srcId="{24FD2440-6B1A-433E-93D5-FCC223BE7381}" destId="{5A7D33B1-4A98-4B15-AB3E-BF3258162C18}" srcOrd="0" destOrd="8" presId="urn:microsoft.com/office/officeart/2005/8/layout/vList2"/>
    <dgm:cxn modelId="{C6D955DB-6415-4325-AFDA-DD30A415787E}" type="presOf" srcId="{699D34BC-94F6-4D18-A1EA-501B07322E4C}" destId="{5A7D33B1-4A98-4B15-AB3E-BF3258162C18}" srcOrd="0" destOrd="2" presId="urn:microsoft.com/office/officeart/2005/8/layout/vList2"/>
    <dgm:cxn modelId="{E5E60FE5-B414-460D-AE7D-E11302913590}" type="presOf" srcId="{88DB6878-102D-4422-A7B0-459BACAF2766}" destId="{5A7D33B1-4A98-4B15-AB3E-BF3258162C18}" srcOrd="0" destOrd="5" presId="urn:microsoft.com/office/officeart/2005/8/layout/vList2"/>
    <dgm:cxn modelId="{5C7B96EB-9609-43C8-B90B-F6FA8E6D7AC7}" type="presOf" srcId="{0869F258-3A3E-440C-93DF-625F24DF68E6}" destId="{5A7D33B1-4A98-4B15-AB3E-BF3258162C18}" srcOrd="0" destOrd="1" presId="urn:microsoft.com/office/officeart/2005/8/layout/vList2"/>
    <dgm:cxn modelId="{F7EE7CF9-767E-46FD-89DB-6F881EF467BD}" type="presOf" srcId="{C9C02DC1-3E9A-43CE-A4B4-79FD2C28DE30}" destId="{5A7D33B1-4A98-4B15-AB3E-BF3258162C18}" srcOrd="0" destOrd="4" presId="urn:microsoft.com/office/officeart/2005/8/layout/vList2"/>
    <dgm:cxn modelId="{74FA47FF-B2F4-41BA-9FD0-5CFDDD3A34B2}" srcId="{EBABD639-1E0E-4EEA-A690-4FC97444CB89}" destId="{934797D5-B93E-4D36-B666-C5638567C654}" srcOrd="3" destOrd="0" parTransId="{89BFE972-09CB-4F03-9F6E-6848F8F2F607}" sibTransId="{B223E656-10B8-4F44-A69B-6EB22B4699DC}"/>
    <dgm:cxn modelId="{91FCA75A-03A8-44FC-ABD1-2B65839EC093}" type="presParOf" srcId="{FC0EB680-1711-4FBE-A773-78FA9078FF86}" destId="{C41EBE3E-10F6-4C19-8B37-74FDBC2B1C73}" srcOrd="0" destOrd="0" presId="urn:microsoft.com/office/officeart/2005/8/layout/vList2"/>
    <dgm:cxn modelId="{A0766A6D-70A1-42FE-8F39-B81A095FDC38}" type="presParOf" srcId="{FC0EB680-1711-4FBE-A773-78FA9078FF86}" destId="{5A7D33B1-4A98-4B15-AB3E-BF3258162C1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2B6499-2D4F-4B79-93C7-B4006CB38067}" type="doc">
      <dgm:prSet loTypeId="urn:microsoft.com/office/officeart/2005/8/layout/default" loCatId="list" qsTypeId="urn:microsoft.com/office/officeart/2005/8/quickstyle/simple4" qsCatId="simple" csTypeId="urn:microsoft.com/office/officeart/2005/8/colors/colorful1" csCatId="colorful"/>
      <dgm:spPr/>
      <dgm:t>
        <a:bodyPr/>
        <a:lstStyle/>
        <a:p>
          <a:endParaRPr lang="en-US"/>
        </a:p>
      </dgm:t>
    </dgm:pt>
    <dgm:pt modelId="{1CA1341D-7555-425D-B662-0D50EBD88522}">
      <dgm:prSet/>
      <dgm:spPr/>
      <dgm:t>
        <a:bodyPr/>
        <a:lstStyle/>
        <a:p>
          <a:r>
            <a:rPr lang="en-US" u="sng" dirty="0"/>
            <a:t>Sample generalizability: </a:t>
          </a:r>
          <a:r>
            <a:rPr lang="en-US" dirty="0"/>
            <a:t>results of sample apply to population</a:t>
          </a:r>
        </a:p>
      </dgm:t>
    </dgm:pt>
    <dgm:pt modelId="{7127EF12-14C0-4C5F-8110-FBAACCBE2F29}" type="parTrans" cxnId="{AF695FF7-1487-47E3-94C9-F41F877E0764}">
      <dgm:prSet/>
      <dgm:spPr/>
      <dgm:t>
        <a:bodyPr/>
        <a:lstStyle/>
        <a:p>
          <a:endParaRPr lang="en-US"/>
        </a:p>
      </dgm:t>
    </dgm:pt>
    <dgm:pt modelId="{D6258986-6B06-4B84-B1AA-CA9A14FE6599}" type="sibTrans" cxnId="{AF695FF7-1487-47E3-94C9-F41F877E0764}">
      <dgm:prSet/>
      <dgm:spPr/>
      <dgm:t>
        <a:bodyPr/>
        <a:lstStyle/>
        <a:p>
          <a:endParaRPr lang="en-US"/>
        </a:p>
      </dgm:t>
    </dgm:pt>
    <dgm:pt modelId="{54D5246E-1AD3-4EFD-B51D-94B082AAF432}">
      <dgm:prSet/>
      <dgm:spPr/>
      <dgm:t>
        <a:bodyPr/>
        <a:lstStyle/>
        <a:p>
          <a:r>
            <a:rPr lang="en-US" u="sng" dirty="0"/>
            <a:t>Sampling error: </a:t>
          </a:r>
          <a:r>
            <a:rPr lang="en-US" dirty="0"/>
            <a:t>differences between sample and population</a:t>
          </a:r>
        </a:p>
      </dgm:t>
    </dgm:pt>
    <dgm:pt modelId="{E9AF836D-989A-4736-B5AA-F558D6544D62}" type="parTrans" cxnId="{BBF77246-AD15-4441-B093-3CC66B07EE99}">
      <dgm:prSet/>
      <dgm:spPr/>
      <dgm:t>
        <a:bodyPr/>
        <a:lstStyle/>
        <a:p>
          <a:endParaRPr lang="en-US"/>
        </a:p>
      </dgm:t>
    </dgm:pt>
    <dgm:pt modelId="{DAAACEE5-3785-4AF3-9305-86E5442CE53D}" type="sibTrans" cxnId="{BBF77246-AD15-4441-B093-3CC66B07EE99}">
      <dgm:prSet/>
      <dgm:spPr/>
      <dgm:t>
        <a:bodyPr/>
        <a:lstStyle/>
        <a:p>
          <a:endParaRPr lang="en-US"/>
        </a:p>
      </dgm:t>
    </dgm:pt>
    <dgm:pt modelId="{D73B2B22-EE16-4CDD-8F19-5B9BD92C0DE3}">
      <dgm:prSet/>
      <dgm:spPr/>
      <dgm:t>
        <a:bodyPr/>
        <a:lstStyle/>
        <a:p>
          <a:r>
            <a:rPr lang="en-US" u="sng" dirty="0"/>
            <a:t>Representative sample: </a:t>
          </a:r>
          <a:r>
            <a:rPr lang="en-US" dirty="0"/>
            <a:t>sample looks like population</a:t>
          </a:r>
        </a:p>
      </dgm:t>
    </dgm:pt>
    <dgm:pt modelId="{F1E98AB6-AD53-40F5-BBE1-2498AE459859}" type="parTrans" cxnId="{949B583E-087F-48D8-B293-1BE6594F6567}">
      <dgm:prSet/>
      <dgm:spPr/>
      <dgm:t>
        <a:bodyPr/>
        <a:lstStyle/>
        <a:p>
          <a:endParaRPr lang="en-US"/>
        </a:p>
      </dgm:t>
    </dgm:pt>
    <dgm:pt modelId="{A375DB6F-ED7C-4A2A-9CF9-5DF54E3C2899}" type="sibTrans" cxnId="{949B583E-087F-48D8-B293-1BE6594F6567}">
      <dgm:prSet/>
      <dgm:spPr/>
      <dgm:t>
        <a:bodyPr/>
        <a:lstStyle/>
        <a:p>
          <a:endParaRPr lang="en-US"/>
        </a:p>
      </dgm:t>
    </dgm:pt>
    <dgm:pt modelId="{138DB9C4-05B5-4047-B60C-4D99E1F88AAE}">
      <dgm:prSet/>
      <dgm:spPr/>
      <dgm:t>
        <a:bodyPr/>
        <a:lstStyle/>
        <a:p>
          <a:r>
            <a:rPr lang="en-US"/>
            <a:t>Strength of probability sampling</a:t>
          </a:r>
        </a:p>
      </dgm:t>
    </dgm:pt>
    <dgm:pt modelId="{2FA409AE-ED3A-46E2-BC41-0984E9811353}" type="parTrans" cxnId="{40CC8850-3AE6-41E6-9A9E-9866B10BE5DC}">
      <dgm:prSet/>
      <dgm:spPr/>
      <dgm:t>
        <a:bodyPr/>
        <a:lstStyle/>
        <a:p>
          <a:endParaRPr lang="en-US"/>
        </a:p>
      </dgm:t>
    </dgm:pt>
    <dgm:pt modelId="{D6DB8A10-C386-4567-9722-BF61888EA9DD}" type="sibTrans" cxnId="{40CC8850-3AE6-41E6-9A9E-9866B10BE5DC}">
      <dgm:prSet/>
      <dgm:spPr/>
      <dgm:t>
        <a:bodyPr/>
        <a:lstStyle/>
        <a:p>
          <a:endParaRPr lang="en-US"/>
        </a:p>
      </dgm:t>
    </dgm:pt>
    <dgm:pt modelId="{EAC74D1E-C8D1-4272-A6A2-55F29DE2DE05}">
      <dgm:prSet/>
      <dgm:spPr/>
      <dgm:t>
        <a:bodyPr/>
        <a:lstStyle/>
        <a:p>
          <a:r>
            <a:rPr lang="en-US"/>
            <a:t>Limitation of nonprobability sampling</a:t>
          </a:r>
        </a:p>
      </dgm:t>
    </dgm:pt>
    <dgm:pt modelId="{5293F199-3DB5-42AB-B723-28DEBC9C0A07}" type="parTrans" cxnId="{331745D1-EA7A-42B5-9300-9C6D6CFE98B6}">
      <dgm:prSet/>
      <dgm:spPr/>
      <dgm:t>
        <a:bodyPr/>
        <a:lstStyle/>
        <a:p>
          <a:endParaRPr lang="en-US"/>
        </a:p>
      </dgm:t>
    </dgm:pt>
    <dgm:pt modelId="{36B6B58D-0819-4111-A5E8-69F60F7DA6CF}" type="sibTrans" cxnId="{331745D1-EA7A-42B5-9300-9C6D6CFE98B6}">
      <dgm:prSet/>
      <dgm:spPr/>
      <dgm:t>
        <a:bodyPr/>
        <a:lstStyle/>
        <a:p>
          <a:endParaRPr lang="en-US"/>
        </a:p>
      </dgm:t>
    </dgm:pt>
    <dgm:pt modelId="{1C184DE7-9328-4483-A7A0-2DCCC4857680}" type="pres">
      <dgm:prSet presAssocID="{542B6499-2D4F-4B79-93C7-B4006CB38067}" presName="diagram" presStyleCnt="0">
        <dgm:presLayoutVars>
          <dgm:dir/>
          <dgm:resizeHandles val="exact"/>
        </dgm:presLayoutVars>
      </dgm:prSet>
      <dgm:spPr/>
    </dgm:pt>
    <dgm:pt modelId="{B52E2E5C-35E9-4A7A-9996-C5A74C2EA721}" type="pres">
      <dgm:prSet presAssocID="{1CA1341D-7555-425D-B662-0D50EBD88522}" presName="node" presStyleLbl="node1" presStyleIdx="0" presStyleCnt="5">
        <dgm:presLayoutVars>
          <dgm:bulletEnabled val="1"/>
        </dgm:presLayoutVars>
      </dgm:prSet>
      <dgm:spPr/>
    </dgm:pt>
    <dgm:pt modelId="{DB858BD3-DF05-45E2-B96C-CD3507BD40EA}" type="pres">
      <dgm:prSet presAssocID="{D6258986-6B06-4B84-B1AA-CA9A14FE6599}" presName="sibTrans" presStyleCnt="0"/>
      <dgm:spPr/>
    </dgm:pt>
    <dgm:pt modelId="{D7C36BB8-E308-405A-B70D-CEE0F293AFC6}" type="pres">
      <dgm:prSet presAssocID="{54D5246E-1AD3-4EFD-B51D-94B082AAF432}" presName="node" presStyleLbl="node1" presStyleIdx="1" presStyleCnt="5">
        <dgm:presLayoutVars>
          <dgm:bulletEnabled val="1"/>
        </dgm:presLayoutVars>
      </dgm:prSet>
      <dgm:spPr/>
    </dgm:pt>
    <dgm:pt modelId="{6283AD04-319B-4C83-A164-12127ADBF059}" type="pres">
      <dgm:prSet presAssocID="{DAAACEE5-3785-4AF3-9305-86E5442CE53D}" presName="sibTrans" presStyleCnt="0"/>
      <dgm:spPr/>
    </dgm:pt>
    <dgm:pt modelId="{A5D5A837-FCA0-457F-8A81-9B6AFCE3EE92}" type="pres">
      <dgm:prSet presAssocID="{D73B2B22-EE16-4CDD-8F19-5B9BD92C0DE3}" presName="node" presStyleLbl="node1" presStyleIdx="2" presStyleCnt="5">
        <dgm:presLayoutVars>
          <dgm:bulletEnabled val="1"/>
        </dgm:presLayoutVars>
      </dgm:prSet>
      <dgm:spPr/>
    </dgm:pt>
    <dgm:pt modelId="{D5310A6A-02D4-42B3-B00C-81E946625A9C}" type="pres">
      <dgm:prSet presAssocID="{A375DB6F-ED7C-4A2A-9CF9-5DF54E3C2899}" presName="sibTrans" presStyleCnt="0"/>
      <dgm:spPr/>
    </dgm:pt>
    <dgm:pt modelId="{5A0ACD7C-4A5F-4DA5-96DF-5B1D5E2E8728}" type="pres">
      <dgm:prSet presAssocID="{138DB9C4-05B5-4047-B60C-4D99E1F88AAE}" presName="node" presStyleLbl="node1" presStyleIdx="3" presStyleCnt="5">
        <dgm:presLayoutVars>
          <dgm:bulletEnabled val="1"/>
        </dgm:presLayoutVars>
      </dgm:prSet>
      <dgm:spPr/>
    </dgm:pt>
    <dgm:pt modelId="{8A7C8345-3F04-4FF2-BAE0-A9680C272F37}" type="pres">
      <dgm:prSet presAssocID="{D6DB8A10-C386-4567-9722-BF61888EA9DD}" presName="sibTrans" presStyleCnt="0"/>
      <dgm:spPr/>
    </dgm:pt>
    <dgm:pt modelId="{8908FFBD-03B7-4ED2-AD29-51E45C3C4A01}" type="pres">
      <dgm:prSet presAssocID="{EAC74D1E-C8D1-4272-A6A2-55F29DE2DE05}" presName="node" presStyleLbl="node1" presStyleIdx="4" presStyleCnt="5">
        <dgm:presLayoutVars>
          <dgm:bulletEnabled val="1"/>
        </dgm:presLayoutVars>
      </dgm:prSet>
      <dgm:spPr/>
    </dgm:pt>
  </dgm:ptLst>
  <dgm:cxnLst>
    <dgm:cxn modelId="{41A3D50C-3286-4CB7-B0EB-E7602E349E4B}" type="presOf" srcId="{54D5246E-1AD3-4EFD-B51D-94B082AAF432}" destId="{D7C36BB8-E308-405A-B70D-CEE0F293AFC6}" srcOrd="0" destOrd="0" presId="urn:microsoft.com/office/officeart/2005/8/layout/default"/>
    <dgm:cxn modelId="{EE809A2B-DC64-49EC-8F61-E8470C34D962}" type="presOf" srcId="{1CA1341D-7555-425D-B662-0D50EBD88522}" destId="{B52E2E5C-35E9-4A7A-9996-C5A74C2EA721}" srcOrd="0" destOrd="0" presId="urn:microsoft.com/office/officeart/2005/8/layout/default"/>
    <dgm:cxn modelId="{D1AD0831-259B-438E-982F-ADB362F03ECE}" type="presOf" srcId="{138DB9C4-05B5-4047-B60C-4D99E1F88AAE}" destId="{5A0ACD7C-4A5F-4DA5-96DF-5B1D5E2E8728}" srcOrd="0" destOrd="0" presId="urn:microsoft.com/office/officeart/2005/8/layout/default"/>
    <dgm:cxn modelId="{949B583E-087F-48D8-B293-1BE6594F6567}" srcId="{542B6499-2D4F-4B79-93C7-B4006CB38067}" destId="{D73B2B22-EE16-4CDD-8F19-5B9BD92C0DE3}" srcOrd="2" destOrd="0" parTransId="{F1E98AB6-AD53-40F5-BBE1-2498AE459859}" sibTransId="{A375DB6F-ED7C-4A2A-9CF9-5DF54E3C2899}"/>
    <dgm:cxn modelId="{BBF77246-AD15-4441-B093-3CC66B07EE99}" srcId="{542B6499-2D4F-4B79-93C7-B4006CB38067}" destId="{54D5246E-1AD3-4EFD-B51D-94B082AAF432}" srcOrd="1" destOrd="0" parTransId="{E9AF836D-989A-4736-B5AA-F558D6544D62}" sibTransId="{DAAACEE5-3785-4AF3-9305-86E5442CE53D}"/>
    <dgm:cxn modelId="{C2F57649-B956-4416-9D04-4216021C8CB6}" type="presOf" srcId="{EAC74D1E-C8D1-4272-A6A2-55F29DE2DE05}" destId="{8908FFBD-03B7-4ED2-AD29-51E45C3C4A01}" srcOrd="0" destOrd="0" presId="urn:microsoft.com/office/officeart/2005/8/layout/default"/>
    <dgm:cxn modelId="{40CC8850-3AE6-41E6-9A9E-9866B10BE5DC}" srcId="{542B6499-2D4F-4B79-93C7-B4006CB38067}" destId="{138DB9C4-05B5-4047-B60C-4D99E1F88AAE}" srcOrd="3" destOrd="0" parTransId="{2FA409AE-ED3A-46E2-BC41-0984E9811353}" sibTransId="{D6DB8A10-C386-4567-9722-BF61888EA9DD}"/>
    <dgm:cxn modelId="{9EA19B94-A205-476E-B88E-217C5B57A70F}" type="presOf" srcId="{D73B2B22-EE16-4CDD-8F19-5B9BD92C0DE3}" destId="{A5D5A837-FCA0-457F-8A81-9B6AFCE3EE92}" srcOrd="0" destOrd="0" presId="urn:microsoft.com/office/officeart/2005/8/layout/default"/>
    <dgm:cxn modelId="{EB3786B8-94DC-43CE-9F39-41958DBA78B0}" type="presOf" srcId="{542B6499-2D4F-4B79-93C7-B4006CB38067}" destId="{1C184DE7-9328-4483-A7A0-2DCCC4857680}" srcOrd="0" destOrd="0" presId="urn:microsoft.com/office/officeart/2005/8/layout/default"/>
    <dgm:cxn modelId="{331745D1-EA7A-42B5-9300-9C6D6CFE98B6}" srcId="{542B6499-2D4F-4B79-93C7-B4006CB38067}" destId="{EAC74D1E-C8D1-4272-A6A2-55F29DE2DE05}" srcOrd="4" destOrd="0" parTransId="{5293F199-3DB5-42AB-B723-28DEBC9C0A07}" sibTransId="{36B6B58D-0819-4111-A5E8-69F60F7DA6CF}"/>
    <dgm:cxn modelId="{AF695FF7-1487-47E3-94C9-F41F877E0764}" srcId="{542B6499-2D4F-4B79-93C7-B4006CB38067}" destId="{1CA1341D-7555-425D-B662-0D50EBD88522}" srcOrd="0" destOrd="0" parTransId="{7127EF12-14C0-4C5F-8110-FBAACCBE2F29}" sibTransId="{D6258986-6B06-4B84-B1AA-CA9A14FE6599}"/>
    <dgm:cxn modelId="{519B1ED4-7976-4283-8598-126866F4FE9F}" type="presParOf" srcId="{1C184DE7-9328-4483-A7A0-2DCCC4857680}" destId="{B52E2E5C-35E9-4A7A-9996-C5A74C2EA721}" srcOrd="0" destOrd="0" presId="urn:microsoft.com/office/officeart/2005/8/layout/default"/>
    <dgm:cxn modelId="{7CBFB0D8-8756-4281-A933-B632E00B31F7}" type="presParOf" srcId="{1C184DE7-9328-4483-A7A0-2DCCC4857680}" destId="{DB858BD3-DF05-45E2-B96C-CD3507BD40EA}" srcOrd="1" destOrd="0" presId="urn:microsoft.com/office/officeart/2005/8/layout/default"/>
    <dgm:cxn modelId="{B9DCB2F8-D0D8-47F1-B780-46D5B4DAB8FE}" type="presParOf" srcId="{1C184DE7-9328-4483-A7A0-2DCCC4857680}" destId="{D7C36BB8-E308-405A-B70D-CEE0F293AFC6}" srcOrd="2" destOrd="0" presId="urn:microsoft.com/office/officeart/2005/8/layout/default"/>
    <dgm:cxn modelId="{E1F2CA6E-43A0-4ADE-B237-138851183E56}" type="presParOf" srcId="{1C184DE7-9328-4483-A7A0-2DCCC4857680}" destId="{6283AD04-319B-4C83-A164-12127ADBF059}" srcOrd="3" destOrd="0" presId="urn:microsoft.com/office/officeart/2005/8/layout/default"/>
    <dgm:cxn modelId="{244F6801-0074-46D7-A648-5CBA5F68842E}" type="presParOf" srcId="{1C184DE7-9328-4483-A7A0-2DCCC4857680}" destId="{A5D5A837-FCA0-457F-8A81-9B6AFCE3EE92}" srcOrd="4" destOrd="0" presId="urn:microsoft.com/office/officeart/2005/8/layout/default"/>
    <dgm:cxn modelId="{DB5D0EF1-1EED-4E31-AE5E-259F3A0BFD5F}" type="presParOf" srcId="{1C184DE7-9328-4483-A7A0-2DCCC4857680}" destId="{D5310A6A-02D4-42B3-B00C-81E946625A9C}" srcOrd="5" destOrd="0" presId="urn:microsoft.com/office/officeart/2005/8/layout/default"/>
    <dgm:cxn modelId="{02405A1E-EFEB-4419-A4DC-1B736A93972C}" type="presParOf" srcId="{1C184DE7-9328-4483-A7A0-2DCCC4857680}" destId="{5A0ACD7C-4A5F-4DA5-96DF-5B1D5E2E8728}" srcOrd="6" destOrd="0" presId="urn:microsoft.com/office/officeart/2005/8/layout/default"/>
    <dgm:cxn modelId="{80363D76-6D9F-434B-9F4E-C5AD09A416E1}" type="presParOf" srcId="{1C184DE7-9328-4483-A7A0-2DCCC4857680}" destId="{8A7C8345-3F04-4FF2-BAE0-A9680C272F37}" srcOrd="7" destOrd="0" presId="urn:microsoft.com/office/officeart/2005/8/layout/default"/>
    <dgm:cxn modelId="{675E9653-9A61-4871-B386-73DFE7D761E3}" type="presParOf" srcId="{1C184DE7-9328-4483-A7A0-2DCCC4857680}" destId="{8908FFBD-03B7-4ED2-AD29-51E45C3C4A0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1033F4-4880-41B3-9320-519804DEF63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0AA1769-93DE-47DD-B8F6-852ACEB62F13}">
      <dgm:prSet custT="1"/>
      <dgm:spPr/>
      <dgm:t>
        <a:bodyPr/>
        <a:lstStyle/>
        <a:p>
          <a:r>
            <a:rPr lang="en-US" sz="2800" dirty="0"/>
            <a:t>We asked 100 married people…</a:t>
          </a:r>
        </a:p>
        <a:p>
          <a:r>
            <a:rPr lang="en-US" sz="2800" dirty="0"/>
            <a:t>“Name something your partner always forgets.”</a:t>
          </a:r>
        </a:p>
      </dgm:t>
    </dgm:pt>
    <dgm:pt modelId="{81309926-94B8-4154-B9C4-F8A9A0703151}" type="parTrans" cxnId="{B65868E7-1E0A-4E33-90C1-741AB24701BD}">
      <dgm:prSet/>
      <dgm:spPr/>
      <dgm:t>
        <a:bodyPr/>
        <a:lstStyle/>
        <a:p>
          <a:endParaRPr lang="en-US"/>
        </a:p>
      </dgm:t>
    </dgm:pt>
    <dgm:pt modelId="{18EA2D04-AE07-4FA2-827B-AAF1F2B79660}" type="sibTrans" cxnId="{B65868E7-1E0A-4E33-90C1-741AB24701BD}">
      <dgm:prSet/>
      <dgm:spPr/>
      <dgm:t>
        <a:bodyPr/>
        <a:lstStyle/>
        <a:p>
          <a:endParaRPr lang="en-US"/>
        </a:p>
      </dgm:t>
    </dgm:pt>
    <dgm:pt modelId="{A5BD7B3F-B3D0-4D12-B7A1-7118DAAC01D9}">
      <dgm:prSet/>
      <dgm:spPr/>
      <dgm:t>
        <a:bodyPr/>
        <a:lstStyle/>
        <a:p>
          <a:pPr>
            <a:buNone/>
          </a:pPr>
          <a:r>
            <a:rPr lang="en-US" dirty="0"/>
            <a:t>Generalizability</a:t>
          </a:r>
        </a:p>
      </dgm:t>
    </dgm:pt>
    <dgm:pt modelId="{3519B0B3-3E09-4E17-955D-0F310A7B95B3}" type="parTrans" cxnId="{A72040B0-109A-44B2-AA29-1D914737B07A}">
      <dgm:prSet/>
      <dgm:spPr/>
      <dgm:t>
        <a:bodyPr/>
        <a:lstStyle/>
        <a:p>
          <a:endParaRPr lang="en-US"/>
        </a:p>
      </dgm:t>
    </dgm:pt>
    <dgm:pt modelId="{70B18C0B-24D4-4C2A-945D-161BD0C1B8B9}" type="sibTrans" cxnId="{A72040B0-109A-44B2-AA29-1D914737B07A}">
      <dgm:prSet/>
      <dgm:spPr/>
      <dgm:t>
        <a:bodyPr/>
        <a:lstStyle/>
        <a:p>
          <a:endParaRPr lang="en-US"/>
        </a:p>
      </dgm:t>
    </dgm:pt>
    <dgm:pt modelId="{E38384A7-046F-4B4B-AFF9-5FE56FCE0FDE}">
      <dgm:prSet/>
      <dgm:spPr/>
      <dgm:t>
        <a:bodyPr/>
        <a:lstStyle/>
        <a:p>
          <a:r>
            <a:rPr lang="en-US" dirty="0"/>
            <a:t>If we asked every married person, what would the true parameter be?</a:t>
          </a:r>
        </a:p>
      </dgm:t>
    </dgm:pt>
    <dgm:pt modelId="{2ABBCCE4-9F7F-43E8-82C7-425B62CEA106}" type="parTrans" cxnId="{76D3BF29-35ED-4730-A775-DAF488587512}">
      <dgm:prSet/>
      <dgm:spPr/>
      <dgm:t>
        <a:bodyPr/>
        <a:lstStyle/>
        <a:p>
          <a:endParaRPr lang="en-US"/>
        </a:p>
      </dgm:t>
    </dgm:pt>
    <dgm:pt modelId="{101DCA87-F60E-46F9-B6D7-E0749F554833}" type="sibTrans" cxnId="{76D3BF29-35ED-4730-A775-DAF488587512}">
      <dgm:prSet/>
      <dgm:spPr/>
      <dgm:t>
        <a:bodyPr/>
        <a:lstStyle/>
        <a:p>
          <a:endParaRPr lang="en-US"/>
        </a:p>
      </dgm:t>
    </dgm:pt>
    <dgm:pt modelId="{6D90AC7D-8A80-4B9D-BA69-DFE7F72D0B28}">
      <dgm:prSet/>
      <dgm:spPr/>
      <dgm:t>
        <a:bodyPr/>
        <a:lstStyle/>
        <a:p>
          <a:pPr>
            <a:buNone/>
          </a:pPr>
          <a:r>
            <a:rPr lang="en-US" dirty="0"/>
            <a:t>Sampling error</a:t>
          </a:r>
        </a:p>
      </dgm:t>
    </dgm:pt>
    <dgm:pt modelId="{A60B2A6F-D744-4CF5-8209-1D01BD6E1B6B}" type="parTrans" cxnId="{C6E9AF7D-497F-4D8F-9E05-1AF8881A8BF5}">
      <dgm:prSet/>
      <dgm:spPr/>
      <dgm:t>
        <a:bodyPr/>
        <a:lstStyle/>
        <a:p>
          <a:endParaRPr lang="en-US"/>
        </a:p>
      </dgm:t>
    </dgm:pt>
    <dgm:pt modelId="{1D799623-1368-4AEC-8A07-FBA276CDE366}" type="sibTrans" cxnId="{C6E9AF7D-497F-4D8F-9E05-1AF8881A8BF5}">
      <dgm:prSet/>
      <dgm:spPr/>
      <dgm:t>
        <a:bodyPr/>
        <a:lstStyle/>
        <a:p>
          <a:endParaRPr lang="en-US"/>
        </a:p>
      </dgm:t>
    </dgm:pt>
    <dgm:pt modelId="{F933B21E-BE7E-4014-BA71-24EA1D677623}">
      <dgm:prSet/>
      <dgm:spPr/>
      <dgm:t>
        <a:bodyPr/>
        <a:lstStyle/>
        <a:p>
          <a:pPr>
            <a:buNone/>
          </a:pPr>
          <a:r>
            <a:rPr lang="en-US" dirty="0"/>
            <a:t>Differences in answers between our 100 married people and all persons?</a:t>
          </a:r>
        </a:p>
      </dgm:t>
    </dgm:pt>
    <dgm:pt modelId="{FBD3C274-2B30-4CAB-83C8-1C334D01484A}" type="parTrans" cxnId="{B66D5325-2677-4C86-B0CF-9BC89D5C586F}">
      <dgm:prSet/>
      <dgm:spPr/>
      <dgm:t>
        <a:bodyPr/>
        <a:lstStyle/>
        <a:p>
          <a:endParaRPr lang="en-US"/>
        </a:p>
      </dgm:t>
    </dgm:pt>
    <dgm:pt modelId="{1BBAEBA8-3CA5-4931-BF3F-E87F8E2DCF81}" type="sibTrans" cxnId="{B66D5325-2677-4C86-B0CF-9BC89D5C586F}">
      <dgm:prSet/>
      <dgm:spPr/>
      <dgm:t>
        <a:bodyPr/>
        <a:lstStyle/>
        <a:p>
          <a:endParaRPr lang="en-US"/>
        </a:p>
      </dgm:t>
    </dgm:pt>
    <dgm:pt modelId="{9915B4CD-4978-4436-BC9B-4DC191570B4E}">
      <dgm:prSet/>
      <dgm:spPr/>
      <dgm:t>
        <a:bodyPr/>
        <a:lstStyle/>
        <a:p>
          <a:pPr>
            <a:buNone/>
          </a:pPr>
          <a:r>
            <a:rPr lang="en-US" dirty="0"/>
            <a:t>Representativeness</a:t>
          </a:r>
        </a:p>
      </dgm:t>
    </dgm:pt>
    <dgm:pt modelId="{3EFBC71E-D0F0-4FA9-B2E2-5EAF2CB32383}" type="parTrans" cxnId="{71B31B35-2330-4BD5-802D-C87DAC4F6339}">
      <dgm:prSet/>
      <dgm:spPr/>
      <dgm:t>
        <a:bodyPr/>
        <a:lstStyle/>
        <a:p>
          <a:endParaRPr lang="en-US"/>
        </a:p>
      </dgm:t>
    </dgm:pt>
    <dgm:pt modelId="{A34E5668-0DD8-46B7-B702-5ADC49CD7316}" type="sibTrans" cxnId="{71B31B35-2330-4BD5-802D-C87DAC4F6339}">
      <dgm:prSet/>
      <dgm:spPr/>
      <dgm:t>
        <a:bodyPr/>
        <a:lstStyle/>
        <a:p>
          <a:endParaRPr lang="en-US"/>
        </a:p>
      </dgm:t>
    </dgm:pt>
    <dgm:pt modelId="{61E8CB3F-31AE-46A3-8395-C48BDDDE624B}">
      <dgm:prSet/>
      <dgm:spPr/>
      <dgm:t>
        <a:bodyPr/>
        <a:lstStyle/>
        <a:p>
          <a:r>
            <a:rPr lang="en-US" dirty="0"/>
            <a:t>Do our 100 married people have the same characteristics as all people in general?</a:t>
          </a:r>
        </a:p>
      </dgm:t>
    </dgm:pt>
    <dgm:pt modelId="{A1C98BB5-77D1-4A65-BADB-18362AA3CB12}" type="parTrans" cxnId="{6AEF4967-C74F-49AB-BD66-83290BE1A381}">
      <dgm:prSet/>
      <dgm:spPr/>
      <dgm:t>
        <a:bodyPr/>
        <a:lstStyle/>
        <a:p>
          <a:endParaRPr lang="en-US"/>
        </a:p>
      </dgm:t>
    </dgm:pt>
    <dgm:pt modelId="{60BAAF7D-3548-4895-94FE-722C7F2A621C}" type="sibTrans" cxnId="{6AEF4967-C74F-49AB-BD66-83290BE1A381}">
      <dgm:prSet/>
      <dgm:spPr/>
      <dgm:t>
        <a:bodyPr/>
        <a:lstStyle/>
        <a:p>
          <a:endParaRPr lang="en-US"/>
        </a:p>
      </dgm:t>
    </dgm:pt>
    <dgm:pt modelId="{7C9FEE99-A47C-4908-A07D-D18B05FD2334}" type="pres">
      <dgm:prSet presAssocID="{AB1033F4-4880-41B3-9320-519804DEF63E}" presName="linear" presStyleCnt="0">
        <dgm:presLayoutVars>
          <dgm:animLvl val="lvl"/>
          <dgm:resizeHandles val="exact"/>
        </dgm:presLayoutVars>
      </dgm:prSet>
      <dgm:spPr/>
    </dgm:pt>
    <dgm:pt modelId="{3671B701-8F2E-42E8-9C24-E4625DC65A99}" type="pres">
      <dgm:prSet presAssocID="{00AA1769-93DE-47DD-B8F6-852ACEB62F13}" presName="parentText" presStyleLbl="node1" presStyleIdx="0" presStyleCnt="1">
        <dgm:presLayoutVars>
          <dgm:chMax val="0"/>
          <dgm:bulletEnabled val="1"/>
        </dgm:presLayoutVars>
      </dgm:prSet>
      <dgm:spPr/>
    </dgm:pt>
    <dgm:pt modelId="{ED1D11C6-57F1-4966-A5D5-117312FCA216}" type="pres">
      <dgm:prSet presAssocID="{00AA1769-93DE-47DD-B8F6-852ACEB62F13}" presName="childText" presStyleLbl="revTx" presStyleIdx="0" presStyleCnt="1">
        <dgm:presLayoutVars>
          <dgm:bulletEnabled val="1"/>
        </dgm:presLayoutVars>
      </dgm:prSet>
      <dgm:spPr/>
    </dgm:pt>
  </dgm:ptLst>
  <dgm:cxnLst>
    <dgm:cxn modelId="{B66D5325-2677-4C86-B0CF-9BC89D5C586F}" srcId="{6D90AC7D-8A80-4B9D-BA69-DFE7F72D0B28}" destId="{F933B21E-BE7E-4014-BA71-24EA1D677623}" srcOrd="0" destOrd="0" parTransId="{FBD3C274-2B30-4CAB-83C8-1C334D01484A}" sibTransId="{1BBAEBA8-3CA5-4931-BF3F-E87F8E2DCF81}"/>
    <dgm:cxn modelId="{76D3BF29-35ED-4730-A775-DAF488587512}" srcId="{A5BD7B3F-B3D0-4D12-B7A1-7118DAAC01D9}" destId="{E38384A7-046F-4B4B-AFF9-5FE56FCE0FDE}" srcOrd="0" destOrd="0" parTransId="{2ABBCCE4-9F7F-43E8-82C7-425B62CEA106}" sibTransId="{101DCA87-F60E-46F9-B6D7-E0749F554833}"/>
    <dgm:cxn modelId="{71B31B35-2330-4BD5-802D-C87DAC4F6339}" srcId="{00AA1769-93DE-47DD-B8F6-852ACEB62F13}" destId="{9915B4CD-4978-4436-BC9B-4DC191570B4E}" srcOrd="2" destOrd="0" parTransId="{3EFBC71E-D0F0-4FA9-B2E2-5EAF2CB32383}" sibTransId="{A34E5668-0DD8-46B7-B702-5ADC49CD7316}"/>
    <dgm:cxn modelId="{6AEF4967-C74F-49AB-BD66-83290BE1A381}" srcId="{9915B4CD-4978-4436-BC9B-4DC191570B4E}" destId="{61E8CB3F-31AE-46A3-8395-C48BDDDE624B}" srcOrd="0" destOrd="0" parTransId="{A1C98BB5-77D1-4A65-BADB-18362AA3CB12}" sibTransId="{60BAAF7D-3548-4895-94FE-722C7F2A621C}"/>
    <dgm:cxn modelId="{FA04C24A-9979-4CD2-88CD-3796D4130E83}" type="presOf" srcId="{9915B4CD-4978-4436-BC9B-4DC191570B4E}" destId="{ED1D11C6-57F1-4966-A5D5-117312FCA216}" srcOrd="0" destOrd="4" presId="urn:microsoft.com/office/officeart/2005/8/layout/vList2"/>
    <dgm:cxn modelId="{1FB7446B-7475-4E06-9466-6D812CB42900}" type="presOf" srcId="{6D90AC7D-8A80-4B9D-BA69-DFE7F72D0B28}" destId="{ED1D11C6-57F1-4966-A5D5-117312FCA216}" srcOrd="0" destOrd="2" presId="urn:microsoft.com/office/officeart/2005/8/layout/vList2"/>
    <dgm:cxn modelId="{B20A3977-A33D-41A8-B6B8-CBEAE8B6E6AB}" type="presOf" srcId="{E38384A7-046F-4B4B-AFF9-5FE56FCE0FDE}" destId="{ED1D11C6-57F1-4966-A5D5-117312FCA216}" srcOrd="0" destOrd="1" presId="urn:microsoft.com/office/officeart/2005/8/layout/vList2"/>
    <dgm:cxn modelId="{C6E9AF7D-497F-4D8F-9E05-1AF8881A8BF5}" srcId="{00AA1769-93DE-47DD-B8F6-852ACEB62F13}" destId="{6D90AC7D-8A80-4B9D-BA69-DFE7F72D0B28}" srcOrd="1" destOrd="0" parTransId="{A60B2A6F-D744-4CF5-8209-1D01BD6E1B6B}" sibTransId="{1D799623-1368-4AEC-8A07-FBA276CDE366}"/>
    <dgm:cxn modelId="{69E4D4A5-3EEF-411E-8619-953C257C353E}" type="presOf" srcId="{A5BD7B3F-B3D0-4D12-B7A1-7118DAAC01D9}" destId="{ED1D11C6-57F1-4966-A5D5-117312FCA216}" srcOrd="0" destOrd="0" presId="urn:microsoft.com/office/officeart/2005/8/layout/vList2"/>
    <dgm:cxn modelId="{A72040B0-109A-44B2-AA29-1D914737B07A}" srcId="{00AA1769-93DE-47DD-B8F6-852ACEB62F13}" destId="{A5BD7B3F-B3D0-4D12-B7A1-7118DAAC01D9}" srcOrd="0" destOrd="0" parTransId="{3519B0B3-3E09-4E17-955D-0F310A7B95B3}" sibTransId="{70B18C0B-24D4-4C2A-945D-161BD0C1B8B9}"/>
    <dgm:cxn modelId="{3AA074B9-428E-4C0F-9922-5C426DBD26D2}" type="presOf" srcId="{61E8CB3F-31AE-46A3-8395-C48BDDDE624B}" destId="{ED1D11C6-57F1-4966-A5D5-117312FCA216}" srcOrd="0" destOrd="5" presId="urn:microsoft.com/office/officeart/2005/8/layout/vList2"/>
    <dgm:cxn modelId="{25CD48BD-07A6-4074-B784-8EE838800A97}" type="presOf" srcId="{AB1033F4-4880-41B3-9320-519804DEF63E}" destId="{7C9FEE99-A47C-4908-A07D-D18B05FD2334}" srcOrd="0" destOrd="0" presId="urn:microsoft.com/office/officeart/2005/8/layout/vList2"/>
    <dgm:cxn modelId="{B65868E7-1E0A-4E33-90C1-741AB24701BD}" srcId="{AB1033F4-4880-41B3-9320-519804DEF63E}" destId="{00AA1769-93DE-47DD-B8F6-852ACEB62F13}" srcOrd="0" destOrd="0" parTransId="{81309926-94B8-4154-B9C4-F8A9A0703151}" sibTransId="{18EA2D04-AE07-4FA2-827B-AAF1F2B79660}"/>
    <dgm:cxn modelId="{AAE77EF0-8456-48E5-BBA9-17C00DB2D59F}" type="presOf" srcId="{F933B21E-BE7E-4014-BA71-24EA1D677623}" destId="{ED1D11C6-57F1-4966-A5D5-117312FCA216}" srcOrd="0" destOrd="3" presId="urn:microsoft.com/office/officeart/2005/8/layout/vList2"/>
    <dgm:cxn modelId="{4F0845F1-4C97-4C96-B5C0-D9E99F773F9A}" type="presOf" srcId="{00AA1769-93DE-47DD-B8F6-852ACEB62F13}" destId="{3671B701-8F2E-42E8-9C24-E4625DC65A99}" srcOrd="0" destOrd="0" presId="urn:microsoft.com/office/officeart/2005/8/layout/vList2"/>
    <dgm:cxn modelId="{BA756246-27C7-44B9-8415-CFCCB3349AD3}" type="presParOf" srcId="{7C9FEE99-A47C-4908-A07D-D18B05FD2334}" destId="{3671B701-8F2E-42E8-9C24-E4625DC65A99}" srcOrd="0" destOrd="0" presId="urn:microsoft.com/office/officeart/2005/8/layout/vList2"/>
    <dgm:cxn modelId="{858FF8FC-7A38-454E-9316-3CCE316276E8}" type="presParOf" srcId="{7C9FEE99-A47C-4908-A07D-D18B05FD2334}" destId="{ED1D11C6-57F1-4966-A5D5-117312FCA216}"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A5EAC2-1CE2-4968-8879-FC139B8411E1}">
      <dsp:nvSpPr>
        <dsp:cNvPr id="0" name=""/>
        <dsp:cNvSpPr/>
      </dsp:nvSpPr>
      <dsp:spPr>
        <a:xfrm>
          <a:off x="0" y="2154"/>
          <a:ext cx="6011697" cy="10917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F7941A-D185-4DFA-8292-4517BF0DD9D1}">
      <dsp:nvSpPr>
        <dsp:cNvPr id="0" name=""/>
        <dsp:cNvSpPr/>
      </dsp:nvSpPr>
      <dsp:spPr>
        <a:xfrm>
          <a:off x="330251" y="247795"/>
          <a:ext cx="600457" cy="6004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03442E-6492-4E45-96EA-C395C0E41EAC}">
      <dsp:nvSpPr>
        <dsp:cNvPr id="0" name=""/>
        <dsp:cNvSpPr/>
      </dsp:nvSpPr>
      <dsp:spPr>
        <a:xfrm>
          <a:off x="1260960" y="2154"/>
          <a:ext cx="4750737" cy="109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543" tIns="115543" rIns="115543" bIns="115543" numCol="1" spcCol="1270" anchor="ctr" anchorCtr="0">
          <a:noAutofit/>
        </a:bodyPr>
        <a:lstStyle/>
        <a:p>
          <a:pPr marL="0" lvl="0" indent="0" algn="l" defTabSz="800100">
            <a:lnSpc>
              <a:spcPct val="100000"/>
            </a:lnSpc>
            <a:spcBef>
              <a:spcPct val="0"/>
            </a:spcBef>
            <a:spcAft>
              <a:spcPct val="35000"/>
            </a:spcAft>
            <a:buNone/>
          </a:pPr>
          <a:r>
            <a:rPr lang="en-US" sz="1800" kern="1200" dirty="0"/>
            <a:t>A control variable is any factor that is controlled or held </a:t>
          </a:r>
          <a:r>
            <a:rPr lang="en-US" sz="1800" b="1" kern="1200" dirty="0"/>
            <a:t>constant</a:t>
          </a:r>
          <a:r>
            <a:rPr lang="en-US" sz="1800" kern="1200" dirty="0"/>
            <a:t> in an experiment.</a:t>
          </a:r>
        </a:p>
      </dsp:txBody>
      <dsp:txXfrm>
        <a:off x="1260960" y="2154"/>
        <a:ext cx="4750737" cy="1091740"/>
      </dsp:txXfrm>
    </dsp:sp>
    <dsp:sp modelId="{0D3ACFB7-104C-4D9D-B4F4-1BD591D0C4A5}">
      <dsp:nvSpPr>
        <dsp:cNvPr id="0" name=""/>
        <dsp:cNvSpPr/>
      </dsp:nvSpPr>
      <dsp:spPr>
        <a:xfrm>
          <a:off x="0" y="1366829"/>
          <a:ext cx="6011697" cy="10917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6C70EF-6CD9-4CBC-876C-7AF4B3F4E3BA}">
      <dsp:nvSpPr>
        <dsp:cNvPr id="0" name=""/>
        <dsp:cNvSpPr/>
      </dsp:nvSpPr>
      <dsp:spPr>
        <a:xfrm>
          <a:off x="330251" y="1612471"/>
          <a:ext cx="600457" cy="6004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9669A9-5061-4BD6-AAE3-8D0E567457D0}">
      <dsp:nvSpPr>
        <dsp:cNvPr id="0" name=""/>
        <dsp:cNvSpPr/>
      </dsp:nvSpPr>
      <dsp:spPr>
        <a:xfrm>
          <a:off x="1260960" y="1366829"/>
          <a:ext cx="4750737" cy="109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543" tIns="115543" rIns="115543" bIns="115543" numCol="1" spcCol="1270" anchor="ctr" anchorCtr="0">
          <a:noAutofit/>
        </a:bodyPr>
        <a:lstStyle/>
        <a:p>
          <a:pPr marL="0" lvl="0" indent="0" algn="l" defTabSz="800100">
            <a:lnSpc>
              <a:spcPct val="100000"/>
            </a:lnSpc>
            <a:spcBef>
              <a:spcPct val="0"/>
            </a:spcBef>
            <a:spcAft>
              <a:spcPct val="35000"/>
            </a:spcAft>
            <a:buNone/>
          </a:pPr>
          <a:r>
            <a:rPr lang="en-US" sz="1800" kern="1200" dirty="0"/>
            <a:t>You want to make sure the control variable doesn’t have an impact on the relationship between your IV and DV.</a:t>
          </a:r>
        </a:p>
      </dsp:txBody>
      <dsp:txXfrm>
        <a:off x="1260960" y="1366829"/>
        <a:ext cx="4750737" cy="1091740"/>
      </dsp:txXfrm>
    </dsp:sp>
    <dsp:sp modelId="{B88BC114-38D7-4CE6-8FAC-C58E1F0CE9D5}">
      <dsp:nvSpPr>
        <dsp:cNvPr id="0" name=""/>
        <dsp:cNvSpPr/>
      </dsp:nvSpPr>
      <dsp:spPr>
        <a:xfrm>
          <a:off x="0" y="2731505"/>
          <a:ext cx="6011697" cy="10917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469B0A-917D-4ADF-93B5-9F95C27EC4FE}">
      <dsp:nvSpPr>
        <dsp:cNvPr id="0" name=""/>
        <dsp:cNvSpPr/>
      </dsp:nvSpPr>
      <dsp:spPr>
        <a:xfrm>
          <a:off x="330251" y="2977147"/>
          <a:ext cx="600457" cy="60045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8EC030-DBB6-4835-88FE-34073051A4A8}">
      <dsp:nvSpPr>
        <dsp:cNvPr id="0" name=""/>
        <dsp:cNvSpPr/>
      </dsp:nvSpPr>
      <dsp:spPr>
        <a:xfrm>
          <a:off x="1260960" y="2731505"/>
          <a:ext cx="4750737" cy="109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543" tIns="115543" rIns="115543" bIns="115543" numCol="1" spcCol="1270" anchor="ctr" anchorCtr="0">
          <a:noAutofit/>
        </a:bodyPr>
        <a:lstStyle/>
        <a:p>
          <a:pPr marL="0" lvl="0" indent="0" algn="l" defTabSz="800100">
            <a:lnSpc>
              <a:spcPct val="100000"/>
            </a:lnSpc>
            <a:spcBef>
              <a:spcPct val="0"/>
            </a:spcBef>
            <a:spcAft>
              <a:spcPct val="35000"/>
            </a:spcAft>
            <a:buNone/>
          </a:pPr>
          <a:r>
            <a:rPr lang="en-US" sz="1800" kern="1200" dirty="0"/>
            <a:t>Examples: temperature, reading questions the exact same way each time, time of day for data collection, location of interviews </a:t>
          </a:r>
        </a:p>
      </dsp:txBody>
      <dsp:txXfrm>
        <a:off x="1260960" y="2731505"/>
        <a:ext cx="4750737" cy="1091740"/>
      </dsp:txXfrm>
    </dsp:sp>
    <dsp:sp modelId="{FBDA6A71-A3E2-4E35-B1FB-D7E939490323}">
      <dsp:nvSpPr>
        <dsp:cNvPr id="0" name=""/>
        <dsp:cNvSpPr/>
      </dsp:nvSpPr>
      <dsp:spPr>
        <a:xfrm>
          <a:off x="0" y="4096181"/>
          <a:ext cx="6011697" cy="10917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78A43F-C20C-4452-83D8-8661ED43A97E}">
      <dsp:nvSpPr>
        <dsp:cNvPr id="0" name=""/>
        <dsp:cNvSpPr/>
      </dsp:nvSpPr>
      <dsp:spPr>
        <a:xfrm>
          <a:off x="330251" y="4341822"/>
          <a:ext cx="600457" cy="60045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ED6722-DBEF-45E2-ADA2-416A49037463}">
      <dsp:nvSpPr>
        <dsp:cNvPr id="0" name=""/>
        <dsp:cNvSpPr/>
      </dsp:nvSpPr>
      <dsp:spPr>
        <a:xfrm>
          <a:off x="1260960" y="4096181"/>
          <a:ext cx="4750737" cy="109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543" tIns="115543" rIns="115543" bIns="115543" numCol="1" spcCol="1270" anchor="ctr" anchorCtr="0">
          <a:noAutofit/>
        </a:bodyPr>
        <a:lstStyle/>
        <a:p>
          <a:pPr marL="0" lvl="0" indent="0" algn="l" defTabSz="800100">
            <a:lnSpc>
              <a:spcPct val="100000"/>
            </a:lnSpc>
            <a:spcBef>
              <a:spcPct val="0"/>
            </a:spcBef>
            <a:spcAft>
              <a:spcPct val="35000"/>
            </a:spcAft>
            <a:buNone/>
          </a:pPr>
          <a:r>
            <a:rPr lang="en-US" sz="1800" kern="1200" dirty="0"/>
            <a:t>What variables might impact the relationship between your proposal’s IV and DV?</a:t>
          </a:r>
        </a:p>
      </dsp:txBody>
      <dsp:txXfrm>
        <a:off x="1260960" y="4096181"/>
        <a:ext cx="4750737" cy="1091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52E70B-97C6-4C9B-8C3A-763F5929AA9D}">
      <dsp:nvSpPr>
        <dsp:cNvPr id="0" name=""/>
        <dsp:cNvSpPr/>
      </dsp:nvSpPr>
      <dsp:spPr>
        <a:xfrm>
          <a:off x="0" y="520500"/>
          <a:ext cx="6900512" cy="11863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We asked 100 married people…</a:t>
          </a:r>
        </a:p>
        <a:p>
          <a:pPr marL="0" lvl="0" indent="0" algn="l" defTabSz="1155700">
            <a:lnSpc>
              <a:spcPct val="90000"/>
            </a:lnSpc>
            <a:spcBef>
              <a:spcPct val="0"/>
            </a:spcBef>
            <a:spcAft>
              <a:spcPct val="35000"/>
            </a:spcAft>
            <a:buNone/>
          </a:pPr>
          <a:r>
            <a:rPr lang="en-US" sz="2600" kern="1200" dirty="0"/>
            <a:t>“Name something your partner always forgets.”</a:t>
          </a:r>
        </a:p>
      </dsp:txBody>
      <dsp:txXfrm>
        <a:off x="57914" y="578414"/>
        <a:ext cx="6784684" cy="1070552"/>
      </dsp:txXfrm>
    </dsp:sp>
    <dsp:sp modelId="{7987CBFA-20A1-4905-8C9B-CBB523B968FC}">
      <dsp:nvSpPr>
        <dsp:cNvPr id="0" name=""/>
        <dsp:cNvSpPr/>
      </dsp:nvSpPr>
      <dsp:spPr>
        <a:xfrm>
          <a:off x="0" y="1781760"/>
          <a:ext cx="6900512" cy="118638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Unit of observation:</a:t>
          </a:r>
        </a:p>
      </dsp:txBody>
      <dsp:txXfrm>
        <a:off x="57914" y="1839674"/>
        <a:ext cx="6784684" cy="1070552"/>
      </dsp:txXfrm>
    </dsp:sp>
    <dsp:sp modelId="{16573E00-52D4-4C69-8790-A75647998C0A}">
      <dsp:nvSpPr>
        <dsp:cNvPr id="0" name=""/>
        <dsp:cNvSpPr/>
      </dsp:nvSpPr>
      <dsp:spPr>
        <a:xfrm>
          <a:off x="0" y="2968140"/>
          <a:ext cx="6900512"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Married people</a:t>
          </a:r>
        </a:p>
      </dsp:txBody>
      <dsp:txXfrm>
        <a:off x="0" y="2968140"/>
        <a:ext cx="6900512" cy="430560"/>
      </dsp:txXfrm>
    </dsp:sp>
    <dsp:sp modelId="{834A34F4-CC44-4CCE-91DC-0EB5C776F07B}">
      <dsp:nvSpPr>
        <dsp:cNvPr id="0" name=""/>
        <dsp:cNvSpPr/>
      </dsp:nvSpPr>
      <dsp:spPr>
        <a:xfrm>
          <a:off x="0" y="3398700"/>
          <a:ext cx="6900512" cy="11863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Unit of analysis</a:t>
          </a:r>
        </a:p>
      </dsp:txBody>
      <dsp:txXfrm>
        <a:off x="57914" y="3456614"/>
        <a:ext cx="6784684" cy="1070552"/>
      </dsp:txXfrm>
    </dsp:sp>
    <dsp:sp modelId="{AC861132-9A29-4F3A-A7BA-D6836123BF92}">
      <dsp:nvSpPr>
        <dsp:cNvPr id="0" name=""/>
        <dsp:cNvSpPr/>
      </dsp:nvSpPr>
      <dsp:spPr>
        <a:xfrm>
          <a:off x="0" y="4585080"/>
          <a:ext cx="6900512"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The married person’s partner</a:t>
          </a:r>
        </a:p>
      </dsp:txBody>
      <dsp:txXfrm>
        <a:off x="0" y="4585080"/>
        <a:ext cx="6900512" cy="4305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1404FA-B0D7-431D-8C1A-59080EDD632B}">
      <dsp:nvSpPr>
        <dsp:cNvPr id="0" name=""/>
        <dsp:cNvSpPr/>
      </dsp:nvSpPr>
      <dsp:spPr>
        <a:xfrm>
          <a:off x="319101" y="633"/>
          <a:ext cx="3093473" cy="185608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Population: </a:t>
          </a:r>
          <a:r>
            <a:rPr lang="en-US" sz="1800" kern="1200" dirty="0"/>
            <a:t>everyone in the group you want to talk about in larger context</a:t>
          </a:r>
        </a:p>
      </dsp:txBody>
      <dsp:txXfrm>
        <a:off x="319101" y="633"/>
        <a:ext cx="3093473" cy="1856084"/>
      </dsp:txXfrm>
    </dsp:sp>
    <dsp:sp modelId="{FE106DE7-AB38-42B1-8A92-AE39D63CDA29}">
      <dsp:nvSpPr>
        <dsp:cNvPr id="0" name=""/>
        <dsp:cNvSpPr/>
      </dsp:nvSpPr>
      <dsp:spPr>
        <a:xfrm>
          <a:off x="3721922" y="633"/>
          <a:ext cx="3093473" cy="185608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Elements:</a:t>
          </a:r>
          <a:r>
            <a:rPr lang="en-US" sz="1800" kern="1200" dirty="0"/>
            <a:t> people (usually), but also documents, case files, videos, etc.</a:t>
          </a:r>
        </a:p>
      </dsp:txBody>
      <dsp:txXfrm>
        <a:off x="3721922" y="633"/>
        <a:ext cx="3093473" cy="1856084"/>
      </dsp:txXfrm>
    </dsp:sp>
    <dsp:sp modelId="{B6F65FC7-FDC3-4ED5-A9D9-985FE3F268D7}">
      <dsp:nvSpPr>
        <dsp:cNvPr id="0" name=""/>
        <dsp:cNvSpPr/>
      </dsp:nvSpPr>
      <dsp:spPr>
        <a:xfrm>
          <a:off x="319101" y="2166064"/>
          <a:ext cx="3093473" cy="213173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Sampling frame: </a:t>
          </a:r>
          <a:r>
            <a:rPr lang="en-US" sz="1800" kern="1200" dirty="0"/>
            <a:t>Where and how will you sample the population</a:t>
          </a:r>
        </a:p>
        <a:p>
          <a:pPr marL="0" lvl="0" indent="0" algn="ctr" defTabSz="800100">
            <a:lnSpc>
              <a:spcPct val="90000"/>
            </a:lnSpc>
            <a:spcBef>
              <a:spcPct val="0"/>
            </a:spcBef>
            <a:spcAft>
              <a:spcPct val="35000"/>
            </a:spcAft>
            <a:buNone/>
          </a:pPr>
          <a:r>
            <a:rPr lang="en-US" sz="1800" kern="1200" dirty="0"/>
            <a:t>The frame is everyone who could </a:t>
          </a:r>
          <a:r>
            <a:rPr lang="en-US" sz="1800" u="sng" kern="1200" dirty="0"/>
            <a:t>potentially</a:t>
          </a:r>
          <a:r>
            <a:rPr lang="en-US" sz="1800" kern="1200" dirty="0"/>
            <a:t> be in your study, given where and how you plan to gather participants</a:t>
          </a:r>
        </a:p>
      </dsp:txBody>
      <dsp:txXfrm>
        <a:off x="319101" y="2166064"/>
        <a:ext cx="3093473" cy="2131731"/>
      </dsp:txXfrm>
    </dsp:sp>
    <dsp:sp modelId="{7278DCDA-4DED-425A-956E-6360FED9F58C}">
      <dsp:nvSpPr>
        <dsp:cNvPr id="0" name=""/>
        <dsp:cNvSpPr/>
      </dsp:nvSpPr>
      <dsp:spPr>
        <a:xfrm>
          <a:off x="3721922" y="2303888"/>
          <a:ext cx="3093473" cy="185608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Recruitment:</a:t>
          </a:r>
          <a:r>
            <a:rPr lang="en-US" sz="1800" kern="1200"/>
            <a:t> Come be in my study, please</a:t>
          </a:r>
          <a:endParaRPr lang="en-US" sz="1800" kern="1200" dirty="0"/>
        </a:p>
      </dsp:txBody>
      <dsp:txXfrm>
        <a:off x="3721922" y="2303888"/>
        <a:ext cx="3093473" cy="1856084"/>
      </dsp:txXfrm>
    </dsp:sp>
    <dsp:sp modelId="{EE63F57E-9FD0-4415-B376-1127C6FE0D43}">
      <dsp:nvSpPr>
        <dsp:cNvPr id="0" name=""/>
        <dsp:cNvSpPr/>
      </dsp:nvSpPr>
      <dsp:spPr>
        <a:xfrm>
          <a:off x="319101" y="4607143"/>
          <a:ext cx="3093473" cy="185608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Inclusion/exclusion criteria: </a:t>
          </a:r>
          <a:r>
            <a:rPr lang="en-US" sz="1800" kern="1200" dirty="0"/>
            <a:t>participants must have these criteria in order to participate in the study</a:t>
          </a:r>
        </a:p>
      </dsp:txBody>
      <dsp:txXfrm>
        <a:off x="319101" y="4607143"/>
        <a:ext cx="3093473" cy="1856084"/>
      </dsp:txXfrm>
    </dsp:sp>
    <dsp:sp modelId="{A9174968-5EBD-432B-B2CD-72234A9765D3}">
      <dsp:nvSpPr>
        <dsp:cNvPr id="0" name=""/>
        <dsp:cNvSpPr/>
      </dsp:nvSpPr>
      <dsp:spPr>
        <a:xfrm>
          <a:off x="3721922" y="4607143"/>
          <a:ext cx="3093473" cy="185608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Sample:</a:t>
          </a:r>
          <a:r>
            <a:rPr lang="en-US" sz="1800" kern="1200" dirty="0"/>
            <a:t> the people (or documents) who actually end up in your sample taken from the sampling frame</a:t>
          </a:r>
        </a:p>
      </dsp:txBody>
      <dsp:txXfrm>
        <a:off x="3721922" y="4607143"/>
        <a:ext cx="3093473" cy="18560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1EBE3E-10F6-4C19-8B37-74FDBC2B1C73}">
      <dsp:nvSpPr>
        <dsp:cNvPr id="0" name=""/>
        <dsp:cNvSpPr/>
      </dsp:nvSpPr>
      <dsp:spPr>
        <a:xfrm>
          <a:off x="0" y="86565"/>
          <a:ext cx="6900512" cy="16742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We asked 100 married people…</a:t>
          </a:r>
        </a:p>
        <a:p>
          <a:pPr marL="0" lvl="0" indent="0" algn="l" defTabSz="1200150">
            <a:lnSpc>
              <a:spcPct val="90000"/>
            </a:lnSpc>
            <a:spcBef>
              <a:spcPct val="0"/>
            </a:spcBef>
            <a:spcAft>
              <a:spcPct val="35000"/>
            </a:spcAft>
            <a:buNone/>
          </a:pPr>
          <a:r>
            <a:rPr lang="en-US" sz="2700" kern="1200" dirty="0"/>
            <a:t>“Name something your partner always forgets.”</a:t>
          </a:r>
        </a:p>
      </dsp:txBody>
      <dsp:txXfrm>
        <a:off x="81731" y="168296"/>
        <a:ext cx="6737050" cy="1510808"/>
      </dsp:txXfrm>
    </dsp:sp>
    <dsp:sp modelId="{5A7D33B1-4A98-4B15-AB3E-BF3258162C18}">
      <dsp:nvSpPr>
        <dsp:cNvPr id="0" name=""/>
        <dsp:cNvSpPr/>
      </dsp:nvSpPr>
      <dsp:spPr>
        <a:xfrm>
          <a:off x="0" y="1760835"/>
          <a:ext cx="6900512" cy="3688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34290" rIns="192024" bIns="34290" numCol="1" spcCol="1270" anchor="t" anchorCtr="0">
          <a:noAutofit/>
        </a:bodyPr>
        <a:lstStyle/>
        <a:p>
          <a:pPr marL="228600" lvl="1" indent="-228600" algn="l" defTabSz="933450">
            <a:lnSpc>
              <a:spcPct val="90000"/>
            </a:lnSpc>
            <a:spcBef>
              <a:spcPct val="0"/>
            </a:spcBef>
            <a:spcAft>
              <a:spcPct val="20000"/>
            </a:spcAft>
            <a:buNone/>
          </a:pPr>
          <a:r>
            <a:rPr lang="en-US" sz="2100" b="1" kern="1200" dirty="0"/>
            <a:t>Population:</a:t>
          </a:r>
        </a:p>
        <a:p>
          <a:pPr marL="457200" lvl="2" indent="-228600" algn="l" defTabSz="933450">
            <a:lnSpc>
              <a:spcPct val="90000"/>
            </a:lnSpc>
            <a:spcBef>
              <a:spcPct val="0"/>
            </a:spcBef>
            <a:spcAft>
              <a:spcPct val="20000"/>
            </a:spcAft>
            <a:buNone/>
          </a:pPr>
          <a:r>
            <a:rPr lang="en-US" sz="2100" kern="1200" dirty="0"/>
            <a:t>	All married people</a:t>
          </a:r>
        </a:p>
        <a:p>
          <a:pPr marL="228600" lvl="1" indent="-228600" algn="l" defTabSz="933450">
            <a:lnSpc>
              <a:spcPct val="90000"/>
            </a:lnSpc>
            <a:spcBef>
              <a:spcPct val="0"/>
            </a:spcBef>
            <a:spcAft>
              <a:spcPct val="20000"/>
            </a:spcAft>
            <a:buNone/>
          </a:pPr>
          <a:r>
            <a:rPr lang="en-US" sz="2100" b="1" kern="1200" dirty="0"/>
            <a:t>Elements</a:t>
          </a:r>
        </a:p>
        <a:p>
          <a:pPr marL="457200" lvl="2" indent="-228600" algn="l" defTabSz="933450">
            <a:lnSpc>
              <a:spcPct val="90000"/>
            </a:lnSpc>
            <a:spcBef>
              <a:spcPct val="0"/>
            </a:spcBef>
            <a:spcAft>
              <a:spcPct val="20000"/>
            </a:spcAft>
            <a:buNone/>
          </a:pPr>
          <a:r>
            <a:rPr lang="en-US" sz="2100" kern="1200" dirty="0"/>
            <a:t>	The married person themselves</a:t>
          </a:r>
        </a:p>
        <a:p>
          <a:pPr marL="228600" lvl="1" indent="-228600" algn="l" defTabSz="933450">
            <a:lnSpc>
              <a:spcPct val="90000"/>
            </a:lnSpc>
            <a:spcBef>
              <a:spcPct val="0"/>
            </a:spcBef>
            <a:spcAft>
              <a:spcPct val="20000"/>
            </a:spcAft>
            <a:buNone/>
          </a:pPr>
          <a:r>
            <a:rPr lang="en-US" sz="2100" b="1" kern="1200" dirty="0"/>
            <a:t>Inclusion criteria</a:t>
          </a:r>
        </a:p>
        <a:p>
          <a:pPr marL="457200" lvl="2" indent="-228600" algn="l" defTabSz="933450">
            <a:lnSpc>
              <a:spcPct val="90000"/>
            </a:lnSpc>
            <a:spcBef>
              <a:spcPct val="0"/>
            </a:spcBef>
            <a:spcAft>
              <a:spcPct val="20000"/>
            </a:spcAft>
            <a:buNone/>
          </a:pPr>
          <a:r>
            <a:rPr lang="en-US" sz="2100" kern="1200" dirty="0"/>
            <a:t>	Had to be a married person</a:t>
          </a:r>
        </a:p>
        <a:p>
          <a:pPr marL="228600" lvl="1" indent="-228600" algn="l" defTabSz="933450">
            <a:lnSpc>
              <a:spcPct val="90000"/>
            </a:lnSpc>
            <a:spcBef>
              <a:spcPct val="0"/>
            </a:spcBef>
            <a:spcAft>
              <a:spcPct val="20000"/>
            </a:spcAft>
            <a:buNone/>
          </a:pPr>
          <a:r>
            <a:rPr lang="en-US" sz="2100" b="1" kern="1200" dirty="0"/>
            <a:t>Sampling frame</a:t>
          </a:r>
        </a:p>
        <a:p>
          <a:pPr marL="457200" lvl="2" indent="-228600" algn="l" defTabSz="933450">
            <a:lnSpc>
              <a:spcPct val="90000"/>
            </a:lnSpc>
            <a:spcBef>
              <a:spcPct val="0"/>
            </a:spcBef>
            <a:spcAft>
              <a:spcPct val="20000"/>
            </a:spcAft>
            <a:buNone/>
          </a:pPr>
          <a:r>
            <a:rPr lang="en-US" sz="2100" kern="1200" dirty="0"/>
            <a:t>	All married people with listed phones</a:t>
          </a:r>
        </a:p>
        <a:p>
          <a:pPr marL="228600" lvl="1" indent="-228600" algn="l" defTabSz="933450">
            <a:lnSpc>
              <a:spcPct val="90000"/>
            </a:lnSpc>
            <a:spcBef>
              <a:spcPct val="0"/>
            </a:spcBef>
            <a:spcAft>
              <a:spcPct val="20000"/>
            </a:spcAft>
            <a:buNone/>
          </a:pPr>
          <a:r>
            <a:rPr lang="en-US" sz="2100" b="1" kern="1200" dirty="0"/>
            <a:t>Sample</a:t>
          </a:r>
        </a:p>
        <a:p>
          <a:pPr marL="457200" lvl="2" indent="-228600" algn="l" defTabSz="933450">
            <a:lnSpc>
              <a:spcPct val="90000"/>
            </a:lnSpc>
            <a:spcBef>
              <a:spcPct val="0"/>
            </a:spcBef>
            <a:spcAft>
              <a:spcPct val="20000"/>
            </a:spcAft>
            <a:buNone/>
          </a:pPr>
          <a:r>
            <a:rPr lang="en-US" sz="2100" kern="1200" dirty="0"/>
            <a:t>	The 100 married people we talked to</a:t>
          </a:r>
        </a:p>
      </dsp:txBody>
      <dsp:txXfrm>
        <a:off x="0" y="1760835"/>
        <a:ext cx="6900512" cy="36887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2E2E5C-35E9-4A7A-9996-C5A74C2EA721}">
      <dsp:nvSpPr>
        <dsp:cNvPr id="0" name=""/>
        <dsp:cNvSpPr/>
      </dsp:nvSpPr>
      <dsp:spPr>
        <a:xfrm>
          <a:off x="571566" y="1619"/>
          <a:ext cx="2467882" cy="148072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u="sng" kern="1200" dirty="0"/>
            <a:t>Sample generalizability: </a:t>
          </a:r>
          <a:r>
            <a:rPr lang="en-US" sz="2200" kern="1200" dirty="0"/>
            <a:t>results of sample apply to population</a:t>
          </a:r>
        </a:p>
      </dsp:txBody>
      <dsp:txXfrm>
        <a:off x="571566" y="1619"/>
        <a:ext cx="2467882" cy="1480729"/>
      </dsp:txXfrm>
    </dsp:sp>
    <dsp:sp modelId="{D7C36BB8-E308-405A-B70D-CEE0F293AFC6}">
      <dsp:nvSpPr>
        <dsp:cNvPr id="0" name=""/>
        <dsp:cNvSpPr/>
      </dsp:nvSpPr>
      <dsp:spPr>
        <a:xfrm>
          <a:off x="3286237" y="1619"/>
          <a:ext cx="2467882" cy="1480729"/>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u="sng" kern="1200" dirty="0"/>
            <a:t>Sampling error: </a:t>
          </a:r>
          <a:r>
            <a:rPr lang="en-US" sz="2200" kern="1200" dirty="0"/>
            <a:t>differences between sample and population</a:t>
          </a:r>
        </a:p>
      </dsp:txBody>
      <dsp:txXfrm>
        <a:off x="3286237" y="1619"/>
        <a:ext cx="2467882" cy="1480729"/>
      </dsp:txXfrm>
    </dsp:sp>
    <dsp:sp modelId="{A5D5A837-FCA0-457F-8A81-9B6AFCE3EE92}">
      <dsp:nvSpPr>
        <dsp:cNvPr id="0" name=""/>
        <dsp:cNvSpPr/>
      </dsp:nvSpPr>
      <dsp:spPr>
        <a:xfrm>
          <a:off x="571566" y="1729137"/>
          <a:ext cx="2467882" cy="1480729"/>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u="sng" kern="1200" dirty="0"/>
            <a:t>Representative sample: </a:t>
          </a:r>
          <a:r>
            <a:rPr lang="en-US" sz="2200" kern="1200" dirty="0"/>
            <a:t>sample looks like population</a:t>
          </a:r>
        </a:p>
      </dsp:txBody>
      <dsp:txXfrm>
        <a:off x="571566" y="1729137"/>
        <a:ext cx="2467882" cy="1480729"/>
      </dsp:txXfrm>
    </dsp:sp>
    <dsp:sp modelId="{5A0ACD7C-4A5F-4DA5-96DF-5B1D5E2E8728}">
      <dsp:nvSpPr>
        <dsp:cNvPr id="0" name=""/>
        <dsp:cNvSpPr/>
      </dsp:nvSpPr>
      <dsp:spPr>
        <a:xfrm>
          <a:off x="3286237" y="1729137"/>
          <a:ext cx="2467882" cy="148072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Strength of probability sampling</a:t>
          </a:r>
        </a:p>
      </dsp:txBody>
      <dsp:txXfrm>
        <a:off x="3286237" y="1729137"/>
        <a:ext cx="2467882" cy="1480729"/>
      </dsp:txXfrm>
    </dsp:sp>
    <dsp:sp modelId="{8908FFBD-03B7-4ED2-AD29-51E45C3C4A01}">
      <dsp:nvSpPr>
        <dsp:cNvPr id="0" name=""/>
        <dsp:cNvSpPr/>
      </dsp:nvSpPr>
      <dsp:spPr>
        <a:xfrm>
          <a:off x="1928902" y="3456655"/>
          <a:ext cx="2467882" cy="1480729"/>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Limitation of nonprobability sampling</a:t>
          </a:r>
        </a:p>
      </dsp:txBody>
      <dsp:txXfrm>
        <a:off x="1928902" y="3456655"/>
        <a:ext cx="2467882" cy="14807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1B701-8F2E-42E8-9C24-E4625DC65A99}">
      <dsp:nvSpPr>
        <dsp:cNvPr id="0" name=""/>
        <dsp:cNvSpPr/>
      </dsp:nvSpPr>
      <dsp:spPr>
        <a:xfrm>
          <a:off x="0" y="44323"/>
          <a:ext cx="6900512" cy="17374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We asked 100 married people…</a:t>
          </a:r>
        </a:p>
        <a:p>
          <a:pPr marL="0" lvl="0" indent="0" algn="l" defTabSz="1244600">
            <a:lnSpc>
              <a:spcPct val="90000"/>
            </a:lnSpc>
            <a:spcBef>
              <a:spcPct val="0"/>
            </a:spcBef>
            <a:spcAft>
              <a:spcPct val="35000"/>
            </a:spcAft>
            <a:buNone/>
          </a:pPr>
          <a:r>
            <a:rPr lang="en-US" sz="2800" kern="1200" dirty="0"/>
            <a:t>“Name something your partner always forgets.”</a:t>
          </a:r>
        </a:p>
      </dsp:txBody>
      <dsp:txXfrm>
        <a:off x="84815" y="129138"/>
        <a:ext cx="6730882" cy="1567820"/>
      </dsp:txXfrm>
    </dsp:sp>
    <dsp:sp modelId="{ED1D11C6-57F1-4966-A5D5-117312FCA216}">
      <dsp:nvSpPr>
        <dsp:cNvPr id="0" name=""/>
        <dsp:cNvSpPr/>
      </dsp:nvSpPr>
      <dsp:spPr>
        <a:xfrm>
          <a:off x="0" y="1781774"/>
          <a:ext cx="6900512" cy="3757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41910" rIns="234696" bIns="41910" numCol="1" spcCol="1270" anchor="t" anchorCtr="0">
          <a:noAutofit/>
        </a:bodyPr>
        <a:lstStyle/>
        <a:p>
          <a:pPr marL="228600" lvl="1" indent="-228600" algn="l" defTabSz="1155700">
            <a:lnSpc>
              <a:spcPct val="90000"/>
            </a:lnSpc>
            <a:spcBef>
              <a:spcPct val="0"/>
            </a:spcBef>
            <a:spcAft>
              <a:spcPct val="20000"/>
            </a:spcAft>
            <a:buNone/>
          </a:pPr>
          <a:r>
            <a:rPr lang="en-US" sz="2600" kern="1200" dirty="0"/>
            <a:t>Generalizability</a:t>
          </a:r>
        </a:p>
        <a:p>
          <a:pPr marL="457200" lvl="2" indent="-228600" algn="l" defTabSz="1155700">
            <a:lnSpc>
              <a:spcPct val="90000"/>
            </a:lnSpc>
            <a:spcBef>
              <a:spcPct val="0"/>
            </a:spcBef>
            <a:spcAft>
              <a:spcPct val="20000"/>
            </a:spcAft>
            <a:buChar char="•"/>
          </a:pPr>
          <a:r>
            <a:rPr lang="en-US" sz="2600" kern="1200" dirty="0"/>
            <a:t>If we asked every married person, what would the true parameter be?</a:t>
          </a:r>
        </a:p>
        <a:p>
          <a:pPr marL="228600" lvl="1" indent="-228600" algn="l" defTabSz="1155700">
            <a:lnSpc>
              <a:spcPct val="90000"/>
            </a:lnSpc>
            <a:spcBef>
              <a:spcPct val="0"/>
            </a:spcBef>
            <a:spcAft>
              <a:spcPct val="20000"/>
            </a:spcAft>
            <a:buNone/>
          </a:pPr>
          <a:r>
            <a:rPr lang="en-US" sz="2600" kern="1200" dirty="0"/>
            <a:t>Sampling error</a:t>
          </a:r>
        </a:p>
        <a:p>
          <a:pPr marL="457200" lvl="2" indent="-228600" algn="l" defTabSz="1155700">
            <a:lnSpc>
              <a:spcPct val="90000"/>
            </a:lnSpc>
            <a:spcBef>
              <a:spcPct val="0"/>
            </a:spcBef>
            <a:spcAft>
              <a:spcPct val="20000"/>
            </a:spcAft>
            <a:buNone/>
          </a:pPr>
          <a:r>
            <a:rPr lang="en-US" sz="2600" kern="1200" dirty="0"/>
            <a:t>Differences in answers between our 100 married people and all persons?</a:t>
          </a:r>
        </a:p>
        <a:p>
          <a:pPr marL="228600" lvl="1" indent="-228600" algn="l" defTabSz="1155700">
            <a:lnSpc>
              <a:spcPct val="90000"/>
            </a:lnSpc>
            <a:spcBef>
              <a:spcPct val="0"/>
            </a:spcBef>
            <a:spcAft>
              <a:spcPct val="20000"/>
            </a:spcAft>
            <a:buNone/>
          </a:pPr>
          <a:r>
            <a:rPr lang="en-US" sz="2600" kern="1200" dirty="0"/>
            <a:t>Representativeness</a:t>
          </a:r>
        </a:p>
        <a:p>
          <a:pPr marL="457200" lvl="2" indent="-228600" algn="l" defTabSz="1155700">
            <a:lnSpc>
              <a:spcPct val="90000"/>
            </a:lnSpc>
            <a:spcBef>
              <a:spcPct val="0"/>
            </a:spcBef>
            <a:spcAft>
              <a:spcPct val="20000"/>
            </a:spcAft>
            <a:buChar char="•"/>
          </a:pPr>
          <a:r>
            <a:rPr lang="en-US" sz="2600" kern="1200" dirty="0"/>
            <a:t>Do our 100 married people have the same characteristics as all people in general?</a:t>
          </a:r>
        </a:p>
      </dsp:txBody>
      <dsp:txXfrm>
        <a:off x="0" y="1781774"/>
        <a:ext cx="6900512" cy="375705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9F808-85AD-4397-A924-0B60BBC9E1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867D53-FD92-4BAE-886C-D29B65FA96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1A76C-250A-4CB8-A09C-16F2B6D6C76C}"/>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a:extLst>
              <a:ext uri="{FF2B5EF4-FFF2-40B4-BE49-F238E27FC236}">
                <a16:creationId xmlns:a16="http://schemas.microsoft.com/office/drawing/2014/main" id="{8785DDE1-0FB6-4260-80DA-E5FF3C3E6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4DC34-161D-4284-A091-43B3AC43FE87}"/>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373585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1912A-69B6-4636-8D5B-44CF59D5B3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5600C0-3DE4-49EE-A3C4-E583735FBF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7C5B11-60C5-40B1-A84D-44B852532952}"/>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a:extLst>
              <a:ext uri="{FF2B5EF4-FFF2-40B4-BE49-F238E27FC236}">
                <a16:creationId xmlns:a16="http://schemas.microsoft.com/office/drawing/2014/main" id="{1F6528E4-5234-49B8-9254-5BF3983883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28F7DF-B7F5-4DB9-87D5-3A014EE0624B}"/>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285878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69F748-4D10-4EFB-AD06-E49E901923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16F3A5-BC57-4633-B10C-A7A6951FCF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9F6B6-739D-400C-BFCE-9FC7432BD34A}"/>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a:extLst>
              <a:ext uri="{FF2B5EF4-FFF2-40B4-BE49-F238E27FC236}">
                <a16:creationId xmlns:a16="http://schemas.microsoft.com/office/drawing/2014/main" id="{AF41C40C-10D9-445D-B1BA-E4D7BC20D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6CE80F-F120-4EA7-A7BA-600BEA393847}"/>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354215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21C33-4158-4918-A7B7-7609E41F4F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EF2ED0-F772-47B5-929A-575616D1DB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1D4335-ADD3-436F-906E-6B35B3A2B97D}"/>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a:extLst>
              <a:ext uri="{FF2B5EF4-FFF2-40B4-BE49-F238E27FC236}">
                <a16:creationId xmlns:a16="http://schemas.microsoft.com/office/drawing/2014/main" id="{D453544B-3DAD-4D34-B61E-B3C3D3DCF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0C1593-DDBA-4813-8B4C-4F033EB57AC8}"/>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403460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8C20B-18A5-462E-935C-0F8CC32EBC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02E640-DA87-40AA-B47A-9202B1BF43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0CFDF1A-5905-472B-AAB9-56785BC2CEDE}"/>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a:extLst>
              <a:ext uri="{FF2B5EF4-FFF2-40B4-BE49-F238E27FC236}">
                <a16:creationId xmlns:a16="http://schemas.microsoft.com/office/drawing/2014/main" id="{9D2107E9-8401-4F06-BE19-BE02115D6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D7D52A-20BE-49CB-831C-C164CB5B1B05}"/>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3465336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0377C-5217-4FEA-957C-8B59DC449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909199-AE9D-4A54-9E31-4D0E5D3744D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BCB71A-B863-4653-8F89-B308A23F74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D69F58-5905-4411-8BFA-3982E811EDA6}"/>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6" name="Footer Placeholder 5">
            <a:extLst>
              <a:ext uri="{FF2B5EF4-FFF2-40B4-BE49-F238E27FC236}">
                <a16:creationId xmlns:a16="http://schemas.microsoft.com/office/drawing/2014/main" id="{C1C88886-A2B7-48A2-B5CB-D206992AA2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8F678-C834-4A82-A2EA-36DE7FBB11E4}"/>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3986126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9129C-5E1A-44A6-9615-9D986C3F77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0A8A11-83F7-409A-B4D1-8BA1BB8140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4FCF8A8-4E02-4A0D-89CF-3BBAF12232A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873F06-0F48-44FE-9AFF-69CC9DE49F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4C7B1D-D324-435A-966E-9B49A2D9351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D1C9AE-789D-49A2-8B60-338FF749012A}"/>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8" name="Footer Placeholder 7">
            <a:extLst>
              <a:ext uri="{FF2B5EF4-FFF2-40B4-BE49-F238E27FC236}">
                <a16:creationId xmlns:a16="http://schemas.microsoft.com/office/drawing/2014/main" id="{5A91BCAB-1C40-46FF-81EA-6C2E8CB967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043876-C12A-4118-91E5-AB08BA199C3F}"/>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2997338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F981-6F0C-478C-B4F1-300398CF8F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33821C-1C21-4976-979F-5C4520F5FEF0}"/>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4" name="Footer Placeholder 3">
            <a:extLst>
              <a:ext uri="{FF2B5EF4-FFF2-40B4-BE49-F238E27FC236}">
                <a16:creationId xmlns:a16="http://schemas.microsoft.com/office/drawing/2014/main" id="{4B4F9430-1AE0-4B6A-9AD2-18A9956F3B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E0CD99-CEFE-486A-824D-2FA64948A948}"/>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207406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D51AC5-3442-4C20-AF0C-E61A2CDE6951}"/>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3" name="Footer Placeholder 2">
            <a:extLst>
              <a:ext uri="{FF2B5EF4-FFF2-40B4-BE49-F238E27FC236}">
                <a16:creationId xmlns:a16="http://schemas.microsoft.com/office/drawing/2014/main" id="{95D282D2-D6E1-4404-BA1E-E22D1F6738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248BF8-ECD9-43EF-B353-9497753DE2A9}"/>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1574703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2B389-7D0E-4F54-BAF8-CBF9FA86CD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B91AC3-3116-40E8-9B3A-77DE90181F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A1F7C2-4C65-4B07-9E18-4371D7797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438FE7F-4D4B-4370-9172-4A70EFB0F7C3}"/>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6" name="Footer Placeholder 5">
            <a:extLst>
              <a:ext uri="{FF2B5EF4-FFF2-40B4-BE49-F238E27FC236}">
                <a16:creationId xmlns:a16="http://schemas.microsoft.com/office/drawing/2014/main" id="{2ADB0F57-F74B-4D97-A781-17F41213E9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2EFF71-4FC8-4152-8DA1-02CF3AF19FD1}"/>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91333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2E9BE-84CC-4107-A1C5-581ECB5FEC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E9BAB8-4699-4C62-BB72-863E4DDFC2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C7F671-6210-4673-9D07-AD98688628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07FCE4-1877-4985-94F6-F9720023D787}"/>
              </a:ext>
            </a:extLst>
          </p:cNvPr>
          <p:cNvSpPr>
            <a:spLocks noGrp="1"/>
          </p:cNvSpPr>
          <p:nvPr>
            <p:ph type="dt" sz="half" idx="10"/>
          </p:nvPr>
        </p:nvSpPr>
        <p:spPr/>
        <p:txBody>
          <a:bodyPr/>
          <a:lstStyle/>
          <a:p>
            <a:fld id="{DC379A35-96F8-4A57-8A1F-98F31DECBC6D}" type="datetimeFigureOut">
              <a:rPr lang="en-US" smtClean="0"/>
              <a:t>10/22/2021</a:t>
            </a:fld>
            <a:endParaRPr lang="en-US"/>
          </a:p>
        </p:txBody>
      </p:sp>
      <p:sp>
        <p:nvSpPr>
          <p:cNvPr id="6" name="Footer Placeholder 5">
            <a:extLst>
              <a:ext uri="{FF2B5EF4-FFF2-40B4-BE49-F238E27FC236}">
                <a16:creationId xmlns:a16="http://schemas.microsoft.com/office/drawing/2014/main" id="{31D6A37B-E2AA-4387-9EB2-09395C4750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E60FBC-71C7-44F3-AC9D-110E69E14213}"/>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1025098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0DFA72-3FE2-4451-BF84-DCD74D8D9D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7DCDD5-86FF-4D84-8B43-F95078FD7B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15FCBE-EA36-4DD0-BCDF-1AB52C4CD2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79A35-96F8-4A57-8A1F-98F31DECBC6D}" type="datetimeFigureOut">
              <a:rPr lang="en-US" smtClean="0"/>
              <a:t>10/22/2021</a:t>
            </a:fld>
            <a:endParaRPr lang="en-US"/>
          </a:p>
        </p:txBody>
      </p:sp>
      <p:sp>
        <p:nvSpPr>
          <p:cNvPr id="5" name="Footer Placeholder 4">
            <a:extLst>
              <a:ext uri="{FF2B5EF4-FFF2-40B4-BE49-F238E27FC236}">
                <a16:creationId xmlns:a16="http://schemas.microsoft.com/office/drawing/2014/main" id="{13D8C867-3708-4695-A082-18C4BB42F7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E26958-147A-4C1D-9ADD-4548C13BF6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D18831-2F19-4F31-81E7-D8DEDFF2B4EF}" type="slidenum">
              <a:rPr lang="en-US" smtClean="0"/>
              <a:t>‹#›</a:t>
            </a:fld>
            <a:endParaRPr lang="en-US"/>
          </a:p>
        </p:txBody>
      </p:sp>
    </p:spTree>
    <p:extLst>
      <p:ext uri="{BB962C8B-B14F-4D97-AF65-F5344CB8AC3E}">
        <p14:creationId xmlns:p14="http://schemas.microsoft.com/office/powerpoint/2010/main" val="41962699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ocialsci.libretexts.org/Bookshelves/Social_Work_and_Human_Services/Scientific_Inquiry_in_Social_Work_(DeCarlo)."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5.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2.jp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dWXK2de97X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D1BA5F6-5F01-4671-A6C3-5F3E16163101}"/>
              </a:ext>
            </a:extLst>
          </p:cNvPr>
          <p:cNvSpPr>
            <a:spLocks noGrp="1"/>
          </p:cNvSpPr>
          <p:nvPr>
            <p:ph type="ctrTitle"/>
          </p:nvPr>
        </p:nvSpPr>
        <p:spPr>
          <a:xfrm>
            <a:off x="1018604" y="1053042"/>
            <a:ext cx="4458424" cy="3068357"/>
          </a:xfrm>
        </p:spPr>
        <p:txBody>
          <a:bodyPr>
            <a:normAutofit/>
          </a:bodyPr>
          <a:lstStyle/>
          <a:p>
            <a:pPr algn="l"/>
            <a:r>
              <a:rPr lang="en-US">
                <a:solidFill>
                  <a:srgbClr val="FFFFFF"/>
                </a:solidFill>
              </a:rPr>
              <a:t>Chapter 10: Sampling</a:t>
            </a:r>
          </a:p>
        </p:txBody>
      </p:sp>
      <p:sp>
        <p:nvSpPr>
          <p:cNvPr id="3" name="Subtitle 2">
            <a:extLst>
              <a:ext uri="{FF2B5EF4-FFF2-40B4-BE49-F238E27FC236}">
                <a16:creationId xmlns:a16="http://schemas.microsoft.com/office/drawing/2014/main" id="{B59B0B61-A913-4CF9-ABBF-42912ED0223D}"/>
              </a:ext>
            </a:extLst>
          </p:cNvPr>
          <p:cNvSpPr>
            <a:spLocks noGrp="1"/>
          </p:cNvSpPr>
          <p:nvPr>
            <p:ph type="subTitle" idx="1"/>
          </p:nvPr>
        </p:nvSpPr>
        <p:spPr>
          <a:xfrm>
            <a:off x="1018604" y="4292070"/>
            <a:ext cx="4458424" cy="1512888"/>
          </a:xfrm>
        </p:spPr>
        <p:txBody>
          <a:bodyPr>
            <a:normAutofit/>
          </a:bodyPr>
          <a:lstStyle/>
          <a:p>
            <a:pPr algn="l"/>
            <a:r>
              <a:rPr lang="en-US" i="1" dirty="0">
                <a:solidFill>
                  <a:srgbClr val="FFAE27"/>
                </a:solidFill>
                <a:hlinkClick r:id="rId2"/>
              </a:rPr>
              <a:t>Scientific Inquiry in Social Work</a:t>
            </a:r>
            <a:endParaRPr lang="en-US" i="1" dirty="0">
              <a:solidFill>
                <a:srgbClr val="FFAE27"/>
              </a:solidFill>
            </a:endParaRPr>
          </a:p>
        </p:txBody>
      </p:sp>
      <p:pic>
        <p:nvPicPr>
          <p:cNvPr id="5" name="Picture 4" descr="Image result for cc by nc sa image">
            <a:extLst>
              <a:ext uri="{FF2B5EF4-FFF2-40B4-BE49-F238E27FC236}">
                <a16:creationId xmlns:a16="http://schemas.microsoft.com/office/drawing/2014/main" id="{B0277A35-4E5B-4754-AD43-69A55BAB462B}"/>
              </a:ext>
            </a:extLst>
          </p:cNvPr>
          <p:cNvPicPr/>
          <p:nvPr/>
        </p:nvPicPr>
        <p:blipFill>
          <a:blip r:embed="rId3" cstate="hqprint">
            <a:extLst>
              <a:ext uri="{28A0092B-C50C-407E-A947-70E740481C1C}">
                <a14:useLocalDpi xmlns:a14="http://schemas.microsoft.com/office/drawing/2010/main" val="0"/>
              </a:ext>
            </a:extLst>
          </a:blip>
          <a:stretch>
            <a:fillRect/>
          </a:stretch>
        </p:blipFill>
        <p:spPr bwMode="auto">
          <a:xfrm>
            <a:off x="7898524" y="2274865"/>
            <a:ext cx="2315419" cy="1026034"/>
          </a:xfrm>
          <a:prstGeom prst="rect">
            <a:avLst/>
          </a:prstGeom>
          <a:noFill/>
        </p:spPr>
      </p:pic>
      <p:cxnSp>
        <p:nvCxnSpPr>
          <p:cNvPr id="12" name="Straight Connector 11">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D85A50A-988A-4717-90E2-DA990B079F5F}"/>
              </a:ext>
              <a:ext uri="{C183D7F6-B498-43B3-948B-1728B52AA6E4}">
                <adec:decorative xmlns:adec="http://schemas.microsoft.com/office/drawing/2017/decorative" val="1"/>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7629698" y="3847575"/>
            <a:ext cx="3108960" cy="1200939"/>
          </a:xfrm>
          <a:prstGeom prst="rect">
            <a:avLst/>
          </a:prstGeom>
          <a:noFill/>
        </p:spPr>
      </p:pic>
    </p:spTree>
    <p:extLst>
      <p:ext uri="{BB962C8B-B14F-4D97-AF65-F5344CB8AC3E}">
        <p14:creationId xmlns:p14="http://schemas.microsoft.com/office/powerpoint/2010/main" val="1100155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5000" y="640823"/>
            <a:ext cx="3418659" cy="5583148"/>
          </a:xfrm>
        </p:spPr>
        <p:txBody>
          <a:bodyPr anchor="ctr">
            <a:normAutofit/>
          </a:bodyPr>
          <a:lstStyle/>
          <a:p>
            <a:r>
              <a:rPr lang="en-US" sz="5400" dirty="0"/>
              <a:t>Populations and samples</a:t>
            </a:r>
          </a:p>
        </p:txBody>
      </p:sp>
      <p:sp>
        <p:nvSpPr>
          <p:cNvPr id="12"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3" descr="This image gives an example of populations and sample.  At the top is this text: We asked 100 married people...&quot;Name something your partner always forgets.&quot;  Next is a list of 5 terms and their examples. First is the term Population: All married people.  Second is the term Elements: The married person themselves. Third is the term Inclusion criteria: Had to be a married person. Fourth is the term Sampling frame: All married people with listed phones. Fifth is the term Sample: The 100 married people we talked to.">
            <a:extLst>
              <a:ext uri="{FF2B5EF4-FFF2-40B4-BE49-F238E27FC236}">
                <a16:creationId xmlns:a16="http://schemas.microsoft.com/office/drawing/2014/main" id="{5E150CD1-848D-4FBF-A50A-5F267247D283}"/>
              </a:ext>
            </a:extLst>
          </p:cNvPr>
          <p:cNvGraphicFramePr>
            <a:graphicFrameLocks noGrp="1"/>
          </p:cNvGraphicFramePr>
          <p:nvPr>
            <p:ph idx="1"/>
            <p:extLst>
              <p:ext uri="{D42A27DB-BD31-4B8C-83A1-F6EECF244321}">
                <p14:modId xmlns:p14="http://schemas.microsoft.com/office/powerpoint/2010/main" val="2467462290"/>
              </p:ext>
            </p:extLst>
          </p:nvPr>
        </p:nvGraphicFramePr>
        <p:xfrm>
          <a:off x="4688087"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4618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3E17859-C5F0-476F-A082-A4CB8841D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375"/>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838200" y="365125"/>
            <a:ext cx="10515599" cy="1325563"/>
          </a:xfrm>
        </p:spPr>
        <p:txBody>
          <a:bodyPr>
            <a:normAutofit/>
          </a:bodyPr>
          <a:lstStyle/>
          <a:p>
            <a:r>
              <a:rPr lang="en-US" dirty="0"/>
              <a:t>Generalizability</a:t>
            </a:r>
          </a:p>
        </p:txBody>
      </p:sp>
      <p:graphicFrame>
        <p:nvGraphicFramePr>
          <p:cNvPr id="5" name="Content Placeholder 2" descr="This image is a series of five boxes with terms to illustrate Generalizability. The first box contains this text: Sample generalizability: results of sample apply to population. The second box contains this text: Sampling error: difference between sample and population. The third box contains this text: Representative sample: sample looks like population. The fourth box contains this text: Strength of probability sampling. The fifth box contains this text: Limitation of nonprobability sampling.">
            <a:extLst>
              <a:ext uri="{FF2B5EF4-FFF2-40B4-BE49-F238E27FC236}">
                <a16:creationId xmlns:a16="http://schemas.microsoft.com/office/drawing/2014/main" id="{EC43DD31-B1DA-4BA3-84B3-D0C516F382D5}"/>
              </a:ext>
            </a:extLst>
          </p:cNvPr>
          <p:cNvGraphicFramePr>
            <a:graphicFrameLocks noGrp="1"/>
          </p:cNvGraphicFramePr>
          <p:nvPr>
            <p:ph idx="1"/>
            <p:extLst>
              <p:ext uri="{D42A27DB-BD31-4B8C-83A1-F6EECF244321}">
                <p14:modId xmlns:p14="http://schemas.microsoft.com/office/powerpoint/2010/main" val="3216623277"/>
              </p:ext>
            </p:extLst>
          </p:nvPr>
        </p:nvGraphicFramePr>
        <p:xfrm>
          <a:off x="399481" y="1553871"/>
          <a:ext cx="6325687" cy="49390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980527" y="1929807"/>
            <a:ext cx="4556632" cy="455663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0988" y="1969050"/>
            <a:ext cx="666675" cy="6485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6506A335-5DE0-4B9B-A908-511FBBF756CE}"/>
              </a:ext>
              <a:ext uri="{C183D7F6-B498-43B3-948B-1728B52AA6E4}">
                <adec:decorative xmlns:adec="http://schemas.microsoft.com/office/drawing/2017/decorative" val="1"/>
              </a:ext>
            </a:extLst>
          </p:cNvPr>
          <p:cNvPicPr>
            <a:picLocks noChangeAspect="1"/>
          </p:cNvPicPr>
          <p:nvPr/>
        </p:nvPicPr>
        <p:blipFill rotWithShape="1">
          <a:blip r:embed="rId7"/>
          <a:srcRect r="24999" b="-2"/>
          <a:stretch/>
        </p:blipFill>
        <p:spPr>
          <a:xfrm>
            <a:off x="6848918" y="1771078"/>
            <a:ext cx="4504881" cy="4504881"/>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Tree>
    <p:extLst>
      <p:ext uri="{BB962C8B-B14F-4D97-AF65-F5344CB8AC3E}">
        <p14:creationId xmlns:p14="http://schemas.microsoft.com/office/powerpoint/2010/main" val="4245068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635000" y="640823"/>
            <a:ext cx="3418659" cy="5583148"/>
          </a:xfrm>
        </p:spPr>
        <p:txBody>
          <a:bodyPr anchor="ctr">
            <a:normAutofit/>
          </a:bodyPr>
          <a:lstStyle/>
          <a:p>
            <a:r>
              <a:rPr lang="en-US" sz="3000" dirty="0"/>
              <a:t>Generalizability and Representativeness</a:t>
            </a:r>
          </a:p>
        </p:txBody>
      </p:sp>
      <p:sp>
        <p:nvSpPr>
          <p:cNvPr id="13"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4" descr="This is a series of text boxes illustrating Generalizability and Representativeness.  It begins with the text We asked 100 married people...&quot;Name something your partner always forgets.&quot; Next is the text Generalizability, followed by the text If we asked every married person, what would the true parameter be?  Next is the text Sampling error, followed by the text Differences in answers between our 100 married people and all persons? Last is the text Representativeness, followed by the text Do our 100 married people have the same characteristics as all people in general?">
            <a:extLst>
              <a:ext uri="{FF2B5EF4-FFF2-40B4-BE49-F238E27FC236}">
                <a16:creationId xmlns:a16="http://schemas.microsoft.com/office/drawing/2014/main" id="{3C67838C-7972-4DD7-A114-C1AC8F905A18}"/>
              </a:ext>
            </a:extLst>
          </p:cNvPr>
          <p:cNvGraphicFramePr>
            <a:graphicFrameLocks noGrp="1"/>
          </p:cNvGraphicFramePr>
          <p:nvPr>
            <p:ph idx="1"/>
            <p:extLst>
              <p:ext uri="{D42A27DB-BD31-4B8C-83A1-F6EECF244321}">
                <p14:modId xmlns:p14="http://schemas.microsoft.com/office/powerpoint/2010/main" val="1017574893"/>
              </p:ext>
            </p:extLst>
          </p:nvPr>
        </p:nvGraphicFramePr>
        <p:xfrm>
          <a:off x="4648018" y="640822"/>
          <a:ext cx="6900512" cy="5583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5279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US">
                <a:solidFill>
                  <a:srgbClr val="FFFFFF"/>
                </a:solidFill>
              </a:rPr>
              <a:t>In your study…</a:t>
            </a:r>
          </a:p>
        </p:txBody>
      </p:sp>
      <p:sp>
        <p:nvSpPr>
          <p:cNvPr id="19" name="Arc 1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947568"/>
          </a:xfrm>
        </p:spPr>
        <p:txBody>
          <a:bodyPr anchor="ctr">
            <a:normAutofit/>
          </a:bodyPr>
          <a:lstStyle/>
          <a:p>
            <a:pPr marL="0" indent="0">
              <a:buNone/>
            </a:pPr>
            <a:r>
              <a:rPr lang="en-US" sz="2400" dirty="0"/>
              <a:t>You have a population</a:t>
            </a:r>
          </a:p>
          <a:p>
            <a:pPr lvl="1"/>
            <a:r>
              <a:rPr lang="en-US" dirty="0"/>
              <a:t>Let’s say individuals with Developmental Disability (IDD)</a:t>
            </a:r>
          </a:p>
          <a:p>
            <a:pPr marL="0" indent="0">
              <a:buNone/>
            </a:pPr>
            <a:r>
              <a:rPr lang="en-US" sz="2400" dirty="0"/>
              <a:t>You have a sampling frame</a:t>
            </a:r>
          </a:p>
          <a:p>
            <a:pPr lvl="1"/>
            <a:r>
              <a:rPr lang="en-US" dirty="0"/>
              <a:t>Let’s say people receiving IDD services in Pulaski County, Ohio</a:t>
            </a:r>
          </a:p>
          <a:p>
            <a:pPr marL="0" indent="0">
              <a:buNone/>
            </a:pPr>
            <a:r>
              <a:rPr lang="en-US" sz="2400" dirty="0"/>
              <a:t>You will use a sampling approach to gather your sample</a:t>
            </a:r>
          </a:p>
          <a:p>
            <a:pPr lvl="1"/>
            <a:r>
              <a:rPr lang="en-US" dirty="0"/>
              <a:t>Let’s say we’ll use simple random sampling, using people’s case ID number in the service program</a:t>
            </a:r>
          </a:p>
          <a:p>
            <a:endParaRPr lang="en-US" sz="2400" dirty="0"/>
          </a:p>
          <a:p>
            <a:pPr marL="0" indent="0">
              <a:buNone/>
            </a:pPr>
            <a:r>
              <a:rPr lang="en-US" sz="2400" dirty="0"/>
              <a:t>Would the Pulaski County IDD population generalize to </a:t>
            </a:r>
            <a:r>
              <a:rPr lang="en-US" sz="2400" b="1" u="sng" dirty="0"/>
              <a:t>all</a:t>
            </a:r>
            <a:r>
              <a:rPr lang="en-US" sz="2400" dirty="0"/>
              <a:t> people with IDD?  What might be a better option?</a:t>
            </a:r>
          </a:p>
        </p:txBody>
      </p:sp>
    </p:spTree>
    <p:extLst>
      <p:ext uri="{BB962C8B-B14F-4D97-AF65-F5344CB8AC3E}">
        <p14:creationId xmlns:p14="http://schemas.microsoft.com/office/powerpoint/2010/main" val="4017734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63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6752" y="168513"/>
            <a:ext cx="10515600" cy="1108494"/>
          </a:xfrm>
        </p:spPr>
        <p:txBody>
          <a:bodyPr/>
          <a:lstStyle/>
          <a:p>
            <a:pPr algn="ctr"/>
            <a:r>
              <a:rPr lang="en-US" dirty="0"/>
              <a:t>Sampling Approaches</a:t>
            </a:r>
          </a:p>
        </p:txBody>
      </p:sp>
      <p:sp>
        <p:nvSpPr>
          <p:cNvPr id="4" name="Content Placeholder 3"/>
          <p:cNvSpPr>
            <a:spLocks noGrp="1"/>
          </p:cNvSpPr>
          <p:nvPr>
            <p:ph sz="half" idx="2"/>
          </p:nvPr>
        </p:nvSpPr>
        <p:spPr>
          <a:xfrm>
            <a:off x="839788" y="1277007"/>
            <a:ext cx="4617115" cy="4912656"/>
          </a:xfrm>
        </p:spPr>
        <p:txBody>
          <a:bodyPr>
            <a:normAutofit fontScale="85000" lnSpcReduction="20000"/>
          </a:bodyPr>
          <a:lstStyle/>
          <a:p>
            <a:pPr marL="0" indent="0">
              <a:buNone/>
            </a:pPr>
            <a:r>
              <a:rPr lang="en-US" b="1" dirty="0"/>
              <a:t>Nonprobability sampling approaches</a:t>
            </a:r>
          </a:p>
          <a:p>
            <a:r>
              <a:rPr lang="en-US" dirty="0"/>
              <a:t>Availability</a:t>
            </a:r>
          </a:p>
          <a:p>
            <a:r>
              <a:rPr lang="en-US" dirty="0"/>
              <a:t>Quota</a:t>
            </a:r>
          </a:p>
          <a:p>
            <a:r>
              <a:rPr lang="en-US" dirty="0"/>
              <a:t>Purposive/judgmental</a:t>
            </a:r>
          </a:p>
          <a:p>
            <a:r>
              <a:rPr lang="en-US" dirty="0"/>
              <a:t>Snowball</a:t>
            </a:r>
          </a:p>
          <a:p>
            <a:endParaRPr lang="en-US" dirty="0"/>
          </a:p>
          <a:p>
            <a:pPr marL="0" indent="0" fontAlgn="base">
              <a:buNone/>
            </a:pPr>
            <a:r>
              <a:rPr lang="en-US" b="1" dirty="0"/>
              <a:t>Non-probability sampling </a:t>
            </a:r>
          </a:p>
          <a:p>
            <a:pPr marL="0" indent="0" fontAlgn="base">
              <a:buNone/>
            </a:pPr>
            <a:r>
              <a:rPr lang="en-US" dirty="0"/>
              <a:t>Uses non-random processes like researcher judgment or convenience sampling. </a:t>
            </a:r>
          </a:p>
          <a:p>
            <a:pPr marL="0" indent="0" fontAlgn="base">
              <a:buNone/>
            </a:pPr>
            <a:r>
              <a:rPr lang="en-US" dirty="0"/>
              <a:t>The probability of being selected for the sample is unknown.</a:t>
            </a:r>
          </a:p>
        </p:txBody>
      </p:sp>
      <p:sp>
        <p:nvSpPr>
          <p:cNvPr id="6" name="Content Placeholder 5"/>
          <p:cNvSpPr>
            <a:spLocks noGrp="1"/>
          </p:cNvSpPr>
          <p:nvPr>
            <p:ph sz="quarter" idx="4"/>
          </p:nvPr>
        </p:nvSpPr>
        <p:spPr>
          <a:xfrm>
            <a:off x="6172200" y="1277007"/>
            <a:ext cx="5183188" cy="4912656"/>
          </a:xfrm>
        </p:spPr>
        <p:txBody>
          <a:bodyPr>
            <a:normAutofit fontScale="85000" lnSpcReduction="20000"/>
          </a:bodyPr>
          <a:lstStyle/>
          <a:p>
            <a:pPr marL="0" indent="0">
              <a:buNone/>
            </a:pPr>
            <a:r>
              <a:rPr lang="en-US" b="1" dirty="0"/>
              <a:t>Probability sampling approaches</a:t>
            </a:r>
            <a:endParaRPr lang="en-US" dirty="0"/>
          </a:p>
          <a:p>
            <a:r>
              <a:rPr lang="en-US" dirty="0"/>
              <a:t>Systematic</a:t>
            </a:r>
          </a:p>
          <a:p>
            <a:r>
              <a:rPr lang="en-US" dirty="0"/>
              <a:t>Simple random</a:t>
            </a:r>
          </a:p>
          <a:p>
            <a:r>
              <a:rPr lang="en-US" dirty="0"/>
              <a:t>Stratified</a:t>
            </a:r>
          </a:p>
          <a:p>
            <a:r>
              <a:rPr lang="en-US" dirty="0"/>
              <a:t>Cluster</a:t>
            </a:r>
          </a:p>
          <a:p>
            <a:endParaRPr lang="en-US" dirty="0"/>
          </a:p>
          <a:p>
            <a:pPr marL="0" indent="0">
              <a:buNone/>
            </a:pPr>
            <a:r>
              <a:rPr lang="en-US" b="1" dirty="0"/>
              <a:t>Probability sampling</a:t>
            </a:r>
            <a:r>
              <a:rPr lang="en-US" dirty="0"/>
              <a:t> </a:t>
            </a:r>
          </a:p>
          <a:p>
            <a:pPr marL="0" indent="0">
              <a:buNone/>
            </a:pPr>
            <a:r>
              <a:rPr lang="en-US" dirty="0"/>
              <a:t>Uses random sampling techniques to create a sample. </a:t>
            </a:r>
          </a:p>
          <a:p>
            <a:pPr marL="0" indent="0">
              <a:buNone/>
            </a:pPr>
            <a:r>
              <a:rPr lang="en-US" dirty="0"/>
              <a:t>Thus, every element of the population has an </a:t>
            </a:r>
            <a:r>
              <a:rPr lang="en-US" u="sng" dirty="0"/>
              <a:t>equal chance of being included in the sample</a:t>
            </a:r>
            <a:r>
              <a:rPr lang="en-US" dirty="0"/>
              <a:t>. </a:t>
            </a:r>
          </a:p>
        </p:txBody>
      </p:sp>
    </p:spTree>
    <p:extLst>
      <p:ext uri="{BB962C8B-B14F-4D97-AF65-F5344CB8AC3E}">
        <p14:creationId xmlns:p14="http://schemas.microsoft.com/office/powerpoint/2010/main" val="2019876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Strengths and Limitations of Sampling Types</a:t>
            </a:r>
          </a:p>
        </p:txBody>
      </p:sp>
      <p:sp>
        <p:nvSpPr>
          <p:cNvPr id="3" name="Content Placeholder 2"/>
          <p:cNvSpPr>
            <a:spLocks noGrp="1"/>
          </p:cNvSpPr>
          <p:nvPr>
            <p:ph type="body" idx="1"/>
          </p:nvPr>
        </p:nvSpPr>
        <p:spPr/>
        <p:txBody>
          <a:bodyPr>
            <a:normAutofit lnSpcReduction="10000"/>
          </a:bodyPr>
          <a:lstStyle/>
          <a:p>
            <a:r>
              <a:rPr lang="en-US" sz="2800" dirty="0"/>
              <a:t>Nonprobability sampling approaches</a:t>
            </a:r>
          </a:p>
        </p:txBody>
      </p:sp>
      <p:sp>
        <p:nvSpPr>
          <p:cNvPr id="4" name="Content Placeholder 3"/>
          <p:cNvSpPr>
            <a:spLocks noGrp="1"/>
          </p:cNvSpPr>
          <p:nvPr>
            <p:ph sz="half" idx="2"/>
          </p:nvPr>
        </p:nvSpPr>
        <p:spPr>
          <a:xfrm>
            <a:off x="839788" y="2505074"/>
            <a:ext cx="5157787" cy="4069537"/>
          </a:xfrm>
        </p:spPr>
        <p:txBody>
          <a:bodyPr>
            <a:normAutofit fontScale="92500" lnSpcReduction="10000"/>
          </a:bodyPr>
          <a:lstStyle/>
          <a:p>
            <a:pPr marL="0" indent="0">
              <a:buNone/>
            </a:pPr>
            <a:r>
              <a:rPr lang="en-US" b="1" dirty="0"/>
              <a:t>Strengths</a:t>
            </a:r>
          </a:p>
          <a:p>
            <a:pPr lvl="1"/>
            <a:r>
              <a:rPr lang="en-US" dirty="0"/>
              <a:t>In-depth understanding</a:t>
            </a:r>
          </a:p>
          <a:p>
            <a:pPr lvl="1"/>
            <a:r>
              <a:rPr lang="en-US" dirty="0"/>
              <a:t>May be easier or more convenient</a:t>
            </a:r>
          </a:p>
          <a:p>
            <a:pPr lvl="1"/>
            <a:r>
              <a:rPr lang="en-US" dirty="0"/>
              <a:t>Hard-to-reach populations</a:t>
            </a:r>
          </a:p>
          <a:p>
            <a:pPr lvl="1"/>
            <a:r>
              <a:rPr lang="en-US" dirty="0"/>
              <a:t>Gather different perspectives</a:t>
            </a:r>
          </a:p>
          <a:p>
            <a:pPr lvl="1"/>
            <a:r>
              <a:rPr lang="en-US" dirty="0"/>
              <a:t>Theory-building</a:t>
            </a:r>
          </a:p>
          <a:p>
            <a:pPr marL="0" indent="0">
              <a:buNone/>
            </a:pPr>
            <a:r>
              <a:rPr lang="en-US" b="1" dirty="0"/>
              <a:t>Limitations</a:t>
            </a:r>
          </a:p>
          <a:p>
            <a:pPr lvl="1"/>
            <a:r>
              <a:rPr lang="en-US" dirty="0"/>
              <a:t>Not generalizable.  May not be representative</a:t>
            </a:r>
          </a:p>
          <a:p>
            <a:pPr lvl="1"/>
            <a:r>
              <a:rPr lang="en-US" dirty="0"/>
              <a:t>Risk of bias and error in sampling </a:t>
            </a:r>
          </a:p>
          <a:p>
            <a:pPr lvl="1"/>
            <a:r>
              <a:rPr lang="en-US" dirty="0"/>
              <a:t>May be difficult to recruit from groups from diverse populations</a:t>
            </a:r>
          </a:p>
        </p:txBody>
      </p:sp>
      <p:sp>
        <p:nvSpPr>
          <p:cNvPr id="5" name="Text Placeholder 4"/>
          <p:cNvSpPr>
            <a:spLocks noGrp="1"/>
          </p:cNvSpPr>
          <p:nvPr>
            <p:ph type="body" sz="quarter" idx="3"/>
          </p:nvPr>
        </p:nvSpPr>
        <p:spPr>
          <a:xfrm>
            <a:off x="6194427" y="1444679"/>
            <a:ext cx="5183188" cy="823912"/>
          </a:xfrm>
        </p:spPr>
        <p:txBody>
          <a:bodyPr>
            <a:normAutofit lnSpcReduction="10000"/>
          </a:bodyPr>
          <a:lstStyle/>
          <a:p>
            <a:r>
              <a:rPr lang="en-US" sz="2800" dirty="0"/>
              <a:t>Probability sampling approaches</a:t>
            </a:r>
          </a:p>
        </p:txBody>
      </p:sp>
      <p:sp>
        <p:nvSpPr>
          <p:cNvPr id="6" name="Content Placeholder 5"/>
          <p:cNvSpPr>
            <a:spLocks noGrp="1"/>
          </p:cNvSpPr>
          <p:nvPr>
            <p:ph sz="quarter" idx="4"/>
          </p:nvPr>
        </p:nvSpPr>
        <p:spPr>
          <a:xfrm>
            <a:off x="6172200" y="2505074"/>
            <a:ext cx="5183188" cy="4213121"/>
          </a:xfrm>
        </p:spPr>
        <p:txBody>
          <a:bodyPr>
            <a:normAutofit fontScale="92500" lnSpcReduction="20000"/>
          </a:bodyPr>
          <a:lstStyle/>
          <a:p>
            <a:pPr marL="0" indent="0">
              <a:buNone/>
            </a:pPr>
            <a:r>
              <a:rPr lang="en-US" b="1" dirty="0"/>
              <a:t>Strengths</a:t>
            </a:r>
          </a:p>
          <a:p>
            <a:pPr lvl="1"/>
            <a:r>
              <a:rPr lang="en-US" dirty="0"/>
              <a:t>Generalizability</a:t>
            </a:r>
          </a:p>
          <a:p>
            <a:pPr lvl="1"/>
            <a:r>
              <a:rPr lang="en-US" dirty="0"/>
              <a:t>Reduces error and bias.  Improves accuracy.  </a:t>
            </a:r>
          </a:p>
          <a:p>
            <a:pPr lvl="1"/>
            <a:r>
              <a:rPr lang="en-US" dirty="0"/>
              <a:t>Larger sample sizes have greater explanatory power</a:t>
            </a:r>
          </a:p>
          <a:p>
            <a:pPr marL="0" indent="0">
              <a:buNone/>
            </a:pPr>
            <a:r>
              <a:rPr lang="en-US" b="1" dirty="0"/>
              <a:t>Limitations</a:t>
            </a:r>
          </a:p>
          <a:p>
            <a:pPr lvl="1"/>
            <a:r>
              <a:rPr lang="en-US" dirty="0"/>
              <a:t>May be costly or inconvenient.  </a:t>
            </a:r>
          </a:p>
          <a:p>
            <a:pPr lvl="1"/>
            <a:r>
              <a:rPr lang="en-US" dirty="0"/>
              <a:t>May be impractical for hard-to-reach populations</a:t>
            </a:r>
          </a:p>
          <a:p>
            <a:pPr lvl="1"/>
            <a:r>
              <a:rPr lang="en-US" dirty="0"/>
              <a:t>Problems with small minority groups </a:t>
            </a:r>
          </a:p>
          <a:p>
            <a:pPr lvl="1"/>
            <a:r>
              <a:rPr lang="en-US" dirty="0"/>
              <a:t>Requires a </a:t>
            </a:r>
            <a:r>
              <a:rPr lang="en-US" i="1" dirty="0"/>
              <a:t>real</a:t>
            </a:r>
            <a:r>
              <a:rPr lang="en-US" dirty="0"/>
              <a:t> sampling frame, not hypothetical.  (You need a list)</a:t>
            </a:r>
          </a:p>
          <a:p>
            <a:pPr lvl="1"/>
            <a:r>
              <a:rPr lang="en-US" dirty="0"/>
              <a:t>Sacrifices depth for breadth.  </a:t>
            </a:r>
          </a:p>
        </p:txBody>
      </p:sp>
    </p:spTree>
    <p:extLst>
      <p:ext uri="{BB962C8B-B14F-4D97-AF65-F5344CB8AC3E}">
        <p14:creationId xmlns:p14="http://schemas.microsoft.com/office/powerpoint/2010/main" val="2215984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p:cNvSpPr>
            <a:spLocks noGrp="1"/>
          </p:cNvSpPr>
          <p:nvPr>
            <p:ph type="title"/>
          </p:nvPr>
        </p:nvSpPr>
        <p:spPr>
          <a:xfrm>
            <a:off x="841246" y="673770"/>
            <a:ext cx="3644489" cy="2414488"/>
          </a:xfrm>
        </p:spPr>
        <p:txBody>
          <a:bodyPr anchor="t">
            <a:normAutofit/>
          </a:bodyPr>
          <a:lstStyle/>
          <a:p>
            <a:r>
              <a:rPr lang="en-US" sz="5400" i="1" dirty="0">
                <a:solidFill>
                  <a:srgbClr val="FFFFFF"/>
                </a:solidFill>
              </a:rPr>
              <a:t>How would you sample…</a:t>
            </a:r>
          </a:p>
        </p:txBody>
      </p:sp>
      <p:sp>
        <p:nvSpPr>
          <p:cNvPr id="3" name="Content Placeholder 2"/>
          <p:cNvSpPr>
            <a:spLocks noGrp="1"/>
          </p:cNvSpPr>
          <p:nvPr>
            <p:ph idx="1"/>
          </p:nvPr>
        </p:nvSpPr>
        <p:spPr>
          <a:xfrm>
            <a:off x="5958348" y="882314"/>
            <a:ext cx="5392405" cy="5770733"/>
          </a:xfrm>
        </p:spPr>
        <p:txBody>
          <a:bodyPr>
            <a:normAutofit/>
          </a:bodyPr>
          <a:lstStyle/>
          <a:p>
            <a:pPr marL="0" indent="0">
              <a:buNone/>
            </a:pPr>
            <a:r>
              <a:rPr lang="en-US" sz="2400" dirty="0"/>
              <a:t>What is the relationship between Meals on Wheels participation on depression scores in low-income seniors?</a:t>
            </a:r>
          </a:p>
          <a:p>
            <a:endParaRPr lang="en-US" sz="2400" dirty="0"/>
          </a:p>
          <a:p>
            <a:r>
              <a:rPr lang="en-US" sz="2400" dirty="0"/>
              <a:t>Is this a qualitative or quantitative question?</a:t>
            </a:r>
          </a:p>
          <a:p>
            <a:r>
              <a:rPr lang="en-US" sz="2400" dirty="0"/>
              <a:t>What sampling technique will you use?  </a:t>
            </a:r>
          </a:p>
          <a:p>
            <a:r>
              <a:rPr lang="en-US" sz="2400" dirty="0"/>
              <a:t>How will participants be recruited?</a:t>
            </a:r>
          </a:p>
          <a:p>
            <a:r>
              <a:rPr lang="en-US" sz="2400" dirty="0"/>
              <a:t>What are your inclusion criteria?</a:t>
            </a:r>
          </a:p>
          <a:p>
            <a:r>
              <a:rPr lang="en-US" sz="2400" dirty="0"/>
              <a:t>What are some strengths and limitations of your approach?</a:t>
            </a:r>
          </a:p>
        </p:txBody>
      </p:sp>
    </p:spTree>
    <p:extLst>
      <p:ext uri="{BB962C8B-B14F-4D97-AF65-F5344CB8AC3E}">
        <p14:creationId xmlns:p14="http://schemas.microsoft.com/office/powerpoint/2010/main" val="353412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838200" y="401221"/>
            <a:ext cx="10515600" cy="1348065"/>
          </a:xfrm>
        </p:spPr>
        <p:txBody>
          <a:bodyPr>
            <a:normAutofit/>
          </a:bodyPr>
          <a:lstStyle/>
          <a:p>
            <a:r>
              <a:rPr lang="en-US" sz="5400" i="1" dirty="0">
                <a:solidFill>
                  <a:srgbClr val="FFFFFF"/>
                </a:solidFill>
              </a:rPr>
              <a:t>How would you sample… </a:t>
            </a:r>
            <a:r>
              <a:rPr lang="en-US" sz="5400" i="1">
                <a:solidFill>
                  <a:srgbClr val="FFFFFF"/>
                </a:solidFill>
              </a:rPr>
              <a:t>(continued)</a:t>
            </a:r>
            <a:endParaRPr lang="en-US" sz="5400" i="1" dirty="0">
              <a:solidFill>
                <a:srgbClr val="FFFFFF"/>
              </a:solidFill>
            </a:endParaRPr>
          </a:p>
        </p:txBody>
      </p:sp>
      <p:sp>
        <p:nvSpPr>
          <p:cNvPr id="3" name="Content Placeholder 2"/>
          <p:cNvSpPr>
            <a:spLocks noGrp="1"/>
          </p:cNvSpPr>
          <p:nvPr>
            <p:ph idx="1"/>
          </p:nvPr>
        </p:nvSpPr>
        <p:spPr>
          <a:xfrm>
            <a:off x="838200" y="2586789"/>
            <a:ext cx="10515600" cy="3590174"/>
          </a:xfrm>
        </p:spPr>
        <p:txBody>
          <a:bodyPr>
            <a:normAutofit/>
          </a:bodyPr>
          <a:lstStyle/>
          <a:p>
            <a:pPr marL="0" indent="0">
              <a:buNone/>
            </a:pPr>
            <a:r>
              <a:rPr lang="en-US" sz="2200" dirty="0"/>
              <a:t>How do survivors of natural disasters understand their role in their community’s recovery?</a:t>
            </a:r>
          </a:p>
          <a:p>
            <a:endParaRPr lang="en-US" sz="2200" dirty="0"/>
          </a:p>
          <a:p>
            <a:r>
              <a:rPr lang="en-US" sz="2200" dirty="0"/>
              <a:t>Is this a qualitative or quantitative question?</a:t>
            </a:r>
          </a:p>
          <a:p>
            <a:r>
              <a:rPr lang="en-US" sz="2200" dirty="0"/>
              <a:t>What sampling technique will you use?  </a:t>
            </a:r>
          </a:p>
          <a:p>
            <a:r>
              <a:rPr lang="en-US" sz="2200" dirty="0"/>
              <a:t>How will participants be recruited?</a:t>
            </a:r>
          </a:p>
          <a:p>
            <a:r>
              <a:rPr lang="en-US" sz="2200" dirty="0"/>
              <a:t>What are your inclusion criteria?</a:t>
            </a:r>
          </a:p>
          <a:p>
            <a:r>
              <a:rPr lang="en-US" sz="2200" dirty="0"/>
              <a:t>What are some strengths and limitations of your approach?</a:t>
            </a:r>
          </a:p>
        </p:txBody>
      </p:sp>
    </p:spTree>
    <p:extLst>
      <p:ext uri="{BB962C8B-B14F-4D97-AF65-F5344CB8AC3E}">
        <p14:creationId xmlns:p14="http://schemas.microsoft.com/office/powerpoint/2010/main" val="108984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5558489" cy="1325563"/>
          </a:xfrm>
        </p:spPr>
        <p:txBody>
          <a:bodyPr>
            <a:normAutofit/>
          </a:bodyPr>
          <a:lstStyle/>
          <a:p>
            <a:r>
              <a:rPr lang="en-US"/>
              <a:t>Chapter Overview</a:t>
            </a:r>
          </a:p>
        </p:txBody>
      </p:sp>
      <p:sp>
        <p:nvSpPr>
          <p:cNvPr id="27" name="Freeform: Shape 26">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Content Placeholder 2"/>
          <p:cNvSpPr>
            <a:spLocks noGrp="1"/>
          </p:cNvSpPr>
          <p:nvPr>
            <p:ph idx="1"/>
          </p:nvPr>
        </p:nvSpPr>
        <p:spPr>
          <a:xfrm>
            <a:off x="838200" y="1825625"/>
            <a:ext cx="5558489" cy="4351338"/>
          </a:xfrm>
        </p:spPr>
        <p:txBody>
          <a:bodyPr>
            <a:normAutofit/>
          </a:bodyPr>
          <a:lstStyle/>
          <a:p>
            <a:pPr marL="0" indent="0">
              <a:buNone/>
            </a:pPr>
            <a:r>
              <a:rPr lang="en-US" sz="2000" dirty="0"/>
              <a:t>Sampling involves selecting a subset of a population and drawing conclusions from that subset.</a:t>
            </a:r>
          </a:p>
          <a:p>
            <a:pPr marL="0" indent="0">
              <a:buNone/>
            </a:pPr>
            <a:r>
              <a:rPr lang="en-US" sz="2000" dirty="0"/>
              <a:t>How you sample and who you sample shapes what conclusions you are able to draw from the data. </a:t>
            </a:r>
          </a:p>
          <a:p>
            <a:pPr marL="0" indent="0">
              <a:buNone/>
            </a:pPr>
            <a:r>
              <a:rPr lang="en-US" sz="2000" dirty="0"/>
              <a:t>This chapter will: </a:t>
            </a:r>
          </a:p>
          <a:p>
            <a:r>
              <a:rPr lang="en-US" sz="2000" dirty="0"/>
              <a:t>define sampling</a:t>
            </a:r>
          </a:p>
          <a:p>
            <a:r>
              <a:rPr lang="en-US" sz="2000" dirty="0"/>
              <a:t>discuss different types of sampling strategies, and </a:t>
            </a:r>
          </a:p>
          <a:p>
            <a:r>
              <a:rPr lang="en-US" sz="2000" dirty="0"/>
              <a:t>consider how to judge the quality of samples as consumers and creators of social scientific research.</a:t>
            </a:r>
          </a:p>
        </p:txBody>
      </p:sp>
      <p:sp>
        <p:nvSpPr>
          <p:cNvPr id="29" name="Oval 28">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Block Arc 30">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35" name="Straight Connector 34">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7" name="Freeform: Shape 36">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Arc 38">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6108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4" name="Arc 33">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A7814A-F9FE-44B3-8014-514DBBABBC2E}"/>
              </a:ext>
            </a:extLst>
          </p:cNvPr>
          <p:cNvSpPr>
            <a:spLocks noGrp="1"/>
          </p:cNvSpPr>
          <p:nvPr>
            <p:ph type="title"/>
          </p:nvPr>
        </p:nvSpPr>
        <p:spPr>
          <a:xfrm>
            <a:off x="838201" y="479493"/>
            <a:ext cx="5257800" cy="1325563"/>
          </a:xfrm>
        </p:spPr>
        <p:txBody>
          <a:bodyPr>
            <a:normAutofit/>
          </a:bodyPr>
          <a:lstStyle/>
          <a:p>
            <a:r>
              <a:rPr lang="en-US" dirty="0"/>
              <a:t>Activity</a:t>
            </a:r>
          </a:p>
        </p:txBody>
      </p:sp>
      <p:sp>
        <p:nvSpPr>
          <p:cNvPr id="6" name="Content Placeholder 5">
            <a:extLst>
              <a:ext uri="{FF2B5EF4-FFF2-40B4-BE49-F238E27FC236}">
                <a16:creationId xmlns:a16="http://schemas.microsoft.com/office/drawing/2014/main" id="{8A00392D-48B1-490E-B697-CE431BEE7B5E}"/>
              </a:ext>
            </a:extLst>
          </p:cNvPr>
          <p:cNvSpPr>
            <a:spLocks noGrp="1"/>
          </p:cNvSpPr>
          <p:nvPr>
            <p:ph idx="1"/>
          </p:nvPr>
        </p:nvSpPr>
        <p:spPr>
          <a:xfrm>
            <a:off x="838201" y="1984443"/>
            <a:ext cx="5257800" cy="4192520"/>
          </a:xfrm>
        </p:spPr>
        <p:txBody>
          <a:bodyPr>
            <a:normAutofit/>
          </a:bodyPr>
          <a:lstStyle/>
          <a:p>
            <a:pPr marL="0" indent="0">
              <a:buNone/>
            </a:pPr>
            <a:r>
              <a:rPr lang="en-US"/>
              <a:t>Name a variable and share your operational definition of a variable</a:t>
            </a:r>
          </a:p>
          <a:p>
            <a:r>
              <a:rPr lang="en-US"/>
              <a:t>Does the definition have…</a:t>
            </a:r>
          </a:p>
          <a:p>
            <a:pPr lvl="1"/>
            <a:r>
              <a:rPr lang="en-US"/>
              <a:t>A measure</a:t>
            </a:r>
          </a:p>
          <a:p>
            <a:pPr lvl="1"/>
            <a:r>
              <a:rPr lang="en-US"/>
              <a:t>How to interpret that measure</a:t>
            </a:r>
          </a:p>
          <a:p>
            <a:r>
              <a:rPr lang="en-US"/>
              <a:t>What kind of validity do you have?</a:t>
            </a:r>
          </a:p>
          <a:p>
            <a:r>
              <a:rPr lang="en-US"/>
              <a:t>What kind of reliability?</a:t>
            </a:r>
          </a:p>
        </p:txBody>
      </p:sp>
      <p:pic>
        <p:nvPicPr>
          <p:cNvPr id="4" name="Picture 3" descr="Variables in Python 3: Naming Style, Reassigning, Local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1053" y="2342306"/>
            <a:ext cx="4777381" cy="200067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2" name="Freeform: Shape 31">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5810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4B2E0A4-7738-4634-A685-2FA58638A87A}"/>
              </a:ext>
            </a:extLst>
          </p:cNvPr>
          <p:cNvSpPr>
            <a:spLocks noGrp="1"/>
          </p:cNvSpPr>
          <p:nvPr>
            <p:ph type="title"/>
          </p:nvPr>
        </p:nvSpPr>
        <p:spPr>
          <a:xfrm>
            <a:off x="838200" y="365125"/>
            <a:ext cx="10515600" cy="1325563"/>
          </a:xfrm>
        </p:spPr>
        <p:txBody>
          <a:bodyPr>
            <a:normAutofit/>
          </a:bodyPr>
          <a:lstStyle/>
          <a:p>
            <a:r>
              <a:rPr lang="en-US"/>
              <a:t>Instruments and measures</a:t>
            </a:r>
          </a:p>
        </p:txBody>
      </p:sp>
      <p:sp>
        <p:nvSpPr>
          <p:cNvPr id="25" name="Arc 2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4D87EEE-0E0D-4FBB-A807-6190E09CD6D2}"/>
              </a:ext>
            </a:extLst>
          </p:cNvPr>
          <p:cNvSpPr>
            <a:spLocks noGrp="1"/>
          </p:cNvSpPr>
          <p:nvPr>
            <p:ph idx="1"/>
          </p:nvPr>
        </p:nvSpPr>
        <p:spPr>
          <a:xfrm>
            <a:off x="838200" y="1825625"/>
            <a:ext cx="10515600" cy="4351338"/>
          </a:xfrm>
        </p:spPr>
        <p:txBody>
          <a:bodyPr>
            <a:normAutofit/>
          </a:bodyPr>
          <a:lstStyle/>
          <a:p>
            <a:r>
              <a:rPr lang="en-US"/>
              <a:t>Share the final draft of your research question</a:t>
            </a:r>
          </a:p>
          <a:p>
            <a:r>
              <a:rPr lang="en-US"/>
              <a:t>Identify your key variables (Independent, Dependent) and provide an operational definition for each one.  </a:t>
            </a:r>
          </a:p>
          <a:p>
            <a:r>
              <a:rPr lang="en-US"/>
              <a:t>What are the strengths and limitations of how you chose to measure each variable?</a:t>
            </a:r>
          </a:p>
          <a:p>
            <a:r>
              <a:rPr lang="en-US"/>
              <a:t>Identify at least two control variables for your study and explain how they might impact the relationship between your independent and dependent variables. </a:t>
            </a:r>
          </a:p>
        </p:txBody>
      </p:sp>
    </p:spTree>
    <p:extLst>
      <p:ext uri="{BB962C8B-B14F-4D97-AF65-F5344CB8AC3E}">
        <p14:creationId xmlns:p14="http://schemas.microsoft.com/office/powerpoint/2010/main" val="343214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53BE9-AE4B-4C32-BA29-0F930515B657}"/>
              </a:ext>
            </a:extLst>
          </p:cNvPr>
          <p:cNvSpPr>
            <a:spLocks noGrp="1"/>
          </p:cNvSpPr>
          <p:nvPr>
            <p:ph type="title"/>
          </p:nvPr>
        </p:nvSpPr>
        <p:spPr/>
        <p:txBody>
          <a:bodyPr/>
          <a:lstStyle/>
          <a:p>
            <a:r>
              <a:rPr lang="en-US" dirty="0"/>
              <a:t>Wait…what are control variables again?</a:t>
            </a:r>
          </a:p>
        </p:txBody>
      </p:sp>
      <p:graphicFrame>
        <p:nvGraphicFramePr>
          <p:cNvPr id="7" name="Content Placeholder 2" descr="This is a table with 4 sets of images and text. The first set is an image of a speedbump, followed by the text &quot;A control variable is any factor that is controlled or held constant in an experiment.&quot; The second set is an image of two figures with a question mark above their heads, followed by the text &quot;You want You want to make sure the control variable doesn’t have an impact on the relationship between your IV and DV.&quot; The third set is an image of a statistical chart, followed by the text &quot;Examples: temperature, reading questions the exact same way each time, time of day for data collection, location of interviews.&quot; The fourth set is a checkmark followed by the text &quot;What variables might impact the relationship between your proposal’s IV and DV?&quot;">
            <a:extLst>
              <a:ext uri="{FF2B5EF4-FFF2-40B4-BE49-F238E27FC236}">
                <a16:creationId xmlns:a16="http://schemas.microsoft.com/office/drawing/2014/main" id="{871A1551-ADDB-4E14-9D6C-EA6118B2A400}"/>
              </a:ext>
            </a:extLst>
          </p:cNvPr>
          <p:cNvGraphicFramePr>
            <a:graphicFrameLocks noGrp="1"/>
          </p:cNvGraphicFramePr>
          <p:nvPr>
            <p:ph sz="half" idx="1"/>
            <p:extLst>
              <p:ext uri="{D42A27DB-BD31-4B8C-83A1-F6EECF244321}">
                <p14:modId xmlns:p14="http://schemas.microsoft.com/office/powerpoint/2010/main" val="1265557541"/>
              </p:ext>
            </p:extLst>
          </p:nvPr>
        </p:nvGraphicFramePr>
        <p:xfrm>
          <a:off x="838200" y="1494503"/>
          <a:ext cx="6011698" cy="5190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a:extLst>
              <a:ext uri="{FF2B5EF4-FFF2-40B4-BE49-F238E27FC236}">
                <a16:creationId xmlns:a16="http://schemas.microsoft.com/office/drawing/2014/main" id="{7180B433-0933-4CC5-9002-0E8C4C5BB3B5}"/>
              </a:ext>
            </a:extLst>
          </p:cNvPr>
          <p:cNvSpPr>
            <a:spLocks noGrp="1"/>
          </p:cNvSpPr>
          <p:nvPr>
            <p:ph sz="half" idx="2"/>
          </p:nvPr>
        </p:nvSpPr>
        <p:spPr>
          <a:xfrm>
            <a:off x="8013290" y="1825625"/>
            <a:ext cx="3340510" cy="4351338"/>
          </a:xfrm>
        </p:spPr>
        <p:txBody>
          <a:bodyPr>
            <a:normAutofit/>
          </a:bodyPr>
          <a:lstStyle/>
          <a:p>
            <a:pPr marL="0" indent="0">
              <a:buNone/>
            </a:pPr>
            <a:r>
              <a:rPr lang="en-US" sz="4800" dirty="0"/>
              <a:t>IV-&gt;DV</a:t>
            </a:r>
          </a:p>
        </p:txBody>
      </p:sp>
      <p:pic>
        <p:nvPicPr>
          <p:cNvPr id="5" name="Picture 4" descr="Stages in the Sociological Research Process"/>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49898" y="2790605"/>
            <a:ext cx="4503902" cy="1276789"/>
          </a:xfrm>
          <a:prstGeom prst="rect">
            <a:avLst/>
          </a:prstGeom>
        </p:spPr>
      </p:pic>
    </p:spTree>
    <p:extLst>
      <p:ext uri="{BB962C8B-B14F-4D97-AF65-F5344CB8AC3E}">
        <p14:creationId xmlns:p14="http://schemas.microsoft.com/office/powerpoint/2010/main" val="3073831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6826" y="1112969"/>
            <a:ext cx="3937298" cy="4166010"/>
          </a:xfrm>
        </p:spPr>
        <p:txBody>
          <a:bodyPr>
            <a:normAutofit/>
          </a:bodyPr>
          <a:lstStyle/>
          <a:p>
            <a:r>
              <a:rPr lang="en-US">
                <a:solidFill>
                  <a:srgbClr val="FFFFFF"/>
                </a:solidFill>
              </a:rPr>
              <a:t>Sampling Frames</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096000" y="820879"/>
            <a:ext cx="5257799" cy="5341925"/>
          </a:xfrm>
        </p:spPr>
        <p:txBody>
          <a:bodyPr anchor="t">
            <a:normAutofit fontScale="92500"/>
          </a:bodyPr>
          <a:lstStyle/>
          <a:p>
            <a:pPr marL="0" indent="0">
              <a:buNone/>
            </a:pPr>
            <a:r>
              <a:rPr lang="en-US" sz="2400" dirty="0"/>
              <a:t>Watch this clip from Family Feud</a:t>
            </a:r>
            <a:r>
              <a:rPr lang="en-US" sz="2400" dirty="0">
                <a:hlinkClick r:id="rId2"/>
              </a:rPr>
              <a:t> http://www.youtube.com/watch?v=dWXK2de97Xo</a:t>
            </a:r>
            <a:endParaRPr lang="en-US" sz="2400" dirty="0"/>
          </a:p>
          <a:p>
            <a:r>
              <a:rPr lang="en-US" sz="2400" dirty="0"/>
              <a:t>How does Family Feud get its answers?</a:t>
            </a:r>
          </a:p>
          <a:p>
            <a:pPr lvl="1"/>
            <a:r>
              <a:rPr lang="en-US" dirty="0"/>
              <a:t>It uses a random number dialer to recruit a sample of 100</a:t>
            </a:r>
          </a:p>
          <a:p>
            <a:pPr lvl="1"/>
            <a:r>
              <a:rPr lang="en-US" dirty="0"/>
              <a:t>It asks those 100 people a silly question</a:t>
            </a:r>
          </a:p>
          <a:p>
            <a:r>
              <a:rPr lang="en-US" sz="2400" dirty="0"/>
              <a:t>Do you find these results to be representative of what everyone would say about the question?</a:t>
            </a:r>
          </a:p>
          <a:p>
            <a:r>
              <a:rPr lang="en-US" sz="2400" dirty="0"/>
              <a:t>Why do you think some of the answers in Family Feud are difficult to figure out?</a:t>
            </a:r>
          </a:p>
          <a:p>
            <a:r>
              <a:rPr lang="en-US" sz="2400" dirty="0"/>
              <a:t>What might happen if they sampled 1,000 or 10,000 people instead of 100?</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292951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1">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838201" y="479493"/>
            <a:ext cx="5257800" cy="1325563"/>
          </a:xfrm>
        </p:spPr>
        <p:txBody>
          <a:bodyPr>
            <a:normAutofit/>
          </a:bodyPr>
          <a:lstStyle/>
          <a:p>
            <a:r>
              <a:rPr lang="en-US" dirty="0"/>
              <a:t>Units of Analysis and Observation</a:t>
            </a:r>
          </a:p>
        </p:txBody>
      </p:sp>
      <p:sp>
        <p:nvSpPr>
          <p:cNvPr id="17" name="Content Placeholder 2"/>
          <p:cNvSpPr>
            <a:spLocks noGrp="1"/>
          </p:cNvSpPr>
          <p:nvPr>
            <p:ph idx="1"/>
          </p:nvPr>
        </p:nvSpPr>
        <p:spPr>
          <a:xfrm>
            <a:off x="838201" y="1984443"/>
            <a:ext cx="5257800" cy="4192520"/>
          </a:xfrm>
        </p:spPr>
        <p:txBody>
          <a:bodyPr>
            <a:normAutofit/>
          </a:bodyPr>
          <a:lstStyle/>
          <a:p>
            <a:pPr marL="0" indent="0">
              <a:buNone/>
            </a:pPr>
            <a:r>
              <a:rPr lang="en-US" sz="2400" u="sng"/>
              <a:t>Unit of Analysis</a:t>
            </a:r>
            <a:r>
              <a:rPr lang="en-US" sz="2400"/>
              <a:t>: the entity or people you want your study to make conclusions about</a:t>
            </a:r>
          </a:p>
          <a:p>
            <a:pPr marL="0" indent="0">
              <a:buNone/>
            </a:pPr>
            <a:r>
              <a:rPr lang="en-US" sz="2400"/>
              <a:t>	Target population</a:t>
            </a:r>
          </a:p>
          <a:p>
            <a:pPr marL="0" indent="0">
              <a:buNone/>
            </a:pPr>
            <a:endParaRPr lang="en-US" sz="2400" u="sng"/>
          </a:p>
          <a:p>
            <a:pPr marL="0" indent="0">
              <a:buNone/>
            </a:pPr>
            <a:r>
              <a:rPr lang="en-US" sz="2400" u="sng"/>
              <a:t>Unit of Observation</a:t>
            </a:r>
            <a:r>
              <a:rPr lang="en-US" sz="2400"/>
              <a:t>: the items or people you will be observing and measuring in your study</a:t>
            </a:r>
          </a:p>
          <a:p>
            <a:pPr marL="0" indent="0">
              <a:buNone/>
            </a:pPr>
            <a:r>
              <a:rPr lang="en-US" sz="2400"/>
              <a:t>	Sample </a:t>
            </a:r>
          </a:p>
          <a:p>
            <a:pPr marL="0" indent="0">
              <a:buNone/>
            </a:pPr>
            <a:r>
              <a:rPr lang="en-US" sz="2400"/>
              <a:t>	Can be same or different</a:t>
            </a:r>
          </a:p>
          <a:p>
            <a:endParaRPr lang="en-US" sz="2400"/>
          </a:p>
          <a:p>
            <a:endParaRPr lang="en-US" sz="2400"/>
          </a:p>
        </p:txBody>
      </p:sp>
      <p:pic>
        <p:nvPicPr>
          <p:cNvPr id="7" name="Graphic 6" descr="Target Audience">
            <a:extLst>
              <a:ext uri="{FF2B5EF4-FFF2-40B4-BE49-F238E27FC236}">
                <a16:creationId xmlns:a16="http://schemas.microsoft.com/office/drawing/2014/main" id="{03CB6182-7228-4FB4-B110-9D3BF2296E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26" name="Arc 25">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8" name="Freeform: Shape 23">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8578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5000" y="640823"/>
            <a:ext cx="3418659" cy="5583148"/>
          </a:xfrm>
        </p:spPr>
        <p:txBody>
          <a:bodyPr anchor="ctr">
            <a:normAutofit/>
          </a:bodyPr>
          <a:lstStyle/>
          <a:p>
            <a:r>
              <a:rPr lang="en-US" sz="5400" dirty="0"/>
              <a:t>Survey says…</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2" descr="This is a series of text boxes illustrating the survey.  It begins with the text We asked 100 married people...&quot;Name something your partner always forgets.&quot; Next is the text Unit of Observation, followed by the text Married people.  Last is the text Unit of Analysis, followed by the text the married person's partner.">
            <a:extLst>
              <a:ext uri="{FF2B5EF4-FFF2-40B4-BE49-F238E27FC236}">
                <a16:creationId xmlns:a16="http://schemas.microsoft.com/office/drawing/2014/main" id="{740177FB-D028-43BE-91CB-D6A5DE202FBC}"/>
              </a:ext>
            </a:extLst>
          </p:cNvPr>
          <p:cNvGraphicFramePr>
            <a:graphicFrameLocks noGrp="1"/>
          </p:cNvGraphicFramePr>
          <p:nvPr>
            <p:ph idx="1"/>
            <p:extLst>
              <p:ext uri="{D42A27DB-BD31-4B8C-83A1-F6EECF244321}">
                <p14:modId xmlns:p14="http://schemas.microsoft.com/office/powerpoint/2010/main" val="308938688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6985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8EC962-AA95-4906-8FAE-682138CEFEF9}"/>
              </a:ext>
            </a:extLst>
          </p:cNvPr>
          <p:cNvSpPr>
            <a:spLocks noGrp="1"/>
          </p:cNvSpPr>
          <p:nvPr>
            <p:ph type="title"/>
          </p:nvPr>
        </p:nvSpPr>
        <p:spPr>
          <a:xfrm>
            <a:off x="635000" y="640823"/>
            <a:ext cx="3418659" cy="5583148"/>
          </a:xfrm>
        </p:spPr>
        <p:txBody>
          <a:bodyPr anchor="ctr">
            <a:normAutofit/>
          </a:bodyPr>
          <a:lstStyle/>
          <a:p>
            <a:r>
              <a:rPr lang="en-US" sz="5400" dirty="0"/>
              <a:t>Sampling terms</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descr="This is a collection of 6 boxes containing examples of sampling terms and their definitions.  The first box contains this text: Population: everyone in the group you want to talk about in larger context. The second box contains this text: Elements: people (usually), but also documents, case files, videos, etc. The third box contains this text: Sampling frame: where and how will you sample the population. The frame is everyone who could potentially be in your study, given where and how you plan to gather participants. The fourth box contains this text: Recruitment: Come be in my study, please.  The fifth box contains this text: Inclusion/exclusion criteria: participants must have these criteria in order to participate in the study. The sixth box contains this text: Sample: the people (or documents) who actually end up in your sample taken from the sampling frame.">
            <a:extLst>
              <a:ext uri="{FF2B5EF4-FFF2-40B4-BE49-F238E27FC236}">
                <a16:creationId xmlns:a16="http://schemas.microsoft.com/office/drawing/2014/main" id="{5A7A0136-5921-4927-980E-694DC4D0CBC7}"/>
              </a:ext>
            </a:extLst>
          </p:cNvPr>
          <p:cNvGraphicFramePr>
            <a:graphicFrameLocks noGrp="1"/>
          </p:cNvGraphicFramePr>
          <p:nvPr>
            <p:ph idx="1"/>
            <p:extLst>
              <p:ext uri="{D42A27DB-BD31-4B8C-83A1-F6EECF244321}">
                <p14:modId xmlns:p14="http://schemas.microsoft.com/office/powerpoint/2010/main" val="3972370135"/>
              </p:ext>
            </p:extLst>
          </p:nvPr>
        </p:nvGraphicFramePr>
        <p:xfrm>
          <a:off x="4648018" y="173421"/>
          <a:ext cx="7134498" cy="6463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933094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1078</Words>
  <Application>Microsoft Office PowerPoint</Application>
  <PresentationFormat>Widescreen</PresentationFormat>
  <Paragraphs>152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1_Office Theme</vt:lpstr>
      <vt:lpstr>Chapter 10: Sampling</vt:lpstr>
      <vt:lpstr>Chapter Overview</vt:lpstr>
      <vt:lpstr>Activity</vt:lpstr>
      <vt:lpstr>Instruments and measures</vt:lpstr>
      <vt:lpstr>Wait…what are control variables again?</vt:lpstr>
      <vt:lpstr>Sampling Frames</vt:lpstr>
      <vt:lpstr>Units of Analysis and Observation</vt:lpstr>
      <vt:lpstr>Survey says…</vt:lpstr>
      <vt:lpstr>Sampling terms</vt:lpstr>
      <vt:lpstr>Populations and samples</vt:lpstr>
      <vt:lpstr>Generalizability</vt:lpstr>
      <vt:lpstr>Generalizability and Representativeness</vt:lpstr>
      <vt:lpstr>In your study…</vt:lpstr>
      <vt:lpstr>Sampling Approaches</vt:lpstr>
      <vt:lpstr>Strengths and Limitations of Sampling Types</vt:lpstr>
      <vt:lpstr>How would you sample…</vt:lpstr>
      <vt:lpstr>How would you sample…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 Sampling</dc:title>
  <dc:creator>Erin Stevenson</dc:creator>
  <cp:lastModifiedBy>Edwards, Laura</cp:lastModifiedBy>
  <cp:revision>9</cp:revision>
  <dcterms:created xsi:type="dcterms:W3CDTF">2021-03-21T13:43:52Z</dcterms:created>
  <dcterms:modified xsi:type="dcterms:W3CDTF">2021-10-22T14:00:18Z</dcterms:modified>
</cp:coreProperties>
</file>