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7" r:id="rId2"/>
    <p:sldId id="313" r:id="rId3"/>
    <p:sldId id="307" r:id="rId4"/>
    <p:sldId id="308" r:id="rId5"/>
    <p:sldId id="309" r:id="rId6"/>
    <p:sldId id="310" r:id="rId7"/>
    <p:sldId id="3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0" autoAdjust="0"/>
    <p:restoredTop sz="95782" autoAdjust="0"/>
  </p:normalViewPr>
  <p:slideViewPr>
    <p:cSldViewPr snapToGrid="0">
      <p:cViewPr varScale="1">
        <p:scale>
          <a:sx n="94" d="100"/>
          <a:sy n="94" d="100"/>
        </p:scale>
        <p:origin x="23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ADA4E-F6C9-4C59-A9C4-402E91C80CBE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F7012-8E6E-465E-9006-6E6B4D22B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F808-85AD-4397-A924-0B60BBC9E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67D53-FD92-4BAE-886C-D29B65FA9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1A76C-250A-4CB8-A09C-16F2B6D6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5DDE1-0FB6-4260-80DA-E5FF3C3E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4DC34-161D-4284-A091-43B3AC43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9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1912A-69B6-4636-8D5B-44CF59D5B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600C0-3DE4-49EE-A3C4-E583735FB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C5B11-60C5-40B1-A84D-44B85253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528E4-5234-49B8-9254-5BF39838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8F7DF-B7F5-4DB9-87D5-3A014EE0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1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69F748-4D10-4EFB-AD06-E49E90192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6F3A5-BC57-4633-B10C-A7A6951FC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9F6B6-739D-400C-BFCE-9FC7432B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1C40C-10D9-445D-B1BA-E4D7BC20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CE80F-F120-4EA7-A7BA-600BEA39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9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21C33-4158-4918-A7B7-7609E41F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F2ED0-F772-47B5-929A-575616D1D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D4335-ADD3-436F-906E-6B35B3A2B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3544B-3DAD-4D34-B61E-B3C3D3DCF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C1593-DDBA-4813-8B4C-4F033EB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5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C20B-18A5-462E-935C-0F8CC32E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2E640-DA87-40AA-B47A-9202B1BF4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FDF1A-5905-472B-AAB9-56785BC2C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107E9-8401-4F06-BE19-BE02115D6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7D52A-20BE-49CB-831C-C164CB5B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6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0377C-5217-4FEA-957C-8B59DC44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9199-AE9D-4A54-9E31-4D0E5D374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CB71A-B863-4653-8F89-B308A23F7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69F58-5905-4411-8BFA-3982E811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88886-A2B7-48A2-B5CB-D206992A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8F678-C834-4A82-A2EA-36DE7FBB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6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129C-5E1A-44A6-9615-9D986C3F7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A8A11-83F7-409A-B4D1-8BA1BB814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CF8A8-4E02-4A0D-89CF-3BBAF1223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73F06-0F48-44FE-9AFF-69CC9DE49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4C7B1D-D324-435A-966E-9B49A2D93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1C9AE-789D-49A2-8B60-338FF749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91BCAB-1C40-46FF-81EA-6C2E8CB9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043876-C12A-4118-91E5-AB08BA199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2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F981-6F0C-478C-B4F1-300398CF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33821C-1C21-4976-979F-5C4520F5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F9430-1AE0-4B6A-9AD2-18A9956F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0CD99-CEFE-486A-824D-2FA64948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51AC5-3442-4C20-AF0C-E61A2CDE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D282D2-D6E1-4404-BA1E-E22D1F67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48BF8-ECD9-43EF-B353-9497753D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3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B389-7D0E-4F54-BAF8-CBF9FA86C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1AC3-3116-40E8-9B3A-77DE90181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1F7C2-4C65-4B07-9E18-4371D7797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8FE7F-4D4B-4370-9172-4A70EFB0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B0F57-F74B-4D97-A781-17F41213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EFF71-4FC8-4152-8DA1-02CF3AF1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6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E9BE-84CC-4107-A1C5-581ECB5F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9BAB8-4699-4C62-BB72-863E4DDFC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7F671-6210-4673-9D07-AD9868862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7FCE4-1877-4985-94F6-F9720023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6A37B-E2AA-4387-9EB2-09395C475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60FBC-71C7-44F3-AC9D-110E69E14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1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DFA72-3FE2-4451-BF84-DCD74D8D9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DCDD5-86FF-4D84-8B43-F95078FD7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5FCBE-EA36-4DD0-BCDF-1AB52C4CD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79A35-96F8-4A57-8A1F-98F31DECBC6D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8C867-3708-4695-A082-18C4BB42F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26958-147A-4C1D-9ADD-4548C13BF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18831-2F19-4F31-81E7-D8DEDFF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5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ocialsci.libretexts.org/Bookshelves/Social_Work_and_Human_Services/Scientific_Inquiry_in_Social_Work_(DeCarlo).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587169E-2A0C-4EEA-BF70-71E2BC404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229686" cy="3469184"/>
          </a:xfrm>
          <a:custGeom>
            <a:avLst/>
            <a:gdLst>
              <a:gd name="connsiteX0" fmla="*/ 0 w 4229686"/>
              <a:gd name="connsiteY0" fmla="*/ 0 h 3469184"/>
              <a:gd name="connsiteX1" fmla="*/ 3937282 w 4229686"/>
              <a:gd name="connsiteY1" fmla="*/ 0 h 3469184"/>
              <a:gd name="connsiteX2" fmla="*/ 3947509 w 4229686"/>
              <a:gd name="connsiteY2" fmla="*/ 16834 h 3469184"/>
              <a:gd name="connsiteX3" fmla="*/ 4229686 w 4229686"/>
              <a:gd name="connsiteY3" fmla="*/ 1131238 h 3469184"/>
              <a:gd name="connsiteX4" fmla="*/ 1891740 w 4229686"/>
              <a:gd name="connsiteY4" fmla="*/ 3469184 h 3469184"/>
              <a:gd name="connsiteX5" fmla="*/ 87667 w 4229686"/>
              <a:gd name="connsiteY5" fmla="*/ 2618389 h 3469184"/>
              <a:gd name="connsiteX6" fmla="*/ 0 w 4229686"/>
              <a:gd name="connsiteY6" fmla="*/ 2501153 h 346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9686" h="3469184">
                <a:moveTo>
                  <a:pt x="0" y="0"/>
                </a:moveTo>
                <a:lnTo>
                  <a:pt x="3937282" y="0"/>
                </a:lnTo>
                <a:lnTo>
                  <a:pt x="3947509" y="16834"/>
                </a:lnTo>
                <a:cubicBezTo>
                  <a:pt x="4127466" y="348105"/>
                  <a:pt x="4229686" y="727734"/>
                  <a:pt x="4229686" y="1131238"/>
                </a:cubicBezTo>
                <a:cubicBezTo>
                  <a:pt x="4229686" y="2422450"/>
                  <a:pt x="3182952" y="3469184"/>
                  <a:pt x="1891740" y="3469184"/>
                </a:cubicBezTo>
                <a:cubicBezTo>
                  <a:pt x="1165433" y="3469184"/>
                  <a:pt x="516481" y="3137991"/>
                  <a:pt x="87667" y="2618389"/>
                </a:cubicBezTo>
                <a:lnTo>
                  <a:pt x="0" y="25011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1645" y="3853046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EB9B19-D8F1-4EB1-AA3B-A92D9BCE2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94561" y="2928977"/>
            <a:ext cx="5010226" cy="3929025"/>
          </a:xfrm>
          <a:custGeom>
            <a:avLst/>
            <a:gdLst>
              <a:gd name="connsiteX0" fmla="*/ 2505113 w 5010226"/>
              <a:gd name="connsiteY0" fmla="*/ 0 h 3929025"/>
              <a:gd name="connsiteX1" fmla="*/ 5010226 w 5010226"/>
              <a:gd name="connsiteY1" fmla="*/ 2505113 h 3929025"/>
              <a:gd name="connsiteX2" fmla="*/ 4582392 w 5010226"/>
              <a:gd name="connsiteY2" fmla="*/ 3905746 h 3929025"/>
              <a:gd name="connsiteX3" fmla="*/ 4564985 w 5010226"/>
              <a:gd name="connsiteY3" fmla="*/ 3929025 h 3929025"/>
              <a:gd name="connsiteX4" fmla="*/ 445242 w 5010226"/>
              <a:gd name="connsiteY4" fmla="*/ 3929025 h 3929025"/>
              <a:gd name="connsiteX5" fmla="*/ 427834 w 5010226"/>
              <a:gd name="connsiteY5" fmla="*/ 3905746 h 3929025"/>
              <a:gd name="connsiteX6" fmla="*/ 0 w 5010226"/>
              <a:gd name="connsiteY6" fmla="*/ 2505113 h 3929025"/>
              <a:gd name="connsiteX7" fmla="*/ 2505113 w 5010226"/>
              <a:gd name="connsiteY7" fmla="*/ 0 h 392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10226" h="3929025">
                <a:moveTo>
                  <a:pt x="2505113" y="0"/>
                </a:moveTo>
                <a:cubicBezTo>
                  <a:pt x="3888649" y="0"/>
                  <a:pt x="5010226" y="1121577"/>
                  <a:pt x="5010226" y="2505113"/>
                </a:cubicBezTo>
                <a:cubicBezTo>
                  <a:pt x="5010226" y="3023939"/>
                  <a:pt x="4852505" y="3505927"/>
                  <a:pt x="4582392" y="3905746"/>
                </a:cubicBezTo>
                <a:lnTo>
                  <a:pt x="4564985" y="3929025"/>
                </a:lnTo>
                <a:lnTo>
                  <a:pt x="445242" y="3929025"/>
                </a:lnTo>
                <a:lnTo>
                  <a:pt x="427834" y="3905746"/>
                </a:lnTo>
                <a:cubicBezTo>
                  <a:pt x="157722" y="3505927"/>
                  <a:pt x="0" y="3023939"/>
                  <a:pt x="0" y="2505113"/>
                </a:cubicBezTo>
                <a:cubicBezTo>
                  <a:pt x="0" y="1121577"/>
                  <a:pt x="1121577" y="0"/>
                  <a:pt x="25051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915428">
            <a:off x="8549639" y="1895148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BA5F6-5F01-4671-A6C3-5F3E16163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4787" y="774936"/>
            <a:ext cx="4425551" cy="2387600"/>
          </a:xfrm>
        </p:spPr>
        <p:txBody>
          <a:bodyPr>
            <a:normAutofit/>
          </a:bodyPr>
          <a:lstStyle/>
          <a:p>
            <a:pPr algn="l"/>
            <a:r>
              <a:rPr lang="en-US" sz="5100">
                <a:solidFill>
                  <a:srgbClr val="FFFFFF"/>
                </a:solidFill>
              </a:rPr>
              <a:t>Chapter 12: </a:t>
            </a:r>
            <a:br>
              <a:rPr lang="en-US" sz="5100">
                <a:solidFill>
                  <a:srgbClr val="FFFFFF"/>
                </a:solidFill>
              </a:rPr>
            </a:br>
            <a:r>
              <a:rPr lang="en-US" sz="5100">
                <a:solidFill>
                  <a:srgbClr val="FFFFFF"/>
                </a:solidFill>
              </a:rPr>
              <a:t>Experimental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B0B61-A913-4CF9-ABBF-42912ED02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4787" y="3254610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en-US" i="1" dirty="0">
                <a:solidFill>
                  <a:srgbClr val="FFFFFF"/>
                </a:solidFill>
                <a:hlinkClick r:id="rId2"/>
              </a:rPr>
              <a:t>Scientific Inquiry in Social Work</a:t>
            </a:r>
            <a:endParaRPr lang="en-US" i="1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5A50A-988A-4717-90E2-DA990B079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662" y="993370"/>
            <a:ext cx="1986945" cy="614714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  <a:noFill/>
        </p:spPr>
      </p:pic>
      <p:pic>
        <p:nvPicPr>
          <p:cNvPr id="5" name="Picture 4" descr="Image result for cc by nc sa image">
            <a:extLst>
              <a:ext uri="{FF2B5EF4-FFF2-40B4-BE49-F238E27FC236}">
                <a16:creationId xmlns:a16="http://schemas.microsoft.com/office/drawing/2014/main" id="{B0277A35-4E5B-4754-AD43-69A55BAB462B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0632" y="4671610"/>
            <a:ext cx="2048928" cy="951616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10015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Chapter Overview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When you think of the term </a:t>
            </a:r>
            <a:r>
              <a:rPr lang="en-US" i="1" dirty="0"/>
              <a:t>experiment</a:t>
            </a:r>
            <a:r>
              <a:rPr lang="en-US" dirty="0"/>
              <a:t>, what comes to mind?</a:t>
            </a:r>
          </a:p>
          <a:p>
            <a:pPr marL="0" indent="0">
              <a:buNone/>
            </a:pPr>
            <a:r>
              <a:rPr lang="en-US" dirty="0"/>
              <a:t>The content of this chapter will increase your existing competency about using experiments to learn about the social world.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Experimental design: What is it and when should it be used?</a:t>
            </a:r>
          </a:p>
          <a:p>
            <a:pPr lvl="1"/>
            <a:r>
              <a:rPr lang="en-US" dirty="0"/>
              <a:t>Pre-experimental and quasi-experimental design</a:t>
            </a:r>
          </a:p>
          <a:p>
            <a:pPr lvl="1"/>
            <a:r>
              <a:rPr lang="en-US" dirty="0"/>
              <a:t>The logic of experimental design</a:t>
            </a:r>
          </a:p>
          <a:p>
            <a:pPr lvl="1"/>
            <a:r>
              <a:rPr lang="en-US" dirty="0"/>
              <a:t>Analyzing quantitative data</a:t>
            </a:r>
          </a:p>
        </p:txBody>
      </p:sp>
    </p:spTree>
    <p:extLst>
      <p:ext uri="{BB962C8B-B14F-4D97-AF65-F5344CB8AC3E}">
        <p14:creationId xmlns:p14="http://schemas.microsoft.com/office/powerpoint/2010/main" val="302949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D51392-7BE4-4921-8EA2-C2433A60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Basic experimental design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D1ED1-89DD-4C1B-968D-6F1671D1B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Classic experimental design</a:t>
            </a:r>
          </a:p>
          <a:p>
            <a:pPr lvl="1"/>
            <a:r>
              <a:rPr lang="en-US" dirty="0"/>
              <a:t>Experimental and control groups</a:t>
            </a:r>
          </a:p>
          <a:p>
            <a:pPr lvl="1"/>
            <a:r>
              <a:rPr lang="en-US" dirty="0"/>
              <a:t>Random assignment</a:t>
            </a:r>
          </a:p>
          <a:p>
            <a:pPr lvl="1"/>
            <a:r>
              <a:rPr lang="en-US" dirty="0"/>
              <a:t>Pretest and posttest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Variations</a:t>
            </a:r>
          </a:p>
          <a:p>
            <a:pPr lvl="1"/>
            <a:r>
              <a:rPr lang="en-US" dirty="0"/>
              <a:t>Posttest only</a:t>
            </a:r>
          </a:p>
          <a:p>
            <a:pPr lvl="2"/>
            <a:r>
              <a:rPr lang="en-US" dirty="0"/>
              <a:t>Testing effects</a:t>
            </a:r>
          </a:p>
          <a:p>
            <a:pPr lvl="1"/>
            <a:r>
              <a:rPr lang="en-US" dirty="0"/>
              <a:t>Solomon four group design</a:t>
            </a:r>
          </a:p>
          <a:p>
            <a:pPr lvl="1"/>
            <a:r>
              <a:rPr lang="en-US" dirty="0"/>
              <a:t>Using a comparison group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5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13341-DF58-42F5-AB80-711AD9448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Quasi-experimental design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3A0CF-E68A-41BC-AAEF-262AE8264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Nonequivalent comparison group design</a:t>
            </a:r>
          </a:p>
          <a:p>
            <a:pPr lvl="1"/>
            <a:r>
              <a:rPr lang="en-US" dirty="0"/>
              <a:t>True experiment, without random assignment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Natural experiments</a:t>
            </a:r>
          </a:p>
          <a:p>
            <a:pPr marL="0" indent="0">
              <a:buNone/>
            </a:pPr>
            <a:r>
              <a:rPr lang="en-US" dirty="0"/>
              <a:t>Ex post facto control group</a:t>
            </a:r>
          </a:p>
          <a:p>
            <a:pPr marL="0" indent="0">
              <a:buNone/>
            </a:pPr>
            <a:r>
              <a:rPr lang="en-US" dirty="0"/>
              <a:t>Time series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Matching</a:t>
            </a:r>
          </a:p>
          <a:p>
            <a:pPr lvl="1"/>
            <a:r>
              <a:rPr lang="en-US" dirty="0"/>
              <a:t>Individual</a:t>
            </a:r>
          </a:p>
          <a:p>
            <a:pPr lvl="1"/>
            <a:r>
              <a:rPr lang="en-US" dirty="0"/>
              <a:t>Aggregate</a:t>
            </a:r>
          </a:p>
        </p:txBody>
      </p:sp>
    </p:spTree>
    <p:extLst>
      <p:ext uri="{BB962C8B-B14F-4D97-AF65-F5344CB8AC3E}">
        <p14:creationId xmlns:p14="http://schemas.microsoft.com/office/powerpoint/2010/main" val="414137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6EB91A-FCF8-4E0C-BFFB-63EFFCFAC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Pre-experimental design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A6986-A588-4DB0-B34A-BB55FFB68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Static group comparison</a:t>
            </a:r>
          </a:p>
          <a:p>
            <a:r>
              <a:rPr lang="en-US" dirty="0"/>
              <a:t>One-shot case study</a:t>
            </a:r>
          </a:p>
          <a:p>
            <a:r>
              <a:rPr lang="en-US" dirty="0"/>
              <a:t>One-group, pre/posttest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NOTE: Severe limitations in these types. Best for personal practice knowledge working with a client to see if an intervention is helping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5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5D815C-7CDF-4BF3-ADA7-B156A7DD8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Logic of experimental design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4C760-7407-4F67-92C7-B317E9F6D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dirty="0"/>
              <a:t>Internal vs. external validity</a:t>
            </a:r>
          </a:p>
          <a:p>
            <a:r>
              <a:rPr lang="en-US" sz="2400" dirty="0"/>
              <a:t>Replication – can someone else follow your methods and repeat the study?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Threats to validity</a:t>
            </a:r>
          </a:p>
          <a:p>
            <a:pPr lvl="1"/>
            <a:r>
              <a:rPr lang="en-US" dirty="0"/>
              <a:t>Noncomparable groups</a:t>
            </a:r>
          </a:p>
          <a:p>
            <a:pPr lvl="1"/>
            <a:r>
              <a:rPr lang="en-US" dirty="0"/>
              <a:t>Selection bias</a:t>
            </a:r>
          </a:p>
          <a:p>
            <a:pPr lvl="1"/>
            <a:r>
              <a:rPr lang="en-US" dirty="0"/>
              <a:t>Placebo effect</a:t>
            </a:r>
          </a:p>
          <a:p>
            <a:pPr lvl="1"/>
            <a:r>
              <a:rPr lang="en-US" dirty="0"/>
              <a:t>Researcher effects</a:t>
            </a:r>
          </a:p>
        </p:txBody>
      </p:sp>
    </p:spTree>
    <p:extLst>
      <p:ext uri="{BB962C8B-B14F-4D97-AF65-F5344CB8AC3E}">
        <p14:creationId xmlns:p14="http://schemas.microsoft.com/office/powerpoint/2010/main" val="177206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324FCE-DC21-485A-A23B-D5A15A936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Quantitative data analysis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383A2-20AF-4087-B11E-89FE001A3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dirty="0"/>
              <a:t>Response rates and nonresponse bias</a:t>
            </a:r>
          </a:p>
          <a:p>
            <a:r>
              <a:rPr lang="en-US" sz="2400" dirty="0"/>
              <a:t>Importance of creating a codebook to remember what the </a:t>
            </a:r>
            <a:r>
              <a:rPr lang="en-US" sz="2400"/>
              <a:t>variables mean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Univariate analysis</a:t>
            </a:r>
          </a:p>
          <a:p>
            <a:pPr lvl="1"/>
            <a:r>
              <a:rPr lang="en-US" dirty="0"/>
              <a:t>Measures of central tendency</a:t>
            </a:r>
          </a:p>
          <a:p>
            <a:pPr lvl="1"/>
            <a:r>
              <a:rPr lang="en-US" dirty="0"/>
              <a:t>Frequencies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Bivariate analysis</a:t>
            </a:r>
          </a:p>
          <a:p>
            <a:pPr lvl="1"/>
            <a:r>
              <a:rPr lang="en-US" dirty="0"/>
              <a:t>Chi-square, t-test, ANOVA, and correlation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Multivariate analysis</a:t>
            </a:r>
          </a:p>
          <a:p>
            <a:pPr lvl="1"/>
            <a:r>
              <a:rPr lang="en-US" dirty="0"/>
              <a:t>Regression, MANOVA</a:t>
            </a:r>
          </a:p>
        </p:txBody>
      </p:sp>
    </p:spTree>
    <p:extLst>
      <p:ext uri="{BB962C8B-B14F-4D97-AF65-F5344CB8AC3E}">
        <p14:creationId xmlns:p14="http://schemas.microsoft.com/office/powerpoint/2010/main" val="17902845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236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Chapter 12:  Experimental Design</vt:lpstr>
      <vt:lpstr>Chapter Overview</vt:lpstr>
      <vt:lpstr>Basic experimental design</vt:lpstr>
      <vt:lpstr>Quasi-experimental design</vt:lpstr>
      <vt:lpstr>Pre-experimental design</vt:lpstr>
      <vt:lpstr>Logic of experimental design</vt:lpstr>
      <vt:lpstr>Quantitative data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SWK 340 Chapter 12: Experimental design_DeCarlo Textbook</dc:title>
  <dc:creator>DeCarlo, Matthew;Stevenson, Erin</dc:creator>
  <cp:lastModifiedBy>Edwards, Laura</cp:lastModifiedBy>
  <cp:revision>5</cp:revision>
  <dcterms:created xsi:type="dcterms:W3CDTF">2019-01-07T19:46:27Z</dcterms:created>
  <dcterms:modified xsi:type="dcterms:W3CDTF">2021-10-22T14:19:32Z</dcterms:modified>
</cp:coreProperties>
</file>