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C3084-6639-479E-A9F3-636A1A2223C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B35F6C-E3F7-458D-A4E2-C88EBBB378DC}">
      <dgm:prSet/>
      <dgm:spPr/>
      <dgm:t>
        <a:bodyPr/>
        <a:lstStyle/>
        <a:p>
          <a:r>
            <a:rPr lang="en-US"/>
            <a:t>Power</a:t>
          </a:r>
        </a:p>
      </dgm:t>
    </dgm:pt>
    <dgm:pt modelId="{51595E8A-4EBB-4B47-A4D1-4A00914A3EC9}" type="parTrans" cxnId="{C3D4C3D0-685E-4C8F-89BD-F936825A5D32}">
      <dgm:prSet/>
      <dgm:spPr/>
      <dgm:t>
        <a:bodyPr/>
        <a:lstStyle/>
        <a:p>
          <a:endParaRPr lang="en-US"/>
        </a:p>
      </dgm:t>
    </dgm:pt>
    <dgm:pt modelId="{AD9DC404-337B-4705-898F-4B89AC54DD3F}" type="sibTrans" cxnId="{C3D4C3D0-685E-4C8F-89BD-F936825A5D32}">
      <dgm:prSet/>
      <dgm:spPr/>
      <dgm:t>
        <a:bodyPr/>
        <a:lstStyle/>
        <a:p>
          <a:endParaRPr lang="en-US"/>
        </a:p>
      </dgm:t>
    </dgm:pt>
    <dgm:pt modelId="{5605F301-C7A3-4998-81A2-6309A46B0743}">
      <dgm:prSet/>
      <dgm:spPr/>
      <dgm:t>
        <a:bodyPr/>
        <a:lstStyle/>
        <a:p>
          <a:r>
            <a:rPr lang="en-US" baseline="0"/>
            <a:t>Researcher edits the truth when telling the public</a:t>
          </a:r>
          <a:endParaRPr lang="en-US"/>
        </a:p>
      </dgm:t>
    </dgm:pt>
    <dgm:pt modelId="{AB3D0FCC-403E-49FD-9366-381CA3E66FA6}" type="parTrans" cxnId="{BB8246F3-7DAE-4096-A41D-E594203C13BB}">
      <dgm:prSet/>
      <dgm:spPr/>
      <dgm:t>
        <a:bodyPr/>
        <a:lstStyle/>
        <a:p>
          <a:endParaRPr lang="en-US"/>
        </a:p>
      </dgm:t>
    </dgm:pt>
    <dgm:pt modelId="{7C0864D4-643B-4AB3-A99B-376E9A243144}" type="sibTrans" cxnId="{BB8246F3-7DAE-4096-A41D-E594203C13BB}">
      <dgm:prSet/>
      <dgm:spPr/>
      <dgm:t>
        <a:bodyPr/>
        <a:lstStyle/>
        <a:p>
          <a:endParaRPr lang="en-US"/>
        </a:p>
      </dgm:t>
    </dgm:pt>
    <dgm:pt modelId="{7F2EAF18-A777-4853-9658-70F291F3E86C}">
      <dgm:prSet/>
      <dgm:spPr/>
      <dgm:t>
        <a:bodyPr/>
        <a:lstStyle/>
        <a:p>
          <a:r>
            <a:rPr lang="en-US" baseline="0"/>
            <a:t>Use of self-disclosure</a:t>
          </a:r>
          <a:endParaRPr lang="en-US"/>
        </a:p>
      </dgm:t>
    </dgm:pt>
    <dgm:pt modelId="{DC0ADB7D-C172-4601-9EB0-CABFF861795C}" type="parTrans" cxnId="{17566615-8A7D-49F7-81F0-6685A6D02B4F}">
      <dgm:prSet/>
      <dgm:spPr/>
      <dgm:t>
        <a:bodyPr/>
        <a:lstStyle/>
        <a:p>
          <a:endParaRPr lang="en-US"/>
        </a:p>
      </dgm:t>
    </dgm:pt>
    <dgm:pt modelId="{4D7BC7D9-08BC-49DC-9F05-2EC3E552115A}" type="sibTrans" cxnId="{17566615-8A7D-49F7-81F0-6685A6D02B4F}">
      <dgm:prSet/>
      <dgm:spPr/>
      <dgm:t>
        <a:bodyPr/>
        <a:lstStyle/>
        <a:p>
          <a:endParaRPr lang="en-US"/>
        </a:p>
      </dgm:t>
    </dgm:pt>
    <dgm:pt modelId="{0D59287D-97B7-4E14-80BC-7CFAF401C49B}">
      <dgm:prSet/>
      <dgm:spPr/>
      <dgm:t>
        <a:bodyPr/>
        <a:lstStyle/>
        <a:p>
          <a:r>
            <a:rPr lang="en-US" baseline="0"/>
            <a:t>Clear intent</a:t>
          </a:r>
          <a:endParaRPr lang="en-US"/>
        </a:p>
      </dgm:t>
    </dgm:pt>
    <dgm:pt modelId="{EE543773-77E8-4BE2-8B73-82649F49F868}" type="parTrans" cxnId="{B9211223-046D-469B-939E-7E3887B78719}">
      <dgm:prSet/>
      <dgm:spPr/>
      <dgm:t>
        <a:bodyPr/>
        <a:lstStyle/>
        <a:p>
          <a:endParaRPr lang="en-US"/>
        </a:p>
      </dgm:t>
    </dgm:pt>
    <dgm:pt modelId="{97BAFF28-9264-4A9D-A342-0942C98DE7FD}" type="sibTrans" cxnId="{B9211223-046D-469B-939E-7E3887B78719}">
      <dgm:prSet/>
      <dgm:spPr/>
      <dgm:t>
        <a:bodyPr/>
        <a:lstStyle/>
        <a:p>
          <a:endParaRPr lang="en-US"/>
        </a:p>
      </dgm:t>
    </dgm:pt>
    <dgm:pt modelId="{0F47DA78-26CA-466D-9921-3FA2DF2476CB}">
      <dgm:prSet/>
      <dgm:spPr/>
      <dgm:t>
        <a:bodyPr/>
        <a:lstStyle/>
        <a:p>
          <a:r>
            <a:rPr lang="en-US"/>
            <a:t>Location</a:t>
          </a:r>
        </a:p>
      </dgm:t>
    </dgm:pt>
    <dgm:pt modelId="{64CFA711-8ABC-43D3-9467-144F0C89670B}" type="parTrans" cxnId="{75CD1A61-C69D-434A-A410-32E627FAC2E0}">
      <dgm:prSet/>
      <dgm:spPr/>
      <dgm:t>
        <a:bodyPr/>
        <a:lstStyle/>
        <a:p>
          <a:endParaRPr lang="en-US"/>
        </a:p>
      </dgm:t>
    </dgm:pt>
    <dgm:pt modelId="{41C849B3-88EC-4969-B8E4-07437306BA2A}" type="sibTrans" cxnId="{75CD1A61-C69D-434A-A410-32E627FAC2E0}">
      <dgm:prSet/>
      <dgm:spPr/>
      <dgm:t>
        <a:bodyPr/>
        <a:lstStyle/>
        <a:p>
          <a:endParaRPr lang="en-US"/>
        </a:p>
      </dgm:t>
    </dgm:pt>
    <dgm:pt modelId="{51F11D43-6AC1-4717-800E-BC23918A2186}">
      <dgm:prSet/>
      <dgm:spPr/>
      <dgm:t>
        <a:bodyPr/>
        <a:lstStyle/>
        <a:p>
          <a:r>
            <a:rPr lang="en-US" baseline="0"/>
            <a:t>Finding a location that is convenient and comfortable for participant</a:t>
          </a:r>
          <a:endParaRPr lang="en-US"/>
        </a:p>
      </dgm:t>
    </dgm:pt>
    <dgm:pt modelId="{DECA305B-2AFE-4AB6-851E-5E8409D1FA20}" type="parTrans" cxnId="{0BF9DE4D-9AE0-4730-8C15-FF1F87C3E330}">
      <dgm:prSet/>
      <dgm:spPr/>
      <dgm:t>
        <a:bodyPr/>
        <a:lstStyle/>
        <a:p>
          <a:endParaRPr lang="en-US"/>
        </a:p>
      </dgm:t>
    </dgm:pt>
    <dgm:pt modelId="{BF9DA19D-EB5E-447F-A8AE-937B98F772BA}" type="sibTrans" cxnId="{0BF9DE4D-9AE0-4730-8C15-FF1F87C3E330}">
      <dgm:prSet/>
      <dgm:spPr/>
      <dgm:t>
        <a:bodyPr/>
        <a:lstStyle/>
        <a:p>
          <a:endParaRPr lang="en-US"/>
        </a:p>
      </dgm:t>
    </dgm:pt>
    <dgm:pt modelId="{C575A9A7-A739-4CD7-B398-BFA5B828800B}">
      <dgm:prSet/>
      <dgm:spPr/>
      <dgm:t>
        <a:bodyPr/>
        <a:lstStyle/>
        <a:p>
          <a:r>
            <a:rPr lang="en-US" baseline="0"/>
            <a:t>May evoke sensitivity</a:t>
          </a:r>
          <a:endParaRPr lang="en-US"/>
        </a:p>
      </dgm:t>
    </dgm:pt>
    <dgm:pt modelId="{DCFAB742-087F-4F24-B71E-E6ADDDD92348}" type="parTrans" cxnId="{EE655E6A-0C6D-49B1-B28E-A5973ED392F0}">
      <dgm:prSet/>
      <dgm:spPr/>
      <dgm:t>
        <a:bodyPr/>
        <a:lstStyle/>
        <a:p>
          <a:endParaRPr lang="en-US"/>
        </a:p>
      </dgm:t>
    </dgm:pt>
    <dgm:pt modelId="{A5FFF2AB-2027-4542-B1AD-765E2AB42920}" type="sibTrans" cxnId="{EE655E6A-0C6D-49B1-B28E-A5973ED392F0}">
      <dgm:prSet/>
      <dgm:spPr/>
      <dgm:t>
        <a:bodyPr/>
        <a:lstStyle/>
        <a:p>
          <a:endParaRPr lang="en-US"/>
        </a:p>
      </dgm:t>
    </dgm:pt>
    <dgm:pt modelId="{260A9A97-FDEA-4475-9798-0552F3E8CFF0}">
      <dgm:prSet/>
      <dgm:spPr/>
      <dgm:t>
        <a:bodyPr/>
        <a:lstStyle/>
        <a:p>
          <a:r>
            <a:rPr lang="en-US"/>
            <a:t>Relationships</a:t>
          </a:r>
        </a:p>
      </dgm:t>
    </dgm:pt>
    <dgm:pt modelId="{DBE31338-198D-4436-B3BB-DEF24E83644A}" type="parTrans" cxnId="{92A75FE3-C3C9-4E0D-8C0D-EC8FE99B844C}">
      <dgm:prSet/>
      <dgm:spPr/>
      <dgm:t>
        <a:bodyPr/>
        <a:lstStyle/>
        <a:p>
          <a:endParaRPr lang="en-US"/>
        </a:p>
      </dgm:t>
    </dgm:pt>
    <dgm:pt modelId="{730A4C8A-7CD9-4413-A65C-B20C5C2C4EF6}" type="sibTrans" cxnId="{92A75FE3-C3C9-4E0D-8C0D-EC8FE99B844C}">
      <dgm:prSet/>
      <dgm:spPr/>
      <dgm:t>
        <a:bodyPr/>
        <a:lstStyle/>
        <a:p>
          <a:endParaRPr lang="en-US"/>
        </a:p>
      </dgm:t>
    </dgm:pt>
    <dgm:pt modelId="{EA17B98B-BD53-47D1-A141-C8820C800CE8}">
      <dgm:prSet/>
      <dgm:spPr/>
      <dgm:t>
        <a:bodyPr/>
        <a:lstStyle/>
        <a:p>
          <a:r>
            <a:rPr lang="en-US" baseline="0"/>
            <a:t>Respect and rapport</a:t>
          </a:r>
          <a:endParaRPr lang="en-US"/>
        </a:p>
      </dgm:t>
    </dgm:pt>
    <dgm:pt modelId="{C0B0B9B5-16B9-437B-AD89-943F92817B3F}" type="parTrans" cxnId="{6B936E9B-C98E-4364-8AEE-94F9E58F0F5C}">
      <dgm:prSet/>
      <dgm:spPr/>
      <dgm:t>
        <a:bodyPr/>
        <a:lstStyle/>
        <a:p>
          <a:endParaRPr lang="en-US"/>
        </a:p>
      </dgm:t>
    </dgm:pt>
    <dgm:pt modelId="{B0AC204D-08B1-472F-BE08-B2D4AEFE9096}" type="sibTrans" cxnId="{6B936E9B-C98E-4364-8AEE-94F9E58F0F5C}">
      <dgm:prSet/>
      <dgm:spPr/>
      <dgm:t>
        <a:bodyPr/>
        <a:lstStyle/>
        <a:p>
          <a:endParaRPr lang="en-US"/>
        </a:p>
      </dgm:t>
    </dgm:pt>
    <dgm:pt modelId="{B40D13EF-56F0-48AF-92D5-58C04A006B5A}">
      <dgm:prSet/>
      <dgm:spPr/>
      <dgm:t>
        <a:bodyPr/>
        <a:lstStyle/>
        <a:p>
          <a:r>
            <a:rPr lang="en-US" baseline="0"/>
            <a:t>Gratitude</a:t>
          </a:r>
          <a:endParaRPr lang="en-US"/>
        </a:p>
      </dgm:t>
    </dgm:pt>
    <dgm:pt modelId="{18013382-8CBA-404E-BFB9-192BAD8497F8}" type="parTrans" cxnId="{C0E887BC-5739-4305-9A76-9BD9A3C42160}">
      <dgm:prSet/>
      <dgm:spPr/>
      <dgm:t>
        <a:bodyPr/>
        <a:lstStyle/>
        <a:p>
          <a:endParaRPr lang="en-US"/>
        </a:p>
      </dgm:t>
    </dgm:pt>
    <dgm:pt modelId="{2F05A1F8-A458-4861-910E-D2BCD9F560AC}" type="sibTrans" cxnId="{C0E887BC-5739-4305-9A76-9BD9A3C42160}">
      <dgm:prSet/>
      <dgm:spPr/>
      <dgm:t>
        <a:bodyPr/>
        <a:lstStyle/>
        <a:p>
          <a:endParaRPr lang="en-US"/>
        </a:p>
      </dgm:t>
    </dgm:pt>
    <dgm:pt modelId="{8DD66299-AE14-40BC-A7A6-83C48C839338}">
      <dgm:prSet/>
      <dgm:spPr/>
      <dgm:t>
        <a:bodyPr/>
        <a:lstStyle/>
        <a:p>
          <a:r>
            <a:rPr lang="en-US" baseline="0"/>
            <a:t>Active listening</a:t>
          </a:r>
          <a:endParaRPr lang="en-US"/>
        </a:p>
      </dgm:t>
    </dgm:pt>
    <dgm:pt modelId="{BBFB6DAF-8975-4C30-ADC5-EC4EFB94E95C}" type="parTrans" cxnId="{6B505BC9-B379-4179-868E-A67CB52ACAF9}">
      <dgm:prSet/>
      <dgm:spPr/>
      <dgm:t>
        <a:bodyPr/>
        <a:lstStyle/>
        <a:p>
          <a:endParaRPr lang="en-US"/>
        </a:p>
      </dgm:t>
    </dgm:pt>
    <dgm:pt modelId="{6BE386BC-70CA-4158-B962-DB9BF24FAD13}" type="sibTrans" cxnId="{6B505BC9-B379-4179-868E-A67CB52ACAF9}">
      <dgm:prSet/>
      <dgm:spPr/>
      <dgm:t>
        <a:bodyPr/>
        <a:lstStyle/>
        <a:p>
          <a:endParaRPr lang="en-US"/>
        </a:p>
      </dgm:t>
    </dgm:pt>
    <dgm:pt modelId="{49595782-3969-4017-90CA-C5E991D964C1}" type="pres">
      <dgm:prSet presAssocID="{BEDC3084-6639-479E-A9F3-636A1A2223CE}" presName="Name0" presStyleCnt="0">
        <dgm:presLayoutVars>
          <dgm:dir/>
          <dgm:animLvl val="lvl"/>
          <dgm:resizeHandles val="exact"/>
        </dgm:presLayoutVars>
      </dgm:prSet>
      <dgm:spPr/>
    </dgm:pt>
    <dgm:pt modelId="{BFD89537-DD03-4F06-9FC0-33A2F282D658}" type="pres">
      <dgm:prSet presAssocID="{E1B35F6C-E3F7-458D-A4E2-C88EBBB378DC}" presName="composite" presStyleCnt="0"/>
      <dgm:spPr/>
    </dgm:pt>
    <dgm:pt modelId="{6CAB7D3A-B0E3-4284-8675-D7867E19482D}" type="pres">
      <dgm:prSet presAssocID="{E1B35F6C-E3F7-458D-A4E2-C88EBBB378D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C48A3A2-9599-4424-BAA4-9063E5A2136A}" type="pres">
      <dgm:prSet presAssocID="{E1B35F6C-E3F7-458D-A4E2-C88EBBB378DC}" presName="desTx" presStyleLbl="alignAccFollowNode1" presStyleIdx="0" presStyleCnt="3">
        <dgm:presLayoutVars>
          <dgm:bulletEnabled val="1"/>
        </dgm:presLayoutVars>
      </dgm:prSet>
      <dgm:spPr/>
    </dgm:pt>
    <dgm:pt modelId="{E1287EBD-B2C8-43A3-8B83-BED5CBF61E70}" type="pres">
      <dgm:prSet presAssocID="{AD9DC404-337B-4705-898F-4B89AC54DD3F}" presName="space" presStyleCnt="0"/>
      <dgm:spPr/>
    </dgm:pt>
    <dgm:pt modelId="{EB9CDCAA-2501-4CDC-A45F-BE5EFB15C55F}" type="pres">
      <dgm:prSet presAssocID="{0F47DA78-26CA-466D-9921-3FA2DF2476CB}" presName="composite" presStyleCnt="0"/>
      <dgm:spPr/>
    </dgm:pt>
    <dgm:pt modelId="{C34E65B4-D738-4BC0-99C7-EFA21418C935}" type="pres">
      <dgm:prSet presAssocID="{0F47DA78-26CA-466D-9921-3FA2DF2476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37B2D75-BB4F-49B6-9A8C-254F58EB8B42}" type="pres">
      <dgm:prSet presAssocID="{0F47DA78-26CA-466D-9921-3FA2DF2476CB}" presName="desTx" presStyleLbl="alignAccFollowNode1" presStyleIdx="1" presStyleCnt="3">
        <dgm:presLayoutVars>
          <dgm:bulletEnabled val="1"/>
        </dgm:presLayoutVars>
      </dgm:prSet>
      <dgm:spPr/>
    </dgm:pt>
    <dgm:pt modelId="{D2A801C3-79E9-47D6-A6C3-FE1E0E224952}" type="pres">
      <dgm:prSet presAssocID="{41C849B3-88EC-4969-B8E4-07437306BA2A}" presName="space" presStyleCnt="0"/>
      <dgm:spPr/>
    </dgm:pt>
    <dgm:pt modelId="{09BF80F6-5982-4A9B-B4CD-42F6DE84BF23}" type="pres">
      <dgm:prSet presAssocID="{260A9A97-FDEA-4475-9798-0552F3E8CFF0}" presName="composite" presStyleCnt="0"/>
      <dgm:spPr/>
    </dgm:pt>
    <dgm:pt modelId="{738752EB-774A-4FD2-BB4E-7D6140413CB5}" type="pres">
      <dgm:prSet presAssocID="{260A9A97-FDEA-4475-9798-0552F3E8CFF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EF8A4EF-AC0E-4995-82B1-78DD4C0D354F}" type="pres">
      <dgm:prSet presAssocID="{260A9A97-FDEA-4475-9798-0552F3E8CFF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8E2610F-B669-478F-B9EC-949CB32B2CF4}" type="presOf" srcId="{EA17B98B-BD53-47D1-A141-C8820C800CE8}" destId="{1EF8A4EF-AC0E-4995-82B1-78DD4C0D354F}" srcOrd="0" destOrd="0" presId="urn:microsoft.com/office/officeart/2005/8/layout/hList1"/>
    <dgm:cxn modelId="{A271C914-CDC4-4750-A10C-4D20CC1BE32C}" type="presOf" srcId="{8DD66299-AE14-40BC-A7A6-83C48C839338}" destId="{1EF8A4EF-AC0E-4995-82B1-78DD4C0D354F}" srcOrd="0" destOrd="2" presId="urn:microsoft.com/office/officeart/2005/8/layout/hList1"/>
    <dgm:cxn modelId="{17566615-8A7D-49F7-81F0-6685A6D02B4F}" srcId="{E1B35F6C-E3F7-458D-A4E2-C88EBBB378DC}" destId="{7F2EAF18-A777-4853-9658-70F291F3E86C}" srcOrd="1" destOrd="0" parTransId="{DC0ADB7D-C172-4601-9EB0-CABFF861795C}" sibTransId="{4D7BC7D9-08BC-49DC-9F05-2EC3E552115A}"/>
    <dgm:cxn modelId="{B9211223-046D-469B-939E-7E3887B78719}" srcId="{E1B35F6C-E3F7-458D-A4E2-C88EBBB378DC}" destId="{0D59287D-97B7-4E14-80BC-7CFAF401C49B}" srcOrd="2" destOrd="0" parTransId="{EE543773-77E8-4BE2-8B73-82649F49F868}" sibTransId="{97BAFF28-9264-4A9D-A342-0942C98DE7FD}"/>
    <dgm:cxn modelId="{A41F8E24-7402-4294-A579-4A415C9084B6}" type="presOf" srcId="{5605F301-C7A3-4998-81A2-6309A46B0743}" destId="{8C48A3A2-9599-4424-BAA4-9063E5A2136A}" srcOrd="0" destOrd="0" presId="urn:microsoft.com/office/officeart/2005/8/layout/hList1"/>
    <dgm:cxn modelId="{73EA8725-08D3-4D28-8393-3DA1D89DAC6F}" type="presOf" srcId="{51F11D43-6AC1-4717-800E-BC23918A2186}" destId="{E37B2D75-BB4F-49B6-9A8C-254F58EB8B42}" srcOrd="0" destOrd="0" presId="urn:microsoft.com/office/officeart/2005/8/layout/hList1"/>
    <dgm:cxn modelId="{3192FE2E-FD77-4B57-AA12-44BE9C535CFF}" type="presOf" srcId="{0D59287D-97B7-4E14-80BC-7CFAF401C49B}" destId="{8C48A3A2-9599-4424-BAA4-9063E5A2136A}" srcOrd="0" destOrd="2" presId="urn:microsoft.com/office/officeart/2005/8/layout/hList1"/>
    <dgm:cxn modelId="{2EE53934-4920-4C9B-88AC-B391E132ADA1}" type="presOf" srcId="{C575A9A7-A739-4CD7-B398-BFA5B828800B}" destId="{E37B2D75-BB4F-49B6-9A8C-254F58EB8B42}" srcOrd="0" destOrd="1" presId="urn:microsoft.com/office/officeart/2005/8/layout/hList1"/>
    <dgm:cxn modelId="{75CD1A61-C69D-434A-A410-32E627FAC2E0}" srcId="{BEDC3084-6639-479E-A9F3-636A1A2223CE}" destId="{0F47DA78-26CA-466D-9921-3FA2DF2476CB}" srcOrd="1" destOrd="0" parTransId="{64CFA711-8ABC-43D3-9467-144F0C89670B}" sibTransId="{41C849B3-88EC-4969-B8E4-07437306BA2A}"/>
    <dgm:cxn modelId="{6B089067-2C78-44C4-BD75-9166F3D384DF}" type="presOf" srcId="{BEDC3084-6639-479E-A9F3-636A1A2223CE}" destId="{49595782-3969-4017-90CA-C5E991D964C1}" srcOrd="0" destOrd="0" presId="urn:microsoft.com/office/officeart/2005/8/layout/hList1"/>
    <dgm:cxn modelId="{EE655E6A-0C6D-49B1-B28E-A5973ED392F0}" srcId="{0F47DA78-26CA-466D-9921-3FA2DF2476CB}" destId="{C575A9A7-A739-4CD7-B398-BFA5B828800B}" srcOrd="1" destOrd="0" parTransId="{DCFAB742-087F-4F24-B71E-E6ADDDD92348}" sibTransId="{A5FFF2AB-2027-4542-B1AD-765E2AB42920}"/>
    <dgm:cxn modelId="{0BF9DE4D-9AE0-4730-8C15-FF1F87C3E330}" srcId="{0F47DA78-26CA-466D-9921-3FA2DF2476CB}" destId="{51F11D43-6AC1-4717-800E-BC23918A2186}" srcOrd="0" destOrd="0" parTransId="{DECA305B-2AFE-4AB6-851E-5E8409D1FA20}" sibTransId="{BF9DA19D-EB5E-447F-A8AE-937B98F772BA}"/>
    <dgm:cxn modelId="{E49CEF70-035E-4A92-ACBA-2D720D96A2A5}" type="presOf" srcId="{260A9A97-FDEA-4475-9798-0552F3E8CFF0}" destId="{738752EB-774A-4FD2-BB4E-7D6140413CB5}" srcOrd="0" destOrd="0" presId="urn:microsoft.com/office/officeart/2005/8/layout/hList1"/>
    <dgm:cxn modelId="{CFE5ED78-A2EE-4884-BA43-C460D1CF60D8}" type="presOf" srcId="{0F47DA78-26CA-466D-9921-3FA2DF2476CB}" destId="{C34E65B4-D738-4BC0-99C7-EFA21418C935}" srcOrd="0" destOrd="0" presId="urn:microsoft.com/office/officeart/2005/8/layout/hList1"/>
    <dgm:cxn modelId="{6B936E9B-C98E-4364-8AEE-94F9E58F0F5C}" srcId="{260A9A97-FDEA-4475-9798-0552F3E8CFF0}" destId="{EA17B98B-BD53-47D1-A141-C8820C800CE8}" srcOrd="0" destOrd="0" parTransId="{C0B0B9B5-16B9-437B-AD89-943F92817B3F}" sibTransId="{B0AC204D-08B1-472F-BE08-B2D4AEFE9096}"/>
    <dgm:cxn modelId="{C0E887BC-5739-4305-9A76-9BD9A3C42160}" srcId="{260A9A97-FDEA-4475-9798-0552F3E8CFF0}" destId="{B40D13EF-56F0-48AF-92D5-58C04A006B5A}" srcOrd="1" destOrd="0" parTransId="{18013382-8CBA-404E-BFB9-192BAD8497F8}" sibTransId="{2F05A1F8-A458-4861-910E-D2BCD9F560AC}"/>
    <dgm:cxn modelId="{EDF205C2-51A3-4DF5-AAC0-0D184C599C01}" type="presOf" srcId="{E1B35F6C-E3F7-458D-A4E2-C88EBBB378DC}" destId="{6CAB7D3A-B0E3-4284-8675-D7867E19482D}" srcOrd="0" destOrd="0" presId="urn:microsoft.com/office/officeart/2005/8/layout/hList1"/>
    <dgm:cxn modelId="{6B505BC9-B379-4179-868E-A67CB52ACAF9}" srcId="{260A9A97-FDEA-4475-9798-0552F3E8CFF0}" destId="{8DD66299-AE14-40BC-A7A6-83C48C839338}" srcOrd="2" destOrd="0" parTransId="{BBFB6DAF-8975-4C30-ADC5-EC4EFB94E95C}" sibTransId="{6BE386BC-70CA-4158-B962-DB9BF24FAD13}"/>
    <dgm:cxn modelId="{C3D4C3D0-685E-4C8F-89BD-F936825A5D32}" srcId="{BEDC3084-6639-479E-A9F3-636A1A2223CE}" destId="{E1B35F6C-E3F7-458D-A4E2-C88EBBB378DC}" srcOrd="0" destOrd="0" parTransId="{51595E8A-4EBB-4B47-A4D1-4A00914A3EC9}" sibTransId="{AD9DC404-337B-4705-898F-4B89AC54DD3F}"/>
    <dgm:cxn modelId="{1392EAE0-1F99-41F3-88F9-49B54198D62F}" type="presOf" srcId="{B40D13EF-56F0-48AF-92D5-58C04A006B5A}" destId="{1EF8A4EF-AC0E-4995-82B1-78DD4C0D354F}" srcOrd="0" destOrd="1" presId="urn:microsoft.com/office/officeart/2005/8/layout/hList1"/>
    <dgm:cxn modelId="{92A75FE3-C3C9-4E0D-8C0D-EC8FE99B844C}" srcId="{BEDC3084-6639-479E-A9F3-636A1A2223CE}" destId="{260A9A97-FDEA-4475-9798-0552F3E8CFF0}" srcOrd="2" destOrd="0" parTransId="{DBE31338-198D-4436-B3BB-DEF24E83644A}" sibTransId="{730A4C8A-7CD9-4413-A65C-B20C5C2C4EF6}"/>
    <dgm:cxn modelId="{1A3601F0-20FF-4AB4-9876-527573EA0E3D}" type="presOf" srcId="{7F2EAF18-A777-4853-9658-70F291F3E86C}" destId="{8C48A3A2-9599-4424-BAA4-9063E5A2136A}" srcOrd="0" destOrd="1" presId="urn:microsoft.com/office/officeart/2005/8/layout/hList1"/>
    <dgm:cxn modelId="{BB8246F3-7DAE-4096-A41D-E594203C13BB}" srcId="{E1B35F6C-E3F7-458D-A4E2-C88EBBB378DC}" destId="{5605F301-C7A3-4998-81A2-6309A46B0743}" srcOrd="0" destOrd="0" parTransId="{AB3D0FCC-403E-49FD-9366-381CA3E66FA6}" sibTransId="{7C0864D4-643B-4AB3-A99B-376E9A243144}"/>
    <dgm:cxn modelId="{DBEC8C15-13EB-4FC2-8922-FC7BAAB6CA22}" type="presParOf" srcId="{49595782-3969-4017-90CA-C5E991D964C1}" destId="{BFD89537-DD03-4F06-9FC0-33A2F282D658}" srcOrd="0" destOrd="0" presId="urn:microsoft.com/office/officeart/2005/8/layout/hList1"/>
    <dgm:cxn modelId="{03F57146-3E6A-4191-BC39-9E6C4DFAE831}" type="presParOf" srcId="{BFD89537-DD03-4F06-9FC0-33A2F282D658}" destId="{6CAB7D3A-B0E3-4284-8675-D7867E19482D}" srcOrd="0" destOrd="0" presId="urn:microsoft.com/office/officeart/2005/8/layout/hList1"/>
    <dgm:cxn modelId="{517EF842-D1BE-4B62-8A7B-B44A4195D9B7}" type="presParOf" srcId="{BFD89537-DD03-4F06-9FC0-33A2F282D658}" destId="{8C48A3A2-9599-4424-BAA4-9063E5A2136A}" srcOrd="1" destOrd="0" presId="urn:microsoft.com/office/officeart/2005/8/layout/hList1"/>
    <dgm:cxn modelId="{23D791D1-20AC-4D1F-856F-E7B6DEE8B374}" type="presParOf" srcId="{49595782-3969-4017-90CA-C5E991D964C1}" destId="{E1287EBD-B2C8-43A3-8B83-BED5CBF61E70}" srcOrd="1" destOrd="0" presId="urn:microsoft.com/office/officeart/2005/8/layout/hList1"/>
    <dgm:cxn modelId="{68F9CCF3-D11C-4217-AD06-A5E73904B8C1}" type="presParOf" srcId="{49595782-3969-4017-90CA-C5E991D964C1}" destId="{EB9CDCAA-2501-4CDC-A45F-BE5EFB15C55F}" srcOrd="2" destOrd="0" presId="urn:microsoft.com/office/officeart/2005/8/layout/hList1"/>
    <dgm:cxn modelId="{317BB9D5-F5E3-4409-8361-D6C5AF00046A}" type="presParOf" srcId="{EB9CDCAA-2501-4CDC-A45F-BE5EFB15C55F}" destId="{C34E65B4-D738-4BC0-99C7-EFA21418C935}" srcOrd="0" destOrd="0" presId="urn:microsoft.com/office/officeart/2005/8/layout/hList1"/>
    <dgm:cxn modelId="{43BFEF10-FBB7-44EF-813A-6F7297DB969F}" type="presParOf" srcId="{EB9CDCAA-2501-4CDC-A45F-BE5EFB15C55F}" destId="{E37B2D75-BB4F-49B6-9A8C-254F58EB8B42}" srcOrd="1" destOrd="0" presId="urn:microsoft.com/office/officeart/2005/8/layout/hList1"/>
    <dgm:cxn modelId="{C38CEBC3-CF7D-4E67-8727-3A4801D9EA5A}" type="presParOf" srcId="{49595782-3969-4017-90CA-C5E991D964C1}" destId="{D2A801C3-79E9-47D6-A6C3-FE1E0E224952}" srcOrd="3" destOrd="0" presId="urn:microsoft.com/office/officeart/2005/8/layout/hList1"/>
    <dgm:cxn modelId="{A9F69992-2E3C-4C87-B5B8-C1AA9E139E5C}" type="presParOf" srcId="{49595782-3969-4017-90CA-C5E991D964C1}" destId="{09BF80F6-5982-4A9B-B4CD-42F6DE84BF23}" srcOrd="4" destOrd="0" presId="urn:microsoft.com/office/officeart/2005/8/layout/hList1"/>
    <dgm:cxn modelId="{9B56E1B1-5846-40E8-A962-44406947815E}" type="presParOf" srcId="{09BF80F6-5982-4A9B-B4CD-42F6DE84BF23}" destId="{738752EB-774A-4FD2-BB4E-7D6140413CB5}" srcOrd="0" destOrd="0" presId="urn:microsoft.com/office/officeart/2005/8/layout/hList1"/>
    <dgm:cxn modelId="{23FD98EF-10E2-479C-86A4-7BAF7494AEC6}" type="presParOf" srcId="{09BF80F6-5982-4A9B-B4CD-42F6DE84BF23}" destId="{1EF8A4EF-AC0E-4995-82B1-78DD4C0D35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B7D3A-B0E3-4284-8675-D7867E19482D}">
      <dsp:nvSpPr>
        <dsp:cNvPr id="0" name=""/>
        <dsp:cNvSpPr/>
      </dsp:nvSpPr>
      <dsp:spPr>
        <a:xfrm>
          <a:off x="3001" y="22590"/>
          <a:ext cx="2925997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Power</a:t>
          </a:r>
        </a:p>
      </dsp:txBody>
      <dsp:txXfrm>
        <a:off x="3001" y="22590"/>
        <a:ext cx="2925997" cy="691200"/>
      </dsp:txXfrm>
    </dsp:sp>
    <dsp:sp modelId="{8C48A3A2-9599-4424-BAA4-9063E5A2136A}">
      <dsp:nvSpPr>
        <dsp:cNvPr id="0" name=""/>
        <dsp:cNvSpPr/>
      </dsp:nvSpPr>
      <dsp:spPr>
        <a:xfrm>
          <a:off x="3001" y="713790"/>
          <a:ext cx="2925997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baseline="0"/>
            <a:t>Researcher edits the truth when telling the public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baseline="0"/>
            <a:t>Use of self-disclosure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baseline="0"/>
            <a:t>Clear intent</a:t>
          </a:r>
          <a:endParaRPr lang="en-US" sz="2400" kern="1200"/>
        </a:p>
      </dsp:txBody>
      <dsp:txXfrm>
        <a:off x="3001" y="713790"/>
        <a:ext cx="2925997" cy="2371680"/>
      </dsp:txXfrm>
    </dsp:sp>
    <dsp:sp modelId="{C34E65B4-D738-4BC0-99C7-EFA21418C935}">
      <dsp:nvSpPr>
        <dsp:cNvPr id="0" name=""/>
        <dsp:cNvSpPr/>
      </dsp:nvSpPr>
      <dsp:spPr>
        <a:xfrm>
          <a:off x="3338638" y="22590"/>
          <a:ext cx="2925997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Location</a:t>
          </a:r>
        </a:p>
      </dsp:txBody>
      <dsp:txXfrm>
        <a:off x="3338638" y="22590"/>
        <a:ext cx="2925997" cy="691200"/>
      </dsp:txXfrm>
    </dsp:sp>
    <dsp:sp modelId="{E37B2D75-BB4F-49B6-9A8C-254F58EB8B42}">
      <dsp:nvSpPr>
        <dsp:cNvPr id="0" name=""/>
        <dsp:cNvSpPr/>
      </dsp:nvSpPr>
      <dsp:spPr>
        <a:xfrm>
          <a:off x="3338638" y="713790"/>
          <a:ext cx="2925997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baseline="0"/>
            <a:t>Finding a location that is convenient and comfortable for participant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baseline="0"/>
            <a:t>May evoke sensitivity</a:t>
          </a:r>
          <a:endParaRPr lang="en-US" sz="2400" kern="1200"/>
        </a:p>
      </dsp:txBody>
      <dsp:txXfrm>
        <a:off x="3338638" y="713790"/>
        <a:ext cx="2925997" cy="2371680"/>
      </dsp:txXfrm>
    </dsp:sp>
    <dsp:sp modelId="{738752EB-774A-4FD2-BB4E-7D6140413CB5}">
      <dsp:nvSpPr>
        <dsp:cNvPr id="0" name=""/>
        <dsp:cNvSpPr/>
      </dsp:nvSpPr>
      <dsp:spPr>
        <a:xfrm>
          <a:off x="6674276" y="22590"/>
          <a:ext cx="2925997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Relationships</a:t>
          </a:r>
        </a:p>
      </dsp:txBody>
      <dsp:txXfrm>
        <a:off x="6674276" y="22590"/>
        <a:ext cx="2925997" cy="691200"/>
      </dsp:txXfrm>
    </dsp:sp>
    <dsp:sp modelId="{1EF8A4EF-AC0E-4995-82B1-78DD4C0D354F}">
      <dsp:nvSpPr>
        <dsp:cNvPr id="0" name=""/>
        <dsp:cNvSpPr/>
      </dsp:nvSpPr>
      <dsp:spPr>
        <a:xfrm>
          <a:off x="6674276" y="713790"/>
          <a:ext cx="2925997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baseline="0"/>
            <a:t>Respect and rapport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baseline="0"/>
            <a:t>Gratitude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baseline="0"/>
            <a:t>Active listening</a:t>
          </a:r>
          <a:endParaRPr lang="en-US" sz="2400" kern="1200"/>
        </a:p>
      </dsp:txBody>
      <dsp:txXfrm>
        <a:off x="6674276" y="713790"/>
        <a:ext cx="2925997" cy="2371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7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69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1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0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21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7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8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4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79A35-96F8-4A57-8A1F-98F31DECBC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FD18831-2F19-4F31-81E7-D8DEDFF2B4E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4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ocialsci.libretexts.org/Bookshelves/Social_Work_and_Human_Services/Scientific_Inquiry_in_Social_Work_(DeCarlo).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A5F6-5F01-4671-A6C3-5F3E16163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13: Interviews and Focus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B0B61-A913-4CF9-ABBF-42912ED02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hlinkClick r:id="rId2"/>
              </a:rPr>
              <a:t>Scientific Inquiry in Social Work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5A50A-988A-4717-90E2-DA990B07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31" y="5123794"/>
            <a:ext cx="2280757" cy="74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cc by nc sa image">
            <a:extLst>
              <a:ext uri="{FF2B5EF4-FFF2-40B4-BE49-F238E27FC236}">
                <a16:creationId xmlns:a16="http://schemas.microsoft.com/office/drawing/2014/main" id="{B0277A35-4E5B-4754-AD43-69A55BAB462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04" y="5284846"/>
            <a:ext cx="2538221" cy="749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15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Time-consuming</a:t>
            </a:r>
          </a:p>
          <a:p>
            <a:r>
              <a:rPr lang="en-US" dirty="0"/>
              <a:t>Rely on self-report</a:t>
            </a:r>
          </a:p>
          <a:p>
            <a:r>
              <a:rPr lang="en-US" dirty="0"/>
              <a:t>Emotionally draining (depending on topic)</a:t>
            </a:r>
          </a:p>
          <a:p>
            <a:endParaRPr lang="en-US" dirty="0"/>
          </a:p>
          <a:p>
            <a:r>
              <a:rPr lang="en-US" dirty="0"/>
              <a:t>Example: exploratory study to determine why women drop protective orders against violent partners</a:t>
            </a:r>
          </a:p>
        </p:txBody>
      </p:sp>
      <p:pic>
        <p:nvPicPr>
          <p:cNvPr id="4098" name="Picture 2" descr="Overhead shot of some people at a table working on data analysi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53" y="1690688"/>
            <a:ext cx="4107246" cy="41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64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interviewing</a:t>
            </a:r>
          </a:p>
        </p:txBody>
      </p:sp>
      <p:graphicFrame>
        <p:nvGraphicFramePr>
          <p:cNvPr id="5" name="Content Placeholder 2" descr="This image is a set of 3 boxes containing text illustrating issues in interviewing.  The first box contains this text: Power: researcher edits the truth when telling the public; use of self-disclosure; clear intent.  The second box contains this text: Location: Finding a location that is convenient and comfortable for participant; may evoke sensitivity. The third box contains this text: Relationships: respect and rapport; gratitude; active listening.">
            <a:extLst>
              <a:ext uri="{FF2B5EF4-FFF2-40B4-BE49-F238E27FC236}">
                <a16:creationId xmlns:a16="http://schemas.microsoft.com/office/drawing/2014/main" id="{234FEF46-A416-4C9A-B290-79D0CBEE4E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301579"/>
              </p:ext>
            </p:extLst>
          </p:nvPr>
        </p:nvGraphicFramePr>
        <p:xfrm>
          <a:off x="1451579" y="2015732"/>
          <a:ext cx="9603275" cy="3108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76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795814" cy="3853894"/>
          </a:xfrm>
        </p:spPr>
        <p:txBody>
          <a:bodyPr>
            <a:normAutofit/>
          </a:bodyPr>
          <a:lstStyle/>
          <a:p>
            <a:r>
              <a:rPr lang="en-US" dirty="0"/>
              <a:t>Multiple participants</a:t>
            </a:r>
          </a:p>
          <a:p>
            <a:r>
              <a:rPr lang="en-US" dirty="0"/>
              <a:t>Focus on group interactions</a:t>
            </a:r>
          </a:p>
          <a:p>
            <a:pPr lvl="1"/>
            <a:r>
              <a:rPr lang="en-US" sz="2000" dirty="0"/>
              <a:t>Non-verbal and verbal</a:t>
            </a:r>
          </a:p>
          <a:p>
            <a:r>
              <a:rPr lang="en-US" dirty="0"/>
              <a:t>Facilitator/moderator</a:t>
            </a:r>
          </a:p>
          <a:p>
            <a:r>
              <a:rPr lang="en-US" dirty="0"/>
              <a:t>Confidentiality concerns</a:t>
            </a:r>
          </a:p>
          <a:p>
            <a:r>
              <a:rPr lang="en-US" dirty="0"/>
              <a:t>Group size</a:t>
            </a:r>
          </a:p>
          <a:p>
            <a:r>
              <a:rPr lang="en-US" dirty="0"/>
              <a:t>Familiar vs. unfamiliar participants</a:t>
            </a:r>
          </a:p>
          <a:p>
            <a:r>
              <a:rPr lang="en-US" dirty="0"/>
              <a:t>Multiple viewpoints</a:t>
            </a:r>
          </a:p>
        </p:txBody>
      </p:sp>
      <p:pic>
        <p:nvPicPr>
          <p:cNvPr id="5122" name="Picture 2" descr="Photograph of a group people sitting around a table, and one person standing reading from a piece of paper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3500" y="2195818"/>
            <a:ext cx="4645025" cy="30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4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Strengths and Weaknesses of Focus Groups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892803"/>
              </p:ext>
            </p:extLst>
          </p:nvPr>
        </p:nvGraphicFramePr>
        <p:xfrm>
          <a:off x="1450974" y="2019475"/>
          <a:ext cx="9774073" cy="45074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5359223">
                  <a:extLst>
                    <a:ext uri="{9D8B030D-6E8A-4147-A177-3AD203B41FA5}">
                      <a16:colId xmlns:a16="http://schemas.microsoft.com/office/drawing/2014/main" val="2777210952"/>
                    </a:ext>
                  </a:extLst>
                </a:gridCol>
                <a:gridCol w="4414850">
                  <a:extLst>
                    <a:ext uri="{9D8B030D-6E8A-4147-A177-3AD203B41FA5}">
                      <a16:colId xmlns:a16="http://schemas.microsoft.com/office/drawing/2014/main" val="3342266266"/>
                    </a:ext>
                  </a:extLst>
                </a:gridCol>
              </a:tblGrid>
              <a:tr h="4677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5">
                          <a:effectLst/>
                        </a:rPr>
                        <a:t>Strengths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252" marR="8208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5">
                          <a:effectLst/>
                        </a:rPr>
                        <a:t>Weaknesses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252" marR="82084" marT="0" marB="0"/>
                </a:tc>
                <a:extLst>
                  <a:ext uri="{0D108BD9-81ED-4DB2-BD59-A6C34878D82A}">
                    <a16:rowId xmlns:a16="http://schemas.microsoft.com/office/drawing/2014/main" val="1204942170"/>
                  </a:ext>
                </a:extLst>
              </a:tr>
              <a:tr h="4677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5">
                          <a:effectLst/>
                        </a:rPr>
                        <a:t>Yield detailed, in-depth</a:t>
                      </a:r>
                      <a:r>
                        <a:rPr lang="en-US" sz="2200" b="0">
                          <a:effectLst/>
                        </a:rPr>
                        <a:t> </a:t>
                      </a:r>
                      <a:r>
                        <a:rPr lang="en-US" sz="2200" b="0" spc="-5">
                          <a:effectLst/>
                        </a:rPr>
                        <a:t>data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252" marR="8208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5">
                          <a:effectLst/>
                        </a:rPr>
                        <a:t>Expensive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252" marR="82084" marT="0" marB="0"/>
                </a:tc>
                <a:extLst>
                  <a:ext uri="{0D108BD9-81ED-4DB2-BD59-A6C34878D82A}">
                    <a16:rowId xmlns:a16="http://schemas.microsoft.com/office/drawing/2014/main" val="1528935232"/>
                  </a:ext>
                </a:extLst>
              </a:tr>
              <a:tr h="8929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5">
                          <a:effectLst/>
                        </a:rPr>
                        <a:t>Less</a:t>
                      </a:r>
                      <a:r>
                        <a:rPr lang="en-US" sz="2200" b="0" spc="-10">
                          <a:effectLst/>
                        </a:rPr>
                        <a:t> </a:t>
                      </a:r>
                      <a:r>
                        <a:rPr lang="en-US" sz="2200" b="0" spc="-5">
                          <a:effectLst/>
                        </a:rPr>
                        <a:t>time-consuming </a:t>
                      </a:r>
                      <a:r>
                        <a:rPr lang="en-US" sz="2200" b="0">
                          <a:effectLst/>
                        </a:rPr>
                        <a:t>than</a:t>
                      </a:r>
                      <a:r>
                        <a:rPr lang="en-US" sz="2200" b="0" spc="-5">
                          <a:effectLst/>
                        </a:rPr>
                        <a:t> one-on-one interviews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252" marR="8208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effectLst/>
                        </a:rPr>
                        <a:t>May be</a:t>
                      </a:r>
                      <a:r>
                        <a:rPr lang="en-US" sz="2200" b="0" spc="-5">
                          <a:effectLst/>
                        </a:rPr>
                        <a:t> more time-consuming</a:t>
                      </a:r>
                      <a:r>
                        <a:rPr lang="en-US" sz="2200" b="0" spc="20">
                          <a:effectLst/>
                        </a:rPr>
                        <a:t> </a:t>
                      </a:r>
                      <a:r>
                        <a:rPr lang="en-US" sz="2200" b="0">
                          <a:effectLst/>
                        </a:rPr>
                        <a:t>than</a:t>
                      </a:r>
                      <a:r>
                        <a:rPr lang="en-US" sz="2200" b="0" spc="-5">
                          <a:effectLst/>
                        </a:rPr>
                        <a:t> survey</a:t>
                      </a:r>
                      <a:r>
                        <a:rPr lang="en-US" sz="2200" b="0" spc="150">
                          <a:effectLst/>
                        </a:rPr>
                        <a:t> </a:t>
                      </a:r>
                      <a:r>
                        <a:rPr lang="en-US" sz="2200" b="0" spc="-5">
                          <a:effectLst/>
                        </a:rPr>
                        <a:t>research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252" marR="82084" marT="0" marB="0"/>
                </a:tc>
                <a:extLst>
                  <a:ext uri="{0D108BD9-81ED-4DB2-BD59-A6C34878D82A}">
                    <a16:rowId xmlns:a16="http://schemas.microsoft.com/office/drawing/2014/main" val="867323850"/>
                  </a:ext>
                </a:extLst>
              </a:tr>
              <a:tr h="8929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5">
                          <a:effectLst/>
                        </a:rPr>
                        <a:t>Useful</a:t>
                      </a:r>
                      <a:r>
                        <a:rPr lang="en-US" sz="2200" b="0" spc="5">
                          <a:effectLst/>
                        </a:rPr>
                        <a:t> </a:t>
                      </a:r>
                      <a:r>
                        <a:rPr lang="en-US" sz="2200" b="0" spc="-5">
                          <a:effectLst/>
                        </a:rPr>
                        <a:t>for</a:t>
                      </a:r>
                      <a:r>
                        <a:rPr lang="en-US" sz="2200" b="0" spc="10">
                          <a:effectLst/>
                        </a:rPr>
                        <a:t> </a:t>
                      </a:r>
                      <a:r>
                        <a:rPr lang="en-US" sz="2200" b="0" spc="-5">
                          <a:effectLst/>
                        </a:rPr>
                        <a:t>studying</a:t>
                      </a:r>
                      <a:r>
                        <a:rPr lang="en-US" sz="2200" b="0" spc="5">
                          <a:effectLst/>
                        </a:rPr>
                        <a:t> </a:t>
                      </a:r>
                      <a:r>
                        <a:rPr lang="en-US" sz="2200" b="0" spc="-5">
                          <a:effectLst/>
                        </a:rPr>
                        <a:t>social</a:t>
                      </a:r>
                      <a:r>
                        <a:rPr lang="en-US" sz="2200" b="0" spc="-10">
                          <a:effectLst/>
                        </a:rPr>
                        <a:t> </a:t>
                      </a:r>
                      <a:r>
                        <a:rPr lang="en-US" sz="2200" b="0" spc="-5">
                          <a:effectLst/>
                        </a:rPr>
                        <a:t>processes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252" marR="8208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5" dirty="0">
                          <a:effectLst/>
                        </a:rPr>
                        <a:t>Minority</a:t>
                      </a:r>
                      <a:r>
                        <a:rPr lang="en-US" sz="2200" b="0" dirty="0">
                          <a:effectLst/>
                        </a:rPr>
                        <a:t> </a:t>
                      </a:r>
                      <a:r>
                        <a:rPr lang="en-US" sz="2200" b="0" spc="-5" dirty="0">
                          <a:effectLst/>
                        </a:rPr>
                        <a:t>of participants</a:t>
                      </a:r>
                      <a:r>
                        <a:rPr lang="en-US" sz="2200" b="0" spc="-10" dirty="0">
                          <a:effectLst/>
                        </a:rPr>
                        <a:t> </a:t>
                      </a:r>
                      <a:r>
                        <a:rPr lang="en-US" sz="2200" b="0" spc="-5" dirty="0">
                          <a:effectLst/>
                        </a:rPr>
                        <a:t>may</a:t>
                      </a:r>
                      <a:r>
                        <a:rPr lang="en-US" sz="2200" b="0" dirty="0">
                          <a:effectLst/>
                        </a:rPr>
                        <a:t> </a:t>
                      </a:r>
                      <a:r>
                        <a:rPr lang="en-US" sz="2200" b="0" spc="-5" dirty="0">
                          <a:effectLst/>
                        </a:rPr>
                        <a:t>dominate</a:t>
                      </a:r>
                      <a:r>
                        <a:rPr lang="en-US" sz="2200" b="0" spc="215" dirty="0">
                          <a:effectLst/>
                        </a:rPr>
                        <a:t> </a:t>
                      </a:r>
                      <a:r>
                        <a:rPr lang="en-US" sz="2200" b="0" spc="-5" dirty="0">
                          <a:effectLst/>
                        </a:rPr>
                        <a:t>entire group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252" marR="82084" marT="0" marB="0"/>
                </a:tc>
                <a:extLst>
                  <a:ext uri="{0D108BD9-81ED-4DB2-BD59-A6C34878D82A}">
                    <a16:rowId xmlns:a16="http://schemas.microsoft.com/office/drawing/2014/main" val="3336346609"/>
                  </a:ext>
                </a:extLst>
              </a:tr>
              <a:tr h="8929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5">
                          <a:effectLst/>
                        </a:rPr>
                        <a:t>Allow researchers</a:t>
                      </a:r>
                      <a:r>
                        <a:rPr lang="en-US" sz="2200" b="0" spc="-10">
                          <a:effectLst/>
                        </a:rPr>
                        <a:t> </a:t>
                      </a:r>
                      <a:r>
                        <a:rPr lang="en-US" sz="2200" b="0">
                          <a:effectLst/>
                        </a:rPr>
                        <a:t>to</a:t>
                      </a:r>
                      <a:r>
                        <a:rPr lang="en-US" sz="2200" b="0" spc="-10">
                          <a:effectLst/>
                        </a:rPr>
                        <a:t> </a:t>
                      </a:r>
                      <a:r>
                        <a:rPr lang="en-US" sz="2200" b="0" spc="-5">
                          <a:effectLst/>
                        </a:rPr>
                        <a:t>observe body</a:t>
                      </a:r>
                      <a:r>
                        <a:rPr lang="en-US" sz="2200" b="0">
                          <a:effectLst/>
                        </a:rPr>
                        <a:t> </a:t>
                      </a:r>
                      <a:r>
                        <a:rPr lang="en-US" sz="2200" b="0" spc="-5">
                          <a:effectLst/>
                        </a:rPr>
                        <a:t>language </a:t>
                      </a:r>
                      <a:r>
                        <a:rPr lang="en-US" sz="2200" b="0">
                          <a:effectLst/>
                        </a:rPr>
                        <a:t>in</a:t>
                      </a:r>
                      <a:r>
                        <a:rPr lang="en-US" sz="2200" b="0" spc="-5">
                          <a:effectLst/>
                        </a:rPr>
                        <a:t> addition </a:t>
                      </a:r>
                      <a:r>
                        <a:rPr lang="en-US" sz="2200" b="0">
                          <a:effectLst/>
                        </a:rPr>
                        <a:t>to</a:t>
                      </a:r>
                      <a:r>
                        <a:rPr lang="en-US" sz="2200" b="0" spc="275">
                          <a:effectLst/>
                        </a:rPr>
                        <a:t> </a:t>
                      </a:r>
                      <a:r>
                        <a:rPr lang="en-US" sz="2200" b="0" spc="-5">
                          <a:effectLst/>
                        </a:rPr>
                        <a:t>self-reports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252" marR="8208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</a:rPr>
                        <a:t> 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252" marR="82084" marT="0" marB="0"/>
                </a:tc>
                <a:extLst>
                  <a:ext uri="{0D108BD9-81ED-4DB2-BD59-A6C34878D82A}">
                    <a16:rowId xmlns:a16="http://schemas.microsoft.com/office/drawing/2014/main" val="1649564371"/>
                  </a:ext>
                </a:extLst>
              </a:tr>
              <a:tr h="8929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5">
                          <a:effectLst/>
                        </a:rPr>
                        <a:t>Allow researchers</a:t>
                      </a:r>
                      <a:r>
                        <a:rPr lang="en-US" sz="2200" b="0" spc="-10">
                          <a:effectLst/>
                        </a:rPr>
                        <a:t> </a:t>
                      </a:r>
                      <a:r>
                        <a:rPr lang="en-US" sz="2200" b="0">
                          <a:effectLst/>
                        </a:rPr>
                        <a:t>to</a:t>
                      </a:r>
                      <a:r>
                        <a:rPr lang="en-US" sz="2200" b="0" spc="-10">
                          <a:effectLst/>
                        </a:rPr>
                        <a:t> </a:t>
                      </a:r>
                      <a:r>
                        <a:rPr lang="en-US" sz="2200" b="0" spc="-5">
                          <a:effectLst/>
                        </a:rPr>
                        <a:t>observe interaction between multiple</a:t>
                      </a:r>
                      <a:r>
                        <a:rPr lang="en-US" sz="2200" b="0" spc="315">
                          <a:effectLst/>
                        </a:rPr>
                        <a:t> </a:t>
                      </a:r>
                      <a:r>
                        <a:rPr lang="en-US" sz="2200" b="0" spc="-5">
                          <a:effectLst/>
                        </a:rPr>
                        <a:t>participants</a:t>
                      </a:r>
                      <a:endParaRPr lang="en-US" sz="3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252" marR="8208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 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252" marR="82084" marT="0" marB="0"/>
                </a:tc>
                <a:extLst>
                  <a:ext uri="{0D108BD9-81ED-4DB2-BD59-A6C34878D82A}">
                    <a16:rowId xmlns:a16="http://schemas.microsoft.com/office/drawing/2014/main" val="3045780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01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Chapter Overview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4350129" cy="403774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This chapter covers the basics of interview research: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What is it and when should it be used?</a:t>
            </a:r>
          </a:p>
          <a:p>
            <a:pPr>
              <a:lnSpc>
                <a:spcPct val="110000"/>
              </a:lnSpc>
            </a:pPr>
            <a:r>
              <a:rPr lang="en-US" dirty="0"/>
              <a:t>Qualitative interview techniques</a:t>
            </a:r>
          </a:p>
          <a:p>
            <a:pPr>
              <a:lnSpc>
                <a:spcPct val="110000"/>
              </a:lnSpc>
            </a:pPr>
            <a:r>
              <a:rPr lang="en-US" dirty="0"/>
              <a:t>Issues to consider for all interview types</a:t>
            </a:r>
          </a:p>
          <a:p>
            <a:pPr>
              <a:lnSpc>
                <a:spcPct val="110000"/>
              </a:lnSpc>
            </a:pPr>
            <a:r>
              <a:rPr lang="en-US" dirty="0"/>
              <a:t>Focus groups</a:t>
            </a:r>
          </a:p>
          <a:p>
            <a:pPr>
              <a:lnSpc>
                <a:spcPct val="110000"/>
              </a:lnSpc>
            </a:pPr>
            <a:r>
              <a:rPr lang="en-US" dirty="0"/>
              <a:t>Analyzing qualitative data</a:t>
            </a:r>
          </a:p>
        </p:txBody>
      </p:sp>
      <p:pic>
        <p:nvPicPr>
          <p:cNvPr id="4" name="Picture 3" descr="Ways that others can help you to prepare for your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" r="60577"/>
          <a:stretch/>
        </p:blipFill>
        <p:spPr>
          <a:xfrm>
            <a:off x="6094411" y="1466495"/>
            <a:ext cx="4960442" cy="33389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5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features of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Useful for exchanging complex information</a:t>
            </a:r>
          </a:p>
          <a:p>
            <a:pPr lvl="1"/>
            <a:r>
              <a:rPr lang="en-US" sz="2400" dirty="0"/>
              <a:t>As opposed to operational definitions</a:t>
            </a:r>
          </a:p>
          <a:p>
            <a:r>
              <a:rPr lang="en-US" sz="2400" dirty="0"/>
              <a:t>You can ask follow-up questions</a:t>
            </a:r>
          </a:p>
          <a:p>
            <a:r>
              <a:rPr lang="en-US" sz="2400" dirty="0"/>
              <a:t>People’s stories are captured - interesting</a:t>
            </a:r>
          </a:p>
          <a:p>
            <a:r>
              <a:rPr lang="en-US" sz="2400" dirty="0"/>
              <a:t>Lengthy explanations</a:t>
            </a:r>
          </a:p>
          <a:p>
            <a:r>
              <a:rPr lang="en-US" sz="2400" dirty="0"/>
              <a:t>Participants can reflect out loud about their responses</a:t>
            </a:r>
          </a:p>
          <a:p>
            <a:r>
              <a:rPr lang="en-US" sz="2400" dirty="0"/>
              <a:t>Studying processes and exploring unknown topics</a:t>
            </a:r>
          </a:p>
        </p:txBody>
      </p:sp>
    </p:spTree>
    <p:extLst>
      <p:ext uri="{BB962C8B-B14F-4D97-AF65-F5344CB8AC3E}">
        <p14:creationId xmlns:p14="http://schemas.microsoft.com/office/powerpoint/2010/main" val="31774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Interview Techniques and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594" y="583324"/>
            <a:ext cx="6424861" cy="6132785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In-depth interviews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Semi-structured and flexible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Interview guide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Open-ended questions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A question from Dr. DeCarlo’s study on state administrators of HCBS services…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sz="2400" dirty="0"/>
              <a:t>In your pre-interview, you provided a list of goods and services covered in self-directed supports.  How did you make the determination to include those services?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Did you make the decision to exclude other goods and services?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Have there been any issues in your state around what goods and services are covered in self-direction?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Have you received any feedback from self-directed waiver participants about goods and services?</a:t>
            </a:r>
          </a:p>
        </p:txBody>
      </p:sp>
    </p:spTree>
    <p:extLst>
      <p:ext uri="{BB962C8B-B14F-4D97-AF65-F5344CB8AC3E}">
        <p14:creationId xmlns:p14="http://schemas.microsoft.com/office/powerpoint/2010/main" val="117318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Techniques and Considerations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10057249" cy="418011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2600" i="1" dirty="0"/>
              <a:t>What is working well with self-directed supports in your state?</a:t>
            </a:r>
          </a:p>
          <a:p>
            <a:pPr lvl="1"/>
            <a:r>
              <a:rPr lang="en-US" sz="2600" i="1" dirty="0"/>
              <a:t>What outcomes are important for you in assessing the effectiveness of self-directed supports?</a:t>
            </a:r>
          </a:p>
          <a:p>
            <a:pPr lvl="1"/>
            <a:r>
              <a:rPr lang="en-US" sz="2600" i="1" dirty="0"/>
              <a:t>What strengths in your organization have been helpful in implementing self-direction?</a:t>
            </a:r>
          </a:p>
          <a:p>
            <a:pPr lvl="1"/>
            <a:r>
              <a:rPr lang="en-US" sz="2600" i="1" dirty="0"/>
              <a:t>What (internal and external) resources were helpful in implementing self-direction?</a:t>
            </a:r>
          </a:p>
          <a:p>
            <a:pPr marL="0" indent="0">
              <a:buNone/>
            </a:pPr>
            <a:r>
              <a:rPr lang="en-US" sz="2600" i="1" dirty="0"/>
              <a:t> What are the primary challenges with self-directed supports in your state?</a:t>
            </a:r>
          </a:p>
          <a:p>
            <a:pPr lvl="1"/>
            <a:r>
              <a:rPr lang="en-US" sz="2600" i="1" dirty="0"/>
              <a:t>How has your organization overcome these challenges?</a:t>
            </a:r>
          </a:p>
          <a:p>
            <a:pPr lvl="1"/>
            <a:r>
              <a:rPr lang="en-US" sz="2600" i="1" dirty="0"/>
              <a:t>What (internal and external) resources were helpful in overcoming these challenges?</a:t>
            </a:r>
          </a:p>
          <a:p>
            <a:pPr lvl="1"/>
            <a:r>
              <a:rPr lang="en-US" sz="2600" i="1" dirty="0"/>
              <a:t>Are there any social, economic, or political trends unique to your state that have affected implementation?</a:t>
            </a:r>
          </a:p>
          <a:p>
            <a:pPr marL="0" indent="0">
              <a:buNone/>
            </a:pPr>
            <a:r>
              <a:rPr lang="en-US" sz="2600" i="1" dirty="0"/>
              <a:t> In your opinion, what changes could be made to your state’s self-directed service options to make them better?</a:t>
            </a:r>
          </a:p>
          <a:p>
            <a:pPr lvl="1"/>
            <a:r>
              <a:rPr lang="en-US" sz="2600" i="1" dirty="0"/>
              <a:t>What resources might be needed to make these changes? </a:t>
            </a:r>
          </a:p>
          <a:p>
            <a:pPr lvl="1"/>
            <a:r>
              <a:rPr lang="en-US" sz="2600" i="1" dirty="0"/>
              <a:t>What outcomes are important to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0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/>
              <a:t>Creating an interview guide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3526523" cy="38332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Brainstorming</a:t>
            </a:r>
          </a:p>
          <a:p>
            <a:pPr>
              <a:lnSpc>
                <a:spcPct val="110000"/>
              </a:lnSpc>
            </a:pPr>
            <a:r>
              <a:rPr lang="en-US" dirty="0"/>
              <a:t>Grouping similar questions together</a:t>
            </a:r>
          </a:p>
          <a:p>
            <a:pPr>
              <a:lnSpc>
                <a:spcPct val="110000"/>
              </a:lnSpc>
            </a:pPr>
            <a:r>
              <a:rPr lang="en-US" dirty="0"/>
              <a:t>Working up to sensitive questions</a:t>
            </a:r>
          </a:p>
          <a:p>
            <a:pPr>
              <a:lnSpc>
                <a:spcPct val="110000"/>
              </a:lnSpc>
            </a:pPr>
            <a:r>
              <a:rPr lang="en-US" dirty="0"/>
              <a:t>Seeking feedback from other researchers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Research teams, peer reviewers, auditors</a:t>
            </a:r>
          </a:p>
          <a:p>
            <a:pPr>
              <a:lnSpc>
                <a:spcPct val="110000"/>
              </a:lnSpc>
            </a:pPr>
            <a:r>
              <a:rPr lang="en-US" dirty="0"/>
              <a:t>Methodological journal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Two people sitting at a table across from each other, with chat bubbles above their heads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r="1296" b="-3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5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interview guide (</a:t>
            </a:r>
            <a:r>
              <a:rPr lang="en-US" dirty="0" err="1"/>
              <a:t>CONtinued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83812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Avoid yes/no questions or closed questions that have a one word answer </a:t>
            </a:r>
          </a:p>
          <a:p>
            <a:r>
              <a:rPr lang="en-US" sz="2400" dirty="0"/>
              <a:t>Use probes: “Can you tell me a little more about that?”</a:t>
            </a:r>
          </a:p>
          <a:p>
            <a:r>
              <a:rPr lang="en-US" sz="2400" dirty="0"/>
              <a:t>Avoid leading questions, remain objective</a:t>
            </a:r>
          </a:p>
          <a:p>
            <a:r>
              <a:rPr lang="en-US" sz="2400" dirty="0"/>
              <a:t>Write open-ended questions</a:t>
            </a:r>
          </a:p>
        </p:txBody>
      </p:sp>
      <p:pic>
        <p:nvPicPr>
          <p:cNvPr id="2050" name="Picture 2" descr="Two people sitting in chairs facing each other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46" y="2145665"/>
            <a:ext cx="5211012" cy="324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4042233"/>
          </a:xfrm>
        </p:spPr>
        <p:txBody>
          <a:bodyPr>
            <a:normAutofit/>
          </a:bodyPr>
          <a:lstStyle/>
          <a:p>
            <a:r>
              <a:rPr lang="en-US" sz="2400" dirty="0"/>
              <a:t>Audio-recording: pros and cons</a:t>
            </a:r>
          </a:p>
          <a:p>
            <a:r>
              <a:rPr lang="en-US" sz="2400" dirty="0"/>
              <a:t>Neutral setting vs. natural setting</a:t>
            </a:r>
          </a:p>
          <a:p>
            <a:r>
              <a:rPr lang="en-US" sz="2400" dirty="0"/>
              <a:t>Field notes</a:t>
            </a:r>
          </a:p>
          <a:p>
            <a:r>
              <a:rPr lang="en-US" sz="2400" dirty="0"/>
              <a:t>Transcription of recordings</a:t>
            </a:r>
          </a:p>
          <a:p>
            <a:pPr lvl="1"/>
            <a:r>
              <a:rPr lang="en-US" sz="2400" dirty="0"/>
              <a:t>Noting non-verbal cues</a:t>
            </a:r>
          </a:p>
        </p:txBody>
      </p:sp>
      <p:pic>
        <p:nvPicPr>
          <p:cNvPr id="3076" name="Picture 4" descr="Photograph of one person interviewing another person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3500" y="2206376"/>
            <a:ext cx="4645025" cy="30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7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Interview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70690"/>
            <a:ext cx="9603275" cy="40827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Code: shorthand for a complex idea (meaning unit)</a:t>
            </a:r>
          </a:p>
          <a:p>
            <a:pPr marL="0" indent="0">
              <a:buNone/>
            </a:pPr>
            <a:r>
              <a:rPr lang="en-US" sz="2200" dirty="0"/>
              <a:t>Coding: identifying ideas in the text</a:t>
            </a:r>
          </a:p>
          <a:p>
            <a:pPr lvl="1"/>
            <a:r>
              <a:rPr lang="en-US" sz="2200" dirty="0"/>
              <a:t>Open coding: note categories or themes with an “open mind”</a:t>
            </a:r>
          </a:p>
          <a:p>
            <a:pPr lvl="1"/>
            <a:r>
              <a:rPr lang="en-US" sz="2200" dirty="0"/>
              <a:t>Focused coding: collapsing themes, building connections, and setting descriptions</a:t>
            </a:r>
          </a:p>
          <a:p>
            <a:pPr lvl="1"/>
            <a:r>
              <a:rPr lang="en-US" sz="2200" dirty="0"/>
              <a:t>Coding matrix</a:t>
            </a:r>
          </a:p>
          <a:p>
            <a:pPr marL="0" indent="0">
              <a:buNone/>
            </a:pPr>
            <a:r>
              <a:rPr lang="en-US" sz="2200" dirty="0"/>
              <a:t>Asking: </a:t>
            </a:r>
          </a:p>
          <a:p>
            <a:pPr lvl="1"/>
            <a:r>
              <a:rPr lang="en-US" sz="2200" dirty="0"/>
              <a:t>Of what topic, unit, or aspect is this an instance?</a:t>
            </a:r>
          </a:p>
          <a:p>
            <a:pPr lvl="1"/>
            <a:r>
              <a:rPr lang="en-US" sz="2200" dirty="0"/>
              <a:t>What question about a topic does this item of data suggest?</a:t>
            </a:r>
          </a:p>
          <a:p>
            <a:pPr lvl="1"/>
            <a:r>
              <a:rPr lang="en-US" sz="2200" dirty="0"/>
              <a:t>What sort of answer to a question about a topic does this item of data suggest (i.e., what proposition is suggested)?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8459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</TotalTime>
  <Words>680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Gallery</vt:lpstr>
      <vt:lpstr>Chapter 13: Interviews and Focus Groups</vt:lpstr>
      <vt:lpstr>Chapter Overview</vt:lpstr>
      <vt:lpstr>Benefits and features of interviews</vt:lpstr>
      <vt:lpstr>Interview Techniques and Considerations</vt:lpstr>
      <vt:lpstr>Interview Techniques and Considerations (Continued)</vt:lpstr>
      <vt:lpstr>Creating an interview guide</vt:lpstr>
      <vt:lpstr>Creating an interview guide (CONtinued)</vt:lpstr>
      <vt:lpstr>Interview techniques</vt:lpstr>
      <vt:lpstr>Analyzing Interview Data</vt:lpstr>
      <vt:lpstr>Qualitative Methods</vt:lpstr>
      <vt:lpstr>Issues in interviewing</vt:lpstr>
      <vt:lpstr>Focus Groups</vt:lpstr>
      <vt:lpstr>Strengths and Weaknesses of Focus 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SWK 340 Chapter 13: Interviews and focus groups DeCarlo Textbook</dc:title>
  <dc:creator>DeCarlo, Matthew;Stevenson, Erin</dc:creator>
  <cp:lastModifiedBy>Edwards, Laura</cp:lastModifiedBy>
  <cp:revision>11</cp:revision>
  <dcterms:created xsi:type="dcterms:W3CDTF">2019-01-08T17:04:30Z</dcterms:created>
  <dcterms:modified xsi:type="dcterms:W3CDTF">2021-10-22T14:25:45Z</dcterms:modified>
</cp:coreProperties>
</file>