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8" r:id="rId3"/>
    <p:sldId id="273" r:id="rId4"/>
    <p:sldId id="274" r:id="rId5"/>
    <p:sldId id="275" r:id="rId6"/>
    <p:sldId id="277" r:id="rId7"/>
    <p:sldId id="27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6224" autoAdjust="0"/>
  </p:normalViewPr>
  <p:slideViewPr>
    <p:cSldViewPr snapToGrid="0">
      <p:cViewPr varScale="1">
        <p:scale>
          <a:sx n="106" d="100"/>
          <a:sy n="106" d="100"/>
        </p:scale>
        <p:origin x="180"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F808-85AD-4397-A924-0B60BBC9E1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867D53-FD92-4BAE-886C-D29B65FA96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51A76C-250A-4CB8-A09C-16F2B6D6C76C}"/>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5" name="Footer Placeholder 4">
            <a:extLst>
              <a:ext uri="{FF2B5EF4-FFF2-40B4-BE49-F238E27FC236}">
                <a16:creationId xmlns:a16="http://schemas.microsoft.com/office/drawing/2014/main" id="{8785DDE1-0FB6-4260-80DA-E5FF3C3E6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4DC34-161D-4284-A091-43B3AC43FE87}"/>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321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912A-69B6-4636-8D5B-44CF59D5B3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5600C0-3DE4-49EE-A3C4-E583735FBF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C5B11-60C5-40B1-A84D-44B852532952}"/>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5" name="Footer Placeholder 4">
            <a:extLst>
              <a:ext uri="{FF2B5EF4-FFF2-40B4-BE49-F238E27FC236}">
                <a16:creationId xmlns:a16="http://schemas.microsoft.com/office/drawing/2014/main" id="{1F6528E4-5234-49B8-9254-5BF398388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8F7DF-B7F5-4DB9-87D5-3A014EE0624B}"/>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2389183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69F748-4D10-4EFB-AD06-E49E901923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16F3A5-BC57-4633-B10C-A7A6951FCF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9F6B6-739D-400C-BFCE-9FC7432BD34A}"/>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5" name="Footer Placeholder 4">
            <a:extLst>
              <a:ext uri="{FF2B5EF4-FFF2-40B4-BE49-F238E27FC236}">
                <a16:creationId xmlns:a16="http://schemas.microsoft.com/office/drawing/2014/main" id="{AF41C40C-10D9-445D-B1BA-E4D7BC20D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CE80F-F120-4EA7-A7BA-600BEA393847}"/>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258611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21C33-4158-4918-A7B7-7609E41F4F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EF2ED0-F772-47B5-929A-575616D1DB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D4335-ADD3-436F-906E-6B35B3A2B97D}"/>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5" name="Footer Placeholder 4">
            <a:extLst>
              <a:ext uri="{FF2B5EF4-FFF2-40B4-BE49-F238E27FC236}">
                <a16:creationId xmlns:a16="http://schemas.microsoft.com/office/drawing/2014/main" id="{D453544B-3DAD-4D34-B61E-B3C3D3DCF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C1593-DDBA-4813-8B4C-4F033EB57AC8}"/>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381389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C20B-18A5-462E-935C-0F8CC32EBC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02E640-DA87-40AA-B47A-9202B1BF43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CFDF1A-5905-472B-AAB9-56785BC2CEDE}"/>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5" name="Footer Placeholder 4">
            <a:extLst>
              <a:ext uri="{FF2B5EF4-FFF2-40B4-BE49-F238E27FC236}">
                <a16:creationId xmlns:a16="http://schemas.microsoft.com/office/drawing/2014/main" id="{9D2107E9-8401-4F06-BE19-BE02115D6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7D52A-20BE-49CB-831C-C164CB5B1B05}"/>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309377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0377C-5217-4FEA-957C-8B59DC449A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909199-AE9D-4A54-9E31-4D0E5D3744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BCB71A-B863-4653-8F89-B308A23F74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D69F58-5905-4411-8BFA-3982E811EDA6}"/>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6" name="Footer Placeholder 5">
            <a:extLst>
              <a:ext uri="{FF2B5EF4-FFF2-40B4-BE49-F238E27FC236}">
                <a16:creationId xmlns:a16="http://schemas.microsoft.com/office/drawing/2014/main" id="{C1C88886-A2B7-48A2-B5CB-D206992AA2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8F678-C834-4A82-A2EA-36DE7FBB11E4}"/>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67963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9129C-5E1A-44A6-9615-9D986C3F77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0A8A11-83F7-409A-B4D1-8BA1BB8140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FCF8A8-4E02-4A0D-89CF-3BBAF12232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873F06-0F48-44FE-9AFF-69CC9DE49F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4C7B1D-D324-435A-966E-9B49A2D935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D1C9AE-789D-49A2-8B60-338FF749012A}"/>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8" name="Footer Placeholder 7">
            <a:extLst>
              <a:ext uri="{FF2B5EF4-FFF2-40B4-BE49-F238E27FC236}">
                <a16:creationId xmlns:a16="http://schemas.microsoft.com/office/drawing/2014/main" id="{5A91BCAB-1C40-46FF-81EA-6C2E8CB967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43876-C12A-4118-91E5-AB08BA199C3F}"/>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407099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F981-6F0C-478C-B4F1-300398CF8F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33821C-1C21-4976-979F-5C4520F5FEF0}"/>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4" name="Footer Placeholder 3">
            <a:extLst>
              <a:ext uri="{FF2B5EF4-FFF2-40B4-BE49-F238E27FC236}">
                <a16:creationId xmlns:a16="http://schemas.microsoft.com/office/drawing/2014/main" id="{4B4F9430-1AE0-4B6A-9AD2-18A9956F3B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E0CD99-CEFE-486A-824D-2FA64948A948}"/>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3421562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51AC5-3442-4C20-AF0C-E61A2CDE6951}"/>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3" name="Footer Placeholder 2">
            <a:extLst>
              <a:ext uri="{FF2B5EF4-FFF2-40B4-BE49-F238E27FC236}">
                <a16:creationId xmlns:a16="http://schemas.microsoft.com/office/drawing/2014/main" id="{95D282D2-D6E1-4404-BA1E-E22D1F6738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248BF8-ECD9-43EF-B353-9497753DE2A9}"/>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2945559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389-7D0E-4F54-BAF8-CBF9FA86C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B91AC3-3116-40E8-9B3A-77DE90181F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A1F7C2-4C65-4B07-9E18-4371D77974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38FE7F-4D4B-4370-9172-4A70EFB0F7C3}"/>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6" name="Footer Placeholder 5">
            <a:extLst>
              <a:ext uri="{FF2B5EF4-FFF2-40B4-BE49-F238E27FC236}">
                <a16:creationId xmlns:a16="http://schemas.microsoft.com/office/drawing/2014/main" id="{2ADB0F57-F74B-4D97-A781-17F41213E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2EFF71-4FC8-4152-8DA1-02CF3AF19FD1}"/>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2375211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E9BE-84CC-4107-A1C5-581ECB5FEC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E9BAB8-4699-4C62-BB72-863E4DDFC2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C7F671-6210-4673-9D07-AD9868862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07FCE4-1877-4985-94F6-F9720023D787}"/>
              </a:ext>
            </a:extLst>
          </p:cNvPr>
          <p:cNvSpPr>
            <a:spLocks noGrp="1"/>
          </p:cNvSpPr>
          <p:nvPr>
            <p:ph type="dt" sz="half" idx="10"/>
          </p:nvPr>
        </p:nvSpPr>
        <p:spPr/>
        <p:txBody>
          <a:bodyPr/>
          <a:lstStyle/>
          <a:p>
            <a:fld id="{DC379A35-96F8-4A57-8A1F-98F31DECBC6D}" type="datetimeFigureOut">
              <a:rPr lang="en-US" smtClean="0"/>
              <a:t>10/22/2021</a:t>
            </a:fld>
            <a:endParaRPr lang="en-US"/>
          </a:p>
        </p:txBody>
      </p:sp>
      <p:sp>
        <p:nvSpPr>
          <p:cNvPr id="6" name="Footer Placeholder 5">
            <a:extLst>
              <a:ext uri="{FF2B5EF4-FFF2-40B4-BE49-F238E27FC236}">
                <a16:creationId xmlns:a16="http://schemas.microsoft.com/office/drawing/2014/main" id="{31D6A37B-E2AA-4387-9EB2-09395C475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60FBC-71C7-44F3-AC9D-110E69E14213}"/>
              </a:ext>
            </a:extLst>
          </p:cNvPr>
          <p:cNvSpPr>
            <a:spLocks noGrp="1"/>
          </p:cNvSpPr>
          <p:nvPr>
            <p:ph type="sldNum" sz="quarter" idx="12"/>
          </p:nvPr>
        </p:nvSpPr>
        <p:spPr/>
        <p:txBody>
          <a:bodyPr/>
          <a:lstStyle/>
          <a:p>
            <a:fld id="{FFD18831-2F19-4F31-81E7-D8DEDFF2B4EF}" type="slidenum">
              <a:rPr lang="en-US" smtClean="0"/>
              <a:t>‹#›</a:t>
            </a:fld>
            <a:endParaRPr lang="en-US"/>
          </a:p>
        </p:txBody>
      </p:sp>
    </p:spTree>
    <p:extLst>
      <p:ext uri="{BB962C8B-B14F-4D97-AF65-F5344CB8AC3E}">
        <p14:creationId xmlns:p14="http://schemas.microsoft.com/office/powerpoint/2010/main" val="1945660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0DFA72-3FE2-4451-BF84-DCD74D8D9D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7DCDD5-86FF-4D84-8B43-F95078FD7B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5FCBE-EA36-4DD0-BCDF-1AB52C4CD2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79A35-96F8-4A57-8A1F-98F31DECBC6D}" type="datetimeFigureOut">
              <a:rPr lang="en-US" smtClean="0"/>
              <a:t>10/22/2021</a:t>
            </a:fld>
            <a:endParaRPr lang="en-US"/>
          </a:p>
        </p:txBody>
      </p:sp>
      <p:sp>
        <p:nvSpPr>
          <p:cNvPr id="5" name="Footer Placeholder 4">
            <a:extLst>
              <a:ext uri="{FF2B5EF4-FFF2-40B4-BE49-F238E27FC236}">
                <a16:creationId xmlns:a16="http://schemas.microsoft.com/office/drawing/2014/main" id="{13D8C867-3708-4695-A082-18C4BB42F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E26958-147A-4C1D-9ADD-4548C13BF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18831-2F19-4F31-81E7-D8DEDFF2B4EF}" type="slidenum">
              <a:rPr lang="en-US" smtClean="0"/>
              <a:t>‹#›</a:t>
            </a:fld>
            <a:endParaRPr lang="en-US"/>
          </a:p>
        </p:txBody>
      </p:sp>
    </p:spTree>
    <p:extLst>
      <p:ext uri="{BB962C8B-B14F-4D97-AF65-F5344CB8AC3E}">
        <p14:creationId xmlns:p14="http://schemas.microsoft.com/office/powerpoint/2010/main" val="1976534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ocialsci.libretexts.org/Bookshelves/Social_Work_and_Human_Services/Scientific_Inquiry_in_Social_Work_(DeCarlo)."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mH3GWlj6IYA&amp;t=13s" TargetMode="External"/><Relationship Id="rId2" Type="http://schemas.openxmlformats.org/officeDocument/2006/relationships/hyperlink" Target="https://www.vox.com/the-big-idea/2017/7/17/15973478/bosses-dictators-workplace-rights-free-markets-unions" TargetMode="External"/><Relationship Id="rId1" Type="http://schemas.openxmlformats.org/officeDocument/2006/relationships/slideLayout" Target="../slideLayouts/slideLayout2.xml"/><Relationship Id="rId6" Type="http://schemas.openxmlformats.org/officeDocument/2006/relationships/hyperlink" Target="https://www.youtube.com/watch?v=EyYjKeW_qyk" TargetMode="External"/><Relationship Id="rId5" Type="http://schemas.openxmlformats.org/officeDocument/2006/relationships/hyperlink" Target="https://www.libertarianism.org/media/free-thoughts/do-employers-rules-our-lives" TargetMode="External"/><Relationship Id="rId4" Type="http://schemas.openxmlformats.org/officeDocument/2006/relationships/hyperlink" Target="https://jacobinmag.com/2017/06/private-government-interview-elizabeth-anders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FB6EAD-767A-4A95-9246-C39976AD1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1BA5F6-5F01-4671-A6C3-5F3E16163101}"/>
              </a:ext>
            </a:extLst>
          </p:cNvPr>
          <p:cNvSpPr>
            <a:spLocks noGrp="1"/>
          </p:cNvSpPr>
          <p:nvPr>
            <p:ph type="ctrTitle"/>
          </p:nvPr>
        </p:nvSpPr>
        <p:spPr>
          <a:xfrm>
            <a:off x="6573229" y="1532842"/>
            <a:ext cx="5081925" cy="3004145"/>
          </a:xfrm>
        </p:spPr>
        <p:txBody>
          <a:bodyPr>
            <a:normAutofit/>
          </a:bodyPr>
          <a:lstStyle/>
          <a:p>
            <a:r>
              <a:rPr lang="en-US" dirty="0"/>
              <a:t>Chapter 16: Reporting Research</a:t>
            </a:r>
          </a:p>
        </p:txBody>
      </p:sp>
      <p:sp>
        <p:nvSpPr>
          <p:cNvPr id="3" name="Subtitle 2">
            <a:extLst>
              <a:ext uri="{FF2B5EF4-FFF2-40B4-BE49-F238E27FC236}">
                <a16:creationId xmlns:a16="http://schemas.microsoft.com/office/drawing/2014/main" id="{B59B0B61-A913-4CF9-ABBF-42912ED0223D}"/>
              </a:ext>
            </a:extLst>
          </p:cNvPr>
          <p:cNvSpPr>
            <a:spLocks noGrp="1"/>
          </p:cNvSpPr>
          <p:nvPr>
            <p:ph type="subTitle" idx="1"/>
          </p:nvPr>
        </p:nvSpPr>
        <p:spPr>
          <a:xfrm>
            <a:off x="6639611" y="4923549"/>
            <a:ext cx="5081926" cy="1115510"/>
          </a:xfrm>
        </p:spPr>
        <p:txBody>
          <a:bodyPr>
            <a:normAutofit/>
          </a:bodyPr>
          <a:lstStyle/>
          <a:p>
            <a:r>
              <a:rPr lang="en-US" i="1" dirty="0">
                <a:hlinkClick r:id="rId2"/>
              </a:rPr>
              <a:t>Scientific Inquiry in Social Work</a:t>
            </a:r>
            <a:endParaRPr lang="en-US" i="1" dirty="0"/>
          </a:p>
        </p:txBody>
      </p:sp>
      <p:pic>
        <p:nvPicPr>
          <p:cNvPr id="5" name="Picture 4" descr="Image result for cc by nc sa image">
            <a:extLst>
              <a:ext uri="{FF2B5EF4-FFF2-40B4-BE49-F238E27FC236}">
                <a16:creationId xmlns:a16="http://schemas.microsoft.com/office/drawing/2014/main" id="{B0277A35-4E5B-4754-AD43-69A55BAB462B}"/>
              </a:ext>
            </a:extLst>
          </p:cNvPr>
          <p:cNvPicPr/>
          <p:nvPr/>
        </p:nvPicPr>
        <p:blipFill>
          <a:blip r:embed="rId3" cstate="hqprint">
            <a:extLst>
              <a:ext uri="{28A0092B-C50C-407E-A947-70E740481C1C}">
                <a14:useLocalDpi xmlns:a14="http://schemas.microsoft.com/office/drawing/2010/main" val="0"/>
              </a:ext>
            </a:extLst>
          </a:blip>
          <a:stretch>
            <a:fillRect/>
          </a:stretch>
        </p:blipFill>
        <p:spPr bwMode="auto">
          <a:xfrm>
            <a:off x="2003881" y="1309928"/>
            <a:ext cx="2565029" cy="897760"/>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a:noFill/>
        </p:spPr>
      </p:pic>
      <p:sp>
        <p:nvSpPr>
          <p:cNvPr id="12" name="Freeform: Shape 11">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0301"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295758"/>
            <a:ext cx="1261243"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12432" y="4748447"/>
            <a:ext cx="569514"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D85A50A-988A-4717-90E2-DA990B079F5F}"/>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2004100" y="2403942"/>
            <a:ext cx="2565029" cy="1026011"/>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a:noFill/>
        </p:spPr>
      </p:pic>
      <p:sp>
        <p:nvSpPr>
          <p:cNvPr id="18" name="Freeform: Shape 17">
            <a:extLst>
              <a:ext uri="{FF2B5EF4-FFF2-40B4-BE49-F238E27FC236}">
                <a16:creationId xmlns:a16="http://schemas.microsoft.com/office/drawing/2014/main" id="{70A21480-D93D-46BE-9A94-B5A80469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98354"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E5EBF8F5-ABE5-4029-A8FC-4E32622D7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36562" flipH="1">
            <a:off x="3441866" y="5166681"/>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100155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5894962" y="479493"/>
            <a:ext cx="5458838" cy="1325563"/>
          </a:xfrm>
        </p:spPr>
        <p:txBody>
          <a:bodyPr>
            <a:normAutofit/>
          </a:bodyPr>
          <a:lstStyle/>
          <a:p>
            <a:r>
              <a:rPr lang="en-US" dirty="0"/>
              <a:t>Chapter Overview</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Research">
            <a:extLst>
              <a:ext uri="{FF2B5EF4-FFF2-40B4-BE49-F238E27FC236}">
                <a16:creationId xmlns:a16="http://schemas.microsoft.com/office/drawing/2014/main" id="{E01D0541-00BB-49BA-A698-240C6590D9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idx="1"/>
          </p:nvPr>
        </p:nvSpPr>
        <p:spPr>
          <a:xfrm>
            <a:off x="5894962" y="1560786"/>
            <a:ext cx="5458838" cy="4616177"/>
          </a:xfrm>
        </p:spPr>
        <p:txBody>
          <a:bodyPr>
            <a:normAutofit/>
          </a:bodyPr>
          <a:lstStyle/>
          <a:p>
            <a:pPr marL="0" indent="0">
              <a:buNone/>
            </a:pPr>
            <a:r>
              <a:rPr lang="en-US" sz="1800" dirty="0"/>
              <a:t>The previous chapters in this textbook described how to create a research question and answer it using the methods of social science. </a:t>
            </a:r>
          </a:p>
          <a:p>
            <a:pPr marL="0" indent="0">
              <a:buNone/>
            </a:pPr>
            <a:r>
              <a:rPr lang="en-US" sz="1800" dirty="0"/>
              <a:t>Social work research is aimed at gaining knowledge for action on behalf of target populations. </a:t>
            </a:r>
          </a:p>
          <a:p>
            <a:pPr marL="0" indent="0">
              <a:buNone/>
            </a:pPr>
            <a:r>
              <a:rPr lang="en-US" sz="1800" dirty="0"/>
              <a:t>Research that sits idle on your computer is not of use to anyone. </a:t>
            </a:r>
          </a:p>
          <a:p>
            <a:pPr marL="0" indent="0">
              <a:buNone/>
            </a:pPr>
            <a:r>
              <a:rPr lang="en-US" sz="1800" dirty="0"/>
              <a:t>This chapter will help you understand how to share your work as the final step in your research process.</a:t>
            </a:r>
          </a:p>
          <a:p>
            <a:pPr marL="514350" indent="-514350">
              <a:buFont typeface="+mj-lt"/>
              <a:buAutoNum type="arabicPeriod"/>
            </a:pPr>
            <a:endParaRPr lang="en-US" sz="1800" dirty="0"/>
          </a:p>
          <a:p>
            <a:pPr marL="514350" indent="-514350">
              <a:buFont typeface="+mj-lt"/>
              <a:buAutoNum type="arabicPeriod"/>
            </a:pPr>
            <a:r>
              <a:rPr lang="en-US" sz="1800" dirty="0"/>
              <a:t>What to share and why we share</a:t>
            </a:r>
          </a:p>
          <a:p>
            <a:pPr marL="514350" indent="-514350">
              <a:buFont typeface="+mj-lt"/>
              <a:buAutoNum type="arabicPeriod"/>
            </a:pPr>
            <a:r>
              <a:rPr lang="en-US" sz="1800" dirty="0"/>
              <a:t>Disseminating your findings</a:t>
            </a:r>
          </a:p>
          <a:p>
            <a:pPr marL="514350" indent="-514350">
              <a:buFont typeface="+mj-lt"/>
              <a:buAutoNum type="arabicPeriod"/>
            </a:pPr>
            <a:r>
              <a:rPr lang="en-US" sz="1800" dirty="0"/>
              <a:t>The uniqueness of the social work perspective on science</a:t>
            </a:r>
          </a:p>
        </p:txBody>
      </p:sp>
    </p:spTree>
    <p:extLst>
      <p:ext uri="{BB962C8B-B14F-4D97-AF65-F5344CB8AC3E}">
        <p14:creationId xmlns:p14="http://schemas.microsoft.com/office/powerpoint/2010/main" val="121335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6826" y="1112969"/>
            <a:ext cx="3937298" cy="4166010"/>
          </a:xfrm>
        </p:spPr>
        <p:txBody>
          <a:bodyPr>
            <a:normAutofit/>
          </a:bodyPr>
          <a:lstStyle/>
          <a:p>
            <a:r>
              <a:rPr lang="en-US">
                <a:solidFill>
                  <a:srgbClr val="FFFFFF"/>
                </a:solidFill>
              </a:rPr>
              <a:t>Reporting research</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Content Placeholder 2"/>
          <p:cNvSpPr>
            <a:spLocks noGrp="1"/>
          </p:cNvSpPr>
          <p:nvPr>
            <p:ph idx="1"/>
          </p:nvPr>
        </p:nvSpPr>
        <p:spPr>
          <a:xfrm>
            <a:off x="6096000" y="820880"/>
            <a:ext cx="5257799" cy="4889350"/>
          </a:xfrm>
        </p:spPr>
        <p:txBody>
          <a:bodyPr anchor="t">
            <a:normAutofit/>
          </a:bodyPr>
          <a:lstStyle/>
          <a:p>
            <a:pPr marL="0" indent="0">
              <a:buNone/>
            </a:pPr>
            <a:r>
              <a:rPr lang="en-US" sz="2200" i="1"/>
              <a:t>The good, the bad, and the ugly…You must tell it all…the whole story.</a:t>
            </a:r>
          </a:p>
          <a:p>
            <a:endParaRPr lang="en-US" sz="2200" i="1"/>
          </a:p>
          <a:p>
            <a:r>
              <a:rPr lang="en-US" sz="2200"/>
              <a:t>Why did you conduct this research?</a:t>
            </a:r>
          </a:p>
          <a:p>
            <a:r>
              <a:rPr lang="en-US" sz="2200"/>
              <a:t>How did you conduct it?</a:t>
            </a:r>
          </a:p>
          <a:p>
            <a:r>
              <a:rPr lang="en-US" sz="2200"/>
              <a:t>For whom was the research conducted?</a:t>
            </a:r>
          </a:p>
          <a:p>
            <a:r>
              <a:rPr lang="en-US" sz="2200"/>
              <a:t>What conclusions can be reasonably drawn from this research?</a:t>
            </a:r>
          </a:p>
          <a:p>
            <a:r>
              <a:rPr lang="en-US" sz="2200"/>
              <a:t>Knowing what you know now, what would you do differently?</a:t>
            </a:r>
          </a:p>
          <a:p>
            <a:r>
              <a:rPr lang="en-US" sz="2200"/>
              <a:t>How could this research be improved?</a:t>
            </a:r>
          </a:p>
          <a:p>
            <a:endParaRPr lang="en-US" sz="220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628919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udience Analysis"/>
          <p:cNvPicPr>
            <a:picLocks noChangeAspect="1"/>
          </p:cNvPicPr>
          <p:nvPr/>
        </p:nvPicPr>
        <p:blipFill rotWithShape="1">
          <a:blip r:embed="rId2" cstate="print">
            <a:extLst>
              <a:ext uri="{28A0092B-C50C-407E-A947-70E740481C1C}">
                <a14:useLocalDpi xmlns:a14="http://schemas.microsoft.com/office/drawing/2010/main" val="0"/>
              </a:ext>
            </a:extLst>
          </a:blip>
          <a:srcRect l="21436" r="34313"/>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 name="Title 1"/>
          <p:cNvSpPr>
            <a:spLocks noGrp="1"/>
          </p:cNvSpPr>
          <p:nvPr>
            <p:ph type="title"/>
          </p:nvPr>
        </p:nvSpPr>
        <p:spPr>
          <a:xfrm>
            <a:off x="5827048" y="407987"/>
            <a:ext cx="5721484" cy="1325563"/>
          </a:xfrm>
        </p:spPr>
        <p:txBody>
          <a:bodyPr>
            <a:normAutofit/>
          </a:bodyPr>
          <a:lstStyle/>
          <a:p>
            <a:r>
              <a:rPr lang="en-US" dirty="0"/>
              <a:t>Who is your audience?</a:t>
            </a:r>
          </a:p>
        </p:txBody>
      </p:sp>
      <p:sp>
        <p:nvSpPr>
          <p:cNvPr id="3" name="Content Placeholder 2"/>
          <p:cNvSpPr>
            <a:spLocks noGrp="1"/>
          </p:cNvSpPr>
          <p:nvPr>
            <p:ph idx="1"/>
          </p:nvPr>
        </p:nvSpPr>
        <p:spPr>
          <a:xfrm>
            <a:off x="5827048" y="1868487"/>
            <a:ext cx="5721484" cy="4351338"/>
          </a:xfrm>
        </p:spPr>
        <p:txBody>
          <a:bodyPr>
            <a:normAutofit/>
          </a:bodyPr>
          <a:lstStyle/>
          <a:p>
            <a:pPr marL="0" indent="0">
              <a:buNone/>
            </a:pPr>
            <a:r>
              <a:rPr lang="en-US" sz="2000" dirty="0"/>
              <a:t>What are important social work audiences? Stakeholders? Funding agencies?</a:t>
            </a:r>
          </a:p>
          <a:p>
            <a:pPr marL="0" indent="0">
              <a:buNone/>
            </a:pPr>
            <a:r>
              <a:rPr lang="en-US" sz="2000" dirty="0"/>
              <a:t>How might social workers use different media to disseminate their findings, depending on the audience?</a:t>
            </a:r>
          </a:p>
          <a:p>
            <a:pPr lvl="1"/>
            <a:r>
              <a:rPr lang="en-US" sz="2000" dirty="0"/>
              <a:t>Professional vs. non-professional</a:t>
            </a:r>
          </a:p>
          <a:p>
            <a:pPr lvl="1"/>
            <a:endParaRPr lang="en-US" sz="2000" dirty="0"/>
          </a:p>
          <a:p>
            <a:r>
              <a:rPr lang="en-US" sz="2000" dirty="0"/>
              <a:t>Who is your audience?</a:t>
            </a:r>
          </a:p>
          <a:p>
            <a:r>
              <a:rPr lang="en-US" sz="2000" dirty="0"/>
              <a:t>Where is your audience?</a:t>
            </a:r>
          </a:p>
          <a:p>
            <a:r>
              <a:rPr lang="en-US" sz="2000" dirty="0"/>
              <a:t>How do you reach your audience? Be specific</a:t>
            </a:r>
            <a:endParaRPr lang="en-US" sz="1700" dirty="0"/>
          </a:p>
        </p:txBody>
      </p:sp>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45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sz="4100">
                <a:solidFill>
                  <a:srgbClr val="FFFFFF"/>
                </a:solidFill>
              </a:rPr>
              <a:t>Professional Presentations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157655"/>
            <a:ext cx="6906491" cy="6381257"/>
          </a:xfrm>
        </p:spPr>
        <p:txBody>
          <a:bodyPr anchor="ctr">
            <a:normAutofit/>
          </a:bodyPr>
          <a:lstStyle/>
          <a:p>
            <a:pPr marL="0" indent="0">
              <a:buNone/>
            </a:pPr>
            <a:r>
              <a:rPr lang="en-US" sz="2000" dirty="0"/>
              <a:t>Common forms of sharing your research findings include: </a:t>
            </a:r>
          </a:p>
          <a:p>
            <a:pPr marL="0" indent="0">
              <a:buNone/>
            </a:pPr>
            <a:r>
              <a:rPr lang="en-US" sz="2000" dirty="0"/>
              <a:t>1.  Formal talk: presentation lasting about 15-20 minutes using slides and other visual aids</a:t>
            </a:r>
          </a:p>
          <a:p>
            <a:pPr marL="0" indent="0">
              <a:buNone/>
            </a:pPr>
            <a:r>
              <a:rPr lang="en-US" sz="2000" dirty="0"/>
              <a:t>2.  Roundtable presentation: goal is to stimulate conversation, shorter presentation time and often with other professionals at the table</a:t>
            </a:r>
          </a:p>
          <a:p>
            <a:pPr marL="0" indent="0">
              <a:buNone/>
            </a:pPr>
            <a:r>
              <a:rPr lang="en-US" sz="2000" dirty="0"/>
              <a:t>3.  Poster presentation: tells the story of your project in images; great place to start for young researchers, students</a:t>
            </a:r>
          </a:p>
          <a:p>
            <a:pPr marL="0" indent="0">
              <a:buNone/>
            </a:pPr>
            <a:endParaRPr lang="en-US" sz="2000" dirty="0"/>
          </a:p>
          <a:p>
            <a:pPr marL="0" indent="0">
              <a:buNone/>
            </a:pPr>
            <a:r>
              <a:rPr lang="en-US" sz="2000" dirty="0"/>
              <a:t>Big social work conferences:</a:t>
            </a:r>
          </a:p>
          <a:p>
            <a:pPr lvl="1"/>
            <a:r>
              <a:rPr lang="en-US" sz="2000" dirty="0"/>
              <a:t>CSWE/APM</a:t>
            </a:r>
          </a:p>
          <a:p>
            <a:pPr lvl="1"/>
            <a:r>
              <a:rPr lang="en-US" sz="2000" dirty="0"/>
              <a:t>BPD</a:t>
            </a:r>
          </a:p>
          <a:p>
            <a:pPr lvl="1"/>
            <a:r>
              <a:rPr lang="en-US" sz="2000" dirty="0"/>
              <a:t>SSWR</a:t>
            </a:r>
          </a:p>
          <a:p>
            <a:pPr lvl="1"/>
            <a:r>
              <a:rPr lang="en-US" sz="2000" dirty="0"/>
              <a:t>AEA</a:t>
            </a:r>
          </a:p>
          <a:p>
            <a:pPr marL="457200" lvl="1" indent="0">
              <a:buNone/>
            </a:pPr>
            <a:endParaRPr lang="en-US" sz="2000" dirty="0"/>
          </a:p>
          <a:p>
            <a:pPr marL="457200" lvl="1" indent="0">
              <a:buNone/>
            </a:pPr>
            <a:r>
              <a:rPr lang="en-US" sz="2000" dirty="0"/>
              <a:t>Also look at college supported conferences that feature undergraduate and graduate research - Pedagogican</a:t>
            </a:r>
          </a:p>
        </p:txBody>
      </p:sp>
    </p:spTree>
    <p:extLst>
      <p:ext uri="{BB962C8B-B14F-4D97-AF65-F5344CB8AC3E}">
        <p14:creationId xmlns:p14="http://schemas.microsoft.com/office/powerpoint/2010/main" val="813303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7A58D-FC0D-41DC-AB7F-71780F83D8F1}"/>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sz="2400" spc="62" dirty="0">
                <a:solidFill>
                  <a:schemeClr val="lt1"/>
                </a:solidFill>
                <a:latin typeface="Montserrat" charset="0"/>
                <a:ea typeface="Montserrat" charset="0"/>
                <a:cs typeface="Montserrat" charset="0"/>
              </a:rPr>
              <a:t>State of the States in Self-Direction for Individuals with Intellectual and Developmental Disabilities (2015) </a:t>
            </a:r>
            <a:br>
              <a:rPr lang="en-US" sz="2400" spc="62" dirty="0">
                <a:solidFill>
                  <a:schemeClr val="lt1"/>
                </a:solidFill>
                <a:latin typeface="Montserrat" charset="0"/>
                <a:ea typeface="Montserrat" charset="0"/>
                <a:cs typeface="Montserrat" charset="0"/>
              </a:rPr>
            </a:br>
            <a:endParaRPr lang="en-US" sz="2400" dirty="0"/>
          </a:p>
        </p:txBody>
      </p:sp>
      <p:pic>
        <p:nvPicPr>
          <p:cNvPr id="29" name="Picture 28">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3375" y="454875"/>
            <a:ext cx="903601" cy="328500"/>
          </a:xfrm>
          <a:prstGeom prst="rect">
            <a:avLst/>
          </a:prstGeom>
        </p:spPr>
      </p:pic>
      <p:sp>
        <p:nvSpPr>
          <p:cNvPr id="7" name="Rounded Rectangle 6"/>
          <p:cNvSpPr>
            <a:spLocks/>
          </p:cNvSpPr>
          <p:nvPr/>
        </p:nvSpPr>
        <p:spPr>
          <a:xfrm>
            <a:off x="1436915" y="112606"/>
            <a:ext cx="9642764" cy="1138095"/>
          </a:xfrm>
          <a:prstGeom prst="roundRect">
            <a:avLst>
              <a:gd name="adj" fmla="val 8562"/>
            </a:avLst>
          </a:prstGeom>
          <a:solidFill>
            <a:srgbClr val="C20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5" b="0" i="0" u="none" strike="noStrike" kern="1200" cap="none" spc="62" normalizeH="0" baseline="0" noProof="0" dirty="0">
              <a:ln>
                <a:noFill/>
              </a:ln>
              <a:solidFill>
                <a:schemeClr val="lt1"/>
              </a:solidFill>
              <a:effectLst/>
              <a:uLnTx/>
              <a:uFillTx/>
              <a:latin typeface="Montserrat" charset="0"/>
              <a:ea typeface="Montserrat" charset="0"/>
              <a:cs typeface="Montserra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8" b="0" i="0" u="none" strike="noStrike" kern="1200" cap="none" spc="62" normalizeH="0" baseline="0" noProof="0" dirty="0">
                <a:ln>
                  <a:noFill/>
                </a:ln>
                <a:solidFill>
                  <a:schemeClr val="lt1"/>
                </a:solidFill>
                <a:effectLst/>
                <a:uLnTx/>
                <a:uFillTx/>
                <a:latin typeface="Montserrat" charset="0"/>
                <a:ea typeface="Montserrat" charset="0"/>
                <a:cs typeface="Montserrat" charset="0"/>
              </a:rPr>
              <a:t>State of the States in Self-Direction for Individuals with Intellectual and Developmental Disabilities (2015)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25" b="0" i="0" u="none" strike="noStrike" kern="1200" cap="none" spc="62" normalizeH="0" baseline="0" noProof="0" dirty="0">
              <a:ln>
                <a:noFill/>
              </a:ln>
              <a:solidFill>
                <a:schemeClr val="lt1"/>
              </a:solidFill>
              <a:effectLst/>
              <a:uLnTx/>
              <a:uFillTx/>
              <a:latin typeface="Montserrat" charset="0"/>
              <a:ea typeface="Montserrat" charset="0"/>
              <a:cs typeface="Montserra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96" b="0" i="0" u="none" strike="noStrike" kern="1200" cap="none" spc="62" normalizeH="0" baseline="0" noProof="0" dirty="0">
                <a:ln>
                  <a:noFill/>
                </a:ln>
                <a:solidFill>
                  <a:schemeClr val="lt1"/>
                </a:solidFill>
                <a:effectLst/>
                <a:uLnTx/>
                <a:uFillTx/>
                <a:latin typeface="Montserrat" charset="0"/>
                <a:ea typeface="Montserrat" charset="0"/>
                <a:cs typeface="Montserrat" charset="0"/>
              </a:rPr>
              <a:t>Dr. Matthew DeCarlo, Radford University School of Social Work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33" b="0" i="0" u="none" strike="noStrike" kern="1200" cap="none" spc="62" normalizeH="0" baseline="0" noProof="0" dirty="0">
                <a:ln>
                  <a:noFill/>
                </a:ln>
                <a:solidFill>
                  <a:schemeClr val="lt1"/>
                </a:solidFill>
                <a:effectLst/>
                <a:uLnTx/>
                <a:uFillTx/>
                <a:latin typeface="Montserrat" charset="0"/>
                <a:ea typeface="Montserrat" charset="0"/>
                <a:cs typeface="Montserrat" charset="0"/>
              </a:rPr>
              <a:t>Co-authors Jennifer Hall-</a:t>
            </a:r>
            <a:r>
              <a:rPr kumimoji="0" lang="en-US" sz="833" b="0" i="0" u="none" strike="noStrike" kern="1200" cap="none" spc="62" normalizeH="0" baseline="0" noProof="0" dirty="0" err="1">
                <a:ln>
                  <a:noFill/>
                </a:ln>
                <a:solidFill>
                  <a:schemeClr val="lt1"/>
                </a:solidFill>
                <a:effectLst/>
                <a:uLnTx/>
                <a:uFillTx/>
                <a:latin typeface="Montserrat" charset="0"/>
                <a:ea typeface="Montserrat" charset="0"/>
                <a:cs typeface="Montserrat" charset="0"/>
              </a:rPr>
              <a:t>Lande</a:t>
            </a:r>
            <a:r>
              <a:rPr kumimoji="0" lang="en-US" sz="833" b="0" i="0" u="none" strike="noStrike" kern="1200" cap="none" spc="62" normalizeH="0" baseline="0" noProof="0" dirty="0">
                <a:ln>
                  <a:noFill/>
                </a:ln>
                <a:solidFill>
                  <a:schemeClr val="lt1"/>
                </a:solidFill>
                <a:effectLst/>
                <a:uLnTx/>
                <a:uFillTx/>
                <a:latin typeface="Montserrat" charset="0"/>
                <a:ea typeface="Montserrat" charset="0"/>
                <a:cs typeface="Montserrat" charset="0"/>
              </a:rPr>
              <a:t>, PhD  |  Matthew Bogenschutz, PhD  |  Amy Hewitt, PhD</a:t>
            </a:r>
          </a:p>
        </p:txBody>
      </p:sp>
      <p:pic>
        <p:nvPicPr>
          <p:cNvPr id="30" name="Picture 29">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3274" y="454875"/>
            <a:ext cx="903601" cy="328500"/>
          </a:xfrm>
          <a:prstGeom prst="rect">
            <a:avLst/>
          </a:prstGeom>
        </p:spPr>
      </p:pic>
      <p:sp>
        <p:nvSpPr>
          <p:cNvPr id="39" name="Rounded Rectangle 38"/>
          <p:cNvSpPr/>
          <p:nvPr/>
        </p:nvSpPr>
        <p:spPr>
          <a:xfrm>
            <a:off x="1921825" y="1388686"/>
            <a:ext cx="2508250" cy="254000"/>
          </a:xfrm>
          <a:prstGeom prst="roundRect">
            <a:avLst/>
          </a:prstGeom>
          <a:solidFill>
            <a:srgbClr val="001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latin typeface="Montserrat" charset="0"/>
                <a:ea typeface="Montserrat" charset="0"/>
                <a:cs typeface="Montserrat" charset="0"/>
              </a:rPr>
              <a:t>Background and Methods</a:t>
            </a:r>
          </a:p>
        </p:txBody>
      </p:sp>
      <p:sp>
        <p:nvSpPr>
          <p:cNvPr id="19" name="TextBox 18"/>
          <p:cNvSpPr txBox="1"/>
          <p:nvPr/>
        </p:nvSpPr>
        <p:spPr>
          <a:xfrm>
            <a:off x="1921825" y="1666875"/>
            <a:ext cx="2508250" cy="2169825"/>
          </a:xfrm>
          <a:prstGeom prst="rect">
            <a:avLst/>
          </a:prstGeom>
          <a:noFill/>
        </p:spPr>
        <p:txBody>
          <a:bodyPr wrap="square" rtlCol="0">
            <a:spAutoFit/>
          </a:bodyPr>
          <a:lstStyle/>
          <a:p>
            <a:r>
              <a:rPr lang="en-US" sz="750" dirty="0">
                <a:latin typeface="Montserrat Light" charset="0"/>
                <a:ea typeface="Montserrat Light" charset="0"/>
                <a:cs typeface="Montserrat Light" charset="0"/>
              </a:rPr>
              <a:t>Self-direction is an approach to service delivery within long term services and supports that aims to provide greater control for individuals with disabilities and their closest supporters. The purpose of this study was to understand how self-direction has been implemented for individuals with IDD.</a:t>
            </a:r>
          </a:p>
          <a:p>
            <a:endParaRPr lang="en-US" sz="750" dirty="0">
              <a:latin typeface="Montserrat Light" charset="0"/>
              <a:ea typeface="Montserrat Light" charset="0"/>
              <a:cs typeface="Montserrat Light" charset="0"/>
            </a:endParaRPr>
          </a:p>
          <a:p>
            <a:r>
              <a:rPr lang="en-US" sz="750" dirty="0">
                <a:latin typeface="Montserrat Light" charset="0"/>
                <a:ea typeface="Montserrat Light" charset="0"/>
                <a:cs typeface="Montserrat Light" charset="0"/>
              </a:rPr>
              <a:t>Researchers conducted a document review of the CMS Medicaid waiver database and state DD department websites for information about programs. To corroborate these findings, questionnaires and administrator interviews were completed for 35 of the 42 states with self-direction.  A second wave of interviews was completed with administrators in 7 of 9 states without self-direction.  Interviews were conducted with program directors, waiver managers and other administrators via phone and analyzed using thematic analysis.  </a:t>
            </a:r>
          </a:p>
        </p:txBody>
      </p:sp>
      <p:sp>
        <p:nvSpPr>
          <p:cNvPr id="43" name="Rounded Rectangle 42"/>
          <p:cNvSpPr/>
          <p:nvPr/>
        </p:nvSpPr>
        <p:spPr>
          <a:xfrm>
            <a:off x="1922004" y="3824546"/>
            <a:ext cx="2431694" cy="254000"/>
          </a:xfrm>
          <a:prstGeom prst="roundRect">
            <a:avLst/>
          </a:prstGeom>
          <a:solidFill>
            <a:srgbClr val="001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latin typeface="Montserrat" charset="0"/>
                <a:ea typeface="Montserrat" charset="0"/>
                <a:cs typeface="Montserrat" charset="0"/>
              </a:rPr>
              <a:t>Interview Themes</a:t>
            </a:r>
          </a:p>
        </p:txBody>
      </p:sp>
      <p:graphicFrame>
        <p:nvGraphicFramePr>
          <p:cNvPr id="16" name="Table 15"/>
          <p:cNvGraphicFramePr>
            <a:graphicFrameLocks noGrp="1"/>
          </p:cNvGraphicFramePr>
          <p:nvPr>
            <p:extLst>
              <p:ext uri="{D42A27DB-BD31-4B8C-83A1-F6EECF244321}">
                <p14:modId xmlns:p14="http://schemas.microsoft.com/office/powerpoint/2010/main" val="1461527847"/>
              </p:ext>
            </p:extLst>
          </p:nvPr>
        </p:nvGraphicFramePr>
        <p:xfrm>
          <a:off x="1857554" y="4147871"/>
          <a:ext cx="2496144" cy="2432603"/>
        </p:xfrm>
        <a:graphic>
          <a:graphicData uri="http://schemas.openxmlformats.org/drawingml/2006/table">
            <a:tbl>
              <a:tblPr firstRow="1" firstCol="1" bandRow="1">
                <a:tableStyleId>{0660B408-B3CF-4A94-85FC-2B1E0A45F4A2}</a:tableStyleId>
              </a:tblPr>
              <a:tblGrid>
                <a:gridCol w="523875">
                  <a:extLst>
                    <a:ext uri="{9D8B030D-6E8A-4147-A177-3AD203B41FA5}">
                      <a16:colId xmlns:a16="http://schemas.microsoft.com/office/drawing/2014/main" val="2997196779"/>
                    </a:ext>
                  </a:extLst>
                </a:gridCol>
                <a:gridCol w="714375">
                  <a:extLst>
                    <a:ext uri="{9D8B030D-6E8A-4147-A177-3AD203B41FA5}">
                      <a16:colId xmlns:a16="http://schemas.microsoft.com/office/drawing/2014/main" val="1485080892"/>
                    </a:ext>
                  </a:extLst>
                </a:gridCol>
                <a:gridCol w="1257894">
                  <a:extLst>
                    <a:ext uri="{9D8B030D-6E8A-4147-A177-3AD203B41FA5}">
                      <a16:colId xmlns:a16="http://schemas.microsoft.com/office/drawing/2014/main" val="1794230570"/>
                    </a:ext>
                  </a:extLst>
                </a:gridCol>
              </a:tblGrid>
              <a:tr h="238090">
                <a:tc>
                  <a:txBody>
                    <a:bodyPr/>
                    <a:lstStyle/>
                    <a:p>
                      <a:pPr marL="0" marR="0" algn="ctr">
                        <a:lnSpc>
                          <a:spcPct val="107000"/>
                        </a:lnSpc>
                        <a:spcBef>
                          <a:spcPts val="0"/>
                        </a:spcBef>
                        <a:spcAft>
                          <a:spcPts val="0"/>
                        </a:spcAft>
                      </a:pPr>
                      <a:r>
                        <a:rPr lang="en-US" sz="900" b="0" dirty="0">
                          <a:solidFill>
                            <a:srgbClr val="001F3A"/>
                          </a:solidFill>
                          <a:effectLst/>
                          <a:latin typeface="Montserrat" charset="0"/>
                          <a:ea typeface="Montserrat" charset="0"/>
                          <a:cs typeface="Montserrat" charset="0"/>
                        </a:rPr>
                        <a:t>RQ</a:t>
                      </a:r>
                    </a:p>
                  </a:txBody>
                  <a:tcPr marL="14288" marR="14288" marT="0" marB="0" anchor="ctr">
                    <a:lnR w="12700" cap="flat" cmpd="sng" algn="ctr">
                      <a:solidFill>
                        <a:schemeClr val="bg1">
                          <a:lumMod val="50000"/>
                        </a:schemeClr>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b="0" dirty="0">
                          <a:solidFill>
                            <a:srgbClr val="001F3A"/>
                          </a:solidFill>
                          <a:effectLst/>
                          <a:latin typeface="Montserrat" charset="0"/>
                          <a:ea typeface="Montserrat" charset="0"/>
                          <a:cs typeface="Montserrat" charset="0"/>
                        </a:rPr>
                        <a:t>Themes</a:t>
                      </a:r>
                    </a:p>
                  </a:txBody>
                  <a:tcPr marL="14288" marR="1428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b="0" dirty="0">
                          <a:solidFill>
                            <a:srgbClr val="001F3A"/>
                          </a:solidFill>
                          <a:effectLst/>
                          <a:latin typeface="Montserrat" charset="0"/>
                          <a:ea typeface="Montserrat" charset="0"/>
                          <a:cs typeface="Montserrat" charset="0"/>
                        </a:rPr>
                        <a:t>Subthemes</a:t>
                      </a:r>
                    </a:p>
                  </a:txBody>
                  <a:tcPr marL="14288" marR="14288" marT="0" marB="0" anchor="ctr">
                    <a:lnL w="12700" cap="flat" cmpd="sng" algn="ctr">
                      <a:solidFill>
                        <a:schemeClr val="bg1">
                          <a:lumMod val="50000"/>
                        </a:schemeClr>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7059577"/>
                  </a:ext>
                </a:extLst>
              </a:tr>
              <a:tr h="394642">
                <a:tc rowSpan="2">
                  <a:txBody>
                    <a:bodyPr/>
                    <a:lstStyle/>
                    <a:p>
                      <a:pPr marL="0" marR="0" algn="l">
                        <a:lnSpc>
                          <a:spcPct val="107000"/>
                        </a:lnSpc>
                        <a:spcBef>
                          <a:spcPts val="0"/>
                        </a:spcBef>
                        <a:spcAft>
                          <a:spcPts val="0"/>
                        </a:spcAft>
                      </a:pPr>
                      <a:r>
                        <a:rPr lang="en-US" sz="700" b="1" i="0" dirty="0">
                          <a:effectLst/>
                          <a:latin typeface="Montserrat Light" charset="0"/>
                          <a:ea typeface="Montserrat Light" charset="0"/>
                          <a:cs typeface="Montserrat Light" charset="0"/>
                        </a:rPr>
                        <a:t>Strengths </a:t>
                      </a:r>
                    </a:p>
                  </a:txBody>
                  <a:tcPr marL="14288" marR="14288" marT="0" marB="0" anchor="ct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nSpc>
                          <a:spcPct val="107000"/>
                        </a:lnSpc>
                        <a:spcBef>
                          <a:spcPts val="0"/>
                        </a:spcBef>
                        <a:spcAft>
                          <a:spcPts val="0"/>
                        </a:spcAft>
                      </a:pPr>
                      <a:r>
                        <a:rPr lang="en-US" sz="700" b="0" i="0" dirty="0">
                          <a:effectLst/>
                          <a:latin typeface="Montserrat Light" charset="0"/>
                          <a:ea typeface="Montserrat Light" charset="0"/>
                          <a:cs typeface="Montserrat Light" charset="0"/>
                        </a:rPr>
                        <a:t>Opportunities for Self-Determination</a:t>
                      </a:r>
                    </a:p>
                  </a:txBody>
                  <a:tcPr marL="14288" marR="14288" marT="0" marB="0" anchor="ctr">
                    <a:lnT w="28575" cap="flat" cmpd="sng" algn="ctr">
                      <a:solidFill>
                        <a:schemeClr val="tx1"/>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700" b="0" i="0" dirty="0">
                          <a:effectLst/>
                          <a:latin typeface="Montserrat Light" charset="0"/>
                          <a:ea typeface="Montserrat Light" charset="0"/>
                          <a:cs typeface="Montserrat Light" charset="0"/>
                        </a:rPr>
                        <a:t>Flexibility, individualization, decision-making, responsibility</a:t>
                      </a:r>
                    </a:p>
                  </a:txBody>
                  <a:tcPr marL="14288" marR="14288" marT="0" marB="0" anchor="ctr">
                    <a:lnT w="28575" cap="flat" cmpd="sng" algn="ctr">
                      <a:solidFill>
                        <a:schemeClr val="tx1"/>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2264416"/>
                  </a:ext>
                </a:extLst>
              </a:tr>
              <a:tr h="394642">
                <a:tc vMerge="1">
                  <a:txBody>
                    <a:bodyPr/>
                    <a:lstStyle/>
                    <a:p>
                      <a:pPr marL="0" marR="0">
                        <a:lnSpc>
                          <a:spcPct val="107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700" b="0" i="0" dirty="0">
                          <a:effectLst/>
                          <a:latin typeface="Montserrat Light" charset="0"/>
                          <a:ea typeface="Montserrat Light" charset="0"/>
                          <a:cs typeface="Montserrat Light" charset="0"/>
                        </a:rPr>
                        <a:t>Improved Support Relationships</a:t>
                      </a:r>
                    </a:p>
                  </a:txBody>
                  <a:tcPr marL="14288" marR="14288" marT="0" marB="0" anchor="ctr">
                    <a:lnT w="19050" cap="flat" cmpd="sng" algn="ctr">
                      <a:solidFill>
                        <a:schemeClr val="accent6">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700" b="0" i="0" dirty="0">
                          <a:effectLst/>
                          <a:latin typeface="Montserrat Light" charset="0"/>
                          <a:ea typeface="Montserrat Light" charset="0"/>
                          <a:cs typeface="Montserrat Light" charset="0"/>
                        </a:rPr>
                        <a:t>Controlling who comes in the home, consistency of support relationships</a:t>
                      </a:r>
                    </a:p>
                  </a:txBody>
                  <a:tcPr marL="14288" marR="14288" marT="0" marB="0" anchor="ctr">
                    <a:lnT w="19050" cap="flat" cmpd="sng" algn="ctr">
                      <a:solidFill>
                        <a:schemeClr val="accent6">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7847392"/>
                  </a:ext>
                </a:extLst>
              </a:tr>
              <a:tr h="394642">
                <a:tc rowSpan="2">
                  <a:txBody>
                    <a:bodyPr/>
                    <a:lstStyle/>
                    <a:p>
                      <a:pPr marL="0" marR="0">
                        <a:lnSpc>
                          <a:spcPct val="107000"/>
                        </a:lnSpc>
                        <a:spcBef>
                          <a:spcPts val="0"/>
                        </a:spcBef>
                        <a:spcAft>
                          <a:spcPts val="0"/>
                        </a:spcAft>
                      </a:pPr>
                      <a:r>
                        <a:rPr lang="en-US" sz="700" b="1" i="0" dirty="0">
                          <a:effectLst/>
                          <a:latin typeface="Montserrat Light" charset="0"/>
                          <a:ea typeface="Montserrat Light" charset="0"/>
                          <a:cs typeface="Montserrat Light" charset="0"/>
                        </a:rPr>
                        <a:t>Challenges</a:t>
                      </a:r>
                    </a:p>
                  </a:txBody>
                  <a:tcPr marL="14288" marR="14288"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nSpc>
                          <a:spcPct val="107000"/>
                        </a:lnSpc>
                        <a:spcBef>
                          <a:spcPts val="0"/>
                        </a:spcBef>
                        <a:spcAft>
                          <a:spcPts val="0"/>
                        </a:spcAft>
                      </a:pPr>
                      <a:r>
                        <a:rPr lang="en-US" sz="700" b="0" i="0" dirty="0">
                          <a:effectLst/>
                          <a:latin typeface="Montserrat Light" charset="0"/>
                          <a:ea typeface="Montserrat Light" charset="0"/>
                          <a:cs typeface="Montserrat Light" charset="0"/>
                        </a:rPr>
                        <a:t>Restructuring Case Manager Relationships</a:t>
                      </a:r>
                    </a:p>
                  </a:txBody>
                  <a:tcPr marL="14288" marR="14288" marT="0" marB="0" anchor="ctr">
                    <a:lnT w="19050" cap="flat" cmpd="sng" algn="ctr">
                      <a:solidFill>
                        <a:schemeClr val="tx1"/>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700" b="0" i="0" dirty="0">
                          <a:effectLst/>
                          <a:latin typeface="Montserrat Light" charset="0"/>
                          <a:ea typeface="Montserrat Light" charset="0"/>
                          <a:cs typeface="Montserrat Light" charset="0"/>
                        </a:rPr>
                        <a:t>Oversight of participant spending, documentation, recruitment</a:t>
                      </a:r>
                    </a:p>
                  </a:txBody>
                  <a:tcPr marL="14288" marR="14288" marT="0" marB="0" anchor="ctr">
                    <a:lnT w="19050" cap="flat" cmpd="sng" algn="ctr">
                      <a:solidFill>
                        <a:schemeClr val="tx1"/>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03252283"/>
                  </a:ext>
                </a:extLst>
              </a:tr>
              <a:tr h="352851">
                <a:tc vMerge="1">
                  <a:txBody>
                    <a:bodyPr/>
                    <a:lstStyle/>
                    <a:p>
                      <a:pPr marL="0" marR="0">
                        <a:lnSpc>
                          <a:spcPct val="107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700" b="0" i="0" dirty="0">
                          <a:effectLst/>
                          <a:latin typeface="Montserrat Light" charset="0"/>
                          <a:ea typeface="Montserrat Light" charset="0"/>
                          <a:cs typeface="Montserrat Light" charset="0"/>
                        </a:rPr>
                        <a:t>Public Stewardship</a:t>
                      </a:r>
                    </a:p>
                  </a:txBody>
                  <a:tcPr marL="14288" marR="14288" marT="0" marB="0" anchor="ctr">
                    <a:lnT w="19050" cap="flat" cmpd="sng" algn="ctr">
                      <a:solidFill>
                        <a:schemeClr val="accent6">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700" b="0" i="0" dirty="0">
                          <a:effectLst/>
                          <a:latin typeface="Montserrat Light" charset="0"/>
                          <a:ea typeface="Montserrat Light" charset="0"/>
                          <a:cs typeface="Montserrat Light" charset="0"/>
                        </a:rPr>
                        <a:t>Rulemaking and enforcement, public perception of fraud</a:t>
                      </a:r>
                    </a:p>
                  </a:txBody>
                  <a:tcPr marL="14288" marR="14288" marT="0" marB="0" anchor="ctr">
                    <a:lnT w="19050" cap="flat" cmpd="sng" algn="ctr">
                      <a:solidFill>
                        <a:schemeClr val="accent6">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864909"/>
                  </a:ext>
                </a:extLst>
              </a:tr>
              <a:tr h="263094">
                <a:tc rowSpan="2">
                  <a:txBody>
                    <a:bodyPr/>
                    <a:lstStyle/>
                    <a:p>
                      <a:pPr marL="0" marR="0">
                        <a:lnSpc>
                          <a:spcPct val="107000"/>
                        </a:lnSpc>
                        <a:spcBef>
                          <a:spcPts val="0"/>
                        </a:spcBef>
                        <a:spcAft>
                          <a:spcPts val="0"/>
                        </a:spcAft>
                      </a:pPr>
                      <a:r>
                        <a:rPr lang="en-US" sz="700" b="1" i="0" dirty="0">
                          <a:effectLst/>
                          <a:latin typeface="Montserrat Light" charset="0"/>
                          <a:ea typeface="Montserrat Light" charset="0"/>
                          <a:cs typeface="Montserrat Light" charset="0"/>
                        </a:rPr>
                        <a:t>Future Directions</a:t>
                      </a:r>
                    </a:p>
                  </a:txBody>
                  <a:tcPr marL="14288" marR="14288"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nSpc>
                          <a:spcPct val="107000"/>
                        </a:lnSpc>
                        <a:spcBef>
                          <a:spcPts val="0"/>
                        </a:spcBef>
                        <a:spcAft>
                          <a:spcPts val="0"/>
                        </a:spcAft>
                      </a:pPr>
                      <a:r>
                        <a:rPr lang="en-US" sz="700" b="0" i="0" dirty="0">
                          <a:effectLst/>
                          <a:latin typeface="Montserrat Light" charset="0"/>
                          <a:ea typeface="Montserrat Light" charset="0"/>
                          <a:cs typeface="Montserrat Light" charset="0"/>
                        </a:rPr>
                        <a:t>Increasing Program Size</a:t>
                      </a:r>
                    </a:p>
                  </a:txBody>
                  <a:tcPr marL="14288" marR="14288" marT="0" marB="0" anchor="ctr">
                    <a:lnT w="19050" cap="flat" cmpd="sng" algn="ctr">
                      <a:solidFill>
                        <a:schemeClr val="tx1"/>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700" b="0" i="0" dirty="0">
                          <a:effectLst/>
                          <a:latin typeface="Montserrat Light" charset="0"/>
                          <a:ea typeface="Montserrat Light" charset="0"/>
                          <a:cs typeface="Montserrat Light" charset="0"/>
                        </a:rPr>
                        <a:t>Administrator as change agents, selective incentives</a:t>
                      </a:r>
                    </a:p>
                  </a:txBody>
                  <a:tcPr marL="14288" marR="14288" marT="0" marB="0" anchor="ctr">
                    <a:lnT w="19050" cap="flat" cmpd="sng" algn="ctr">
                      <a:solidFill>
                        <a:schemeClr val="tx1"/>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550980281"/>
                  </a:ext>
                </a:extLst>
              </a:tr>
              <a:tr h="394642">
                <a:tc vMerge="1">
                  <a:txBody>
                    <a:bodyPr/>
                    <a:lstStyle/>
                    <a:p>
                      <a:pPr marL="0" marR="0">
                        <a:lnSpc>
                          <a:spcPct val="107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700" b="0" i="0" dirty="0">
                          <a:effectLst/>
                          <a:latin typeface="Montserrat Light" charset="0"/>
                          <a:ea typeface="Montserrat Light" charset="0"/>
                          <a:cs typeface="Montserrat Light" charset="0"/>
                        </a:rPr>
                        <a:t>Using New Technology</a:t>
                      </a:r>
                    </a:p>
                  </a:txBody>
                  <a:tcPr marL="14288" marR="14288" marT="0" marB="0" anchor="ctr">
                    <a:lnT w="19050" cap="flat" cmpd="sng" algn="ctr">
                      <a:solidFill>
                        <a:schemeClr val="accent6">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700" b="0" i="0" dirty="0">
                          <a:effectLst/>
                          <a:latin typeface="Montserrat Light" charset="0"/>
                          <a:ea typeface="Montserrat Light" charset="0"/>
                          <a:cs typeface="Montserrat Light" charset="0"/>
                        </a:rPr>
                        <a:t>Electronic billing and records, Supports Intensity Scale, budget algorithms</a:t>
                      </a:r>
                    </a:p>
                  </a:txBody>
                  <a:tcPr marL="14288" marR="14288" marT="0" marB="0" anchor="ctr">
                    <a:lnT w="19050" cap="flat" cmpd="sng" algn="ctr">
                      <a:solidFill>
                        <a:schemeClr val="accent6">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4008030"/>
                  </a:ext>
                </a:extLst>
              </a:tr>
            </a:tbl>
          </a:graphicData>
        </a:graphic>
      </p:graphicFrame>
      <p:sp>
        <p:nvSpPr>
          <p:cNvPr id="28" name="Rounded Rectangle 27"/>
          <p:cNvSpPr/>
          <p:nvPr/>
        </p:nvSpPr>
        <p:spPr>
          <a:xfrm>
            <a:off x="4808998" y="1388686"/>
            <a:ext cx="2508250" cy="254000"/>
          </a:xfrm>
          <a:prstGeom prst="roundRect">
            <a:avLst/>
          </a:prstGeom>
          <a:solidFill>
            <a:srgbClr val="001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latin typeface="Montserrat" charset="0"/>
                <a:ea typeface="Montserrat" charset="0"/>
                <a:cs typeface="Montserrat" charset="0"/>
              </a:rPr>
              <a:t>Self-Direction in 2009</a:t>
            </a:r>
          </a:p>
        </p:txBody>
      </p:sp>
      <p:pic>
        <p:nvPicPr>
          <p:cNvPr id="5" name="Picture 4" descr="Map illustrating adoption of budget authority across the states in 20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2111" y="1704385"/>
            <a:ext cx="3247777" cy="2179673"/>
          </a:xfrm>
          <a:prstGeom prst="rect">
            <a:avLst/>
          </a:prstGeom>
        </p:spPr>
      </p:pic>
      <p:sp>
        <p:nvSpPr>
          <p:cNvPr id="37" name="Rounded Rectangle 36"/>
          <p:cNvSpPr/>
          <p:nvPr/>
        </p:nvSpPr>
        <p:spPr>
          <a:xfrm>
            <a:off x="4826000" y="4078546"/>
            <a:ext cx="2508250" cy="254000"/>
          </a:xfrm>
          <a:prstGeom prst="roundRect">
            <a:avLst/>
          </a:prstGeom>
          <a:solidFill>
            <a:srgbClr val="001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latin typeface="Montserrat" charset="0"/>
                <a:ea typeface="Montserrat" charset="0"/>
                <a:cs typeface="Montserrat" charset="0"/>
              </a:rPr>
              <a:t>Self-Direction in 2015</a:t>
            </a:r>
          </a:p>
        </p:txBody>
      </p:sp>
      <p:pic>
        <p:nvPicPr>
          <p:cNvPr id="8" name="Picture 7" descr="Map illustrating adoption of budget authority across the states in 20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173" y="4425601"/>
            <a:ext cx="3259452" cy="2071183"/>
          </a:xfrm>
          <a:prstGeom prst="rect">
            <a:avLst/>
          </a:prstGeom>
        </p:spPr>
      </p:pic>
      <p:sp>
        <p:nvSpPr>
          <p:cNvPr id="40" name="Rounded Rectangle 39"/>
          <p:cNvSpPr/>
          <p:nvPr/>
        </p:nvSpPr>
        <p:spPr>
          <a:xfrm>
            <a:off x="7751690" y="1402127"/>
            <a:ext cx="2508250" cy="254000"/>
          </a:xfrm>
          <a:prstGeom prst="roundRect">
            <a:avLst/>
          </a:prstGeom>
          <a:solidFill>
            <a:srgbClr val="001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latin typeface="Montserrat" charset="0"/>
                <a:ea typeface="Montserrat" charset="0"/>
                <a:cs typeface="Montserrat" charset="0"/>
              </a:rPr>
              <a:t>Key Figures</a:t>
            </a:r>
          </a:p>
        </p:txBody>
      </p:sp>
      <p:sp>
        <p:nvSpPr>
          <p:cNvPr id="42" name="TextBox 41"/>
          <p:cNvSpPr txBox="1"/>
          <p:nvPr/>
        </p:nvSpPr>
        <p:spPr>
          <a:xfrm>
            <a:off x="8140846" y="1769331"/>
            <a:ext cx="2119094" cy="1362489"/>
          </a:xfrm>
          <a:prstGeom prst="rect">
            <a:avLst/>
          </a:prstGeom>
          <a:noFill/>
        </p:spPr>
        <p:txBody>
          <a:bodyPr wrap="square" rtlCol="0">
            <a:spAutoFit/>
          </a:bodyPr>
          <a:lstStyle/>
          <a:p>
            <a:r>
              <a:rPr lang="en-US" sz="917" dirty="0">
                <a:latin typeface="Arial" pitchFamily="34" charset="0"/>
                <a:cs typeface="Arial" pitchFamily="34" charset="0"/>
              </a:rPr>
              <a:t>States with state-wide self-direction</a:t>
            </a:r>
          </a:p>
          <a:p>
            <a:endParaRPr lang="en-US" sz="917" dirty="0">
              <a:latin typeface="Arial" pitchFamily="34" charset="0"/>
              <a:cs typeface="Arial" pitchFamily="34" charset="0"/>
            </a:endParaRPr>
          </a:p>
          <a:p>
            <a:r>
              <a:rPr lang="en-US" sz="917" dirty="0">
                <a:latin typeface="Arial" pitchFamily="34" charset="0"/>
                <a:cs typeface="Arial" pitchFamily="34" charset="0"/>
              </a:rPr>
              <a:t>State-wide programs</a:t>
            </a:r>
          </a:p>
          <a:p>
            <a:endParaRPr lang="en-US" sz="917" dirty="0">
              <a:latin typeface="Arial" pitchFamily="34" charset="0"/>
              <a:cs typeface="Arial" pitchFamily="34" charset="0"/>
            </a:endParaRPr>
          </a:p>
          <a:p>
            <a:r>
              <a:rPr lang="en-US" sz="917" dirty="0">
                <a:latin typeface="Arial" pitchFamily="34" charset="0"/>
                <a:cs typeface="Arial" pitchFamily="34" charset="0"/>
              </a:rPr>
              <a:t>Offered budget and employer authority</a:t>
            </a:r>
          </a:p>
          <a:p>
            <a:endParaRPr lang="en-US" sz="917" dirty="0">
              <a:latin typeface="Arial" pitchFamily="34" charset="0"/>
              <a:cs typeface="Arial" pitchFamily="34" charset="0"/>
            </a:endParaRPr>
          </a:p>
          <a:p>
            <a:r>
              <a:rPr lang="en-US" sz="917">
                <a:latin typeface="Arial" pitchFamily="34" charset="0"/>
                <a:cs typeface="Arial" pitchFamily="34" charset="0"/>
              </a:rPr>
              <a:t>Allow self-direction </a:t>
            </a:r>
            <a:r>
              <a:rPr lang="en-US" sz="917" dirty="0">
                <a:latin typeface="Arial" pitchFamily="34" charset="0"/>
                <a:cs typeface="Arial" pitchFamily="34" charset="0"/>
              </a:rPr>
              <a:t>of at least 5 services</a:t>
            </a:r>
          </a:p>
        </p:txBody>
      </p:sp>
      <p:sp>
        <p:nvSpPr>
          <p:cNvPr id="6" name="Rectangle 5"/>
          <p:cNvSpPr/>
          <p:nvPr/>
        </p:nvSpPr>
        <p:spPr>
          <a:xfrm>
            <a:off x="7751089" y="1772955"/>
            <a:ext cx="201978" cy="211596"/>
          </a:xfrm>
          <a:prstGeom prst="rect">
            <a:avLst/>
          </a:prstGeom>
          <a:noFill/>
        </p:spPr>
        <p:txBody>
          <a:bodyPr wrap="none" lIns="19050" tIns="9525" rIns="19050" bIns="9525">
            <a:spAutoFit/>
          </a:bodyPr>
          <a:lstStyle/>
          <a:p>
            <a:pPr algn="ctr"/>
            <a:r>
              <a:rPr lang="en-US" sz="1250" b="1" dirty="0">
                <a:ln w="22225">
                  <a:solidFill>
                    <a:schemeClr val="accent2"/>
                  </a:solidFill>
                  <a:prstDash val="solid"/>
                </a:ln>
                <a:solidFill>
                  <a:schemeClr val="accent2">
                    <a:lumMod val="40000"/>
                    <a:lumOff val="60000"/>
                  </a:schemeClr>
                </a:solidFill>
              </a:rPr>
              <a:t>42</a:t>
            </a:r>
            <a:endParaRPr lang="en-US" sz="1125" b="1" dirty="0">
              <a:ln w="22225">
                <a:solidFill>
                  <a:schemeClr val="accent2"/>
                </a:solidFill>
                <a:prstDash val="solid"/>
              </a:ln>
              <a:solidFill>
                <a:schemeClr val="accent2">
                  <a:lumMod val="40000"/>
                  <a:lumOff val="60000"/>
                </a:schemeClr>
              </a:solidFill>
            </a:endParaRPr>
          </a:p>
        </p:txBody>
      </p:sp>
      <p:sp>
        <p:nvSpPr>
          <p:cNvPr id="45" name="Rectangle 44"/>
          <p:cNvSpPr/>
          <p:nvPr/>
        </p:nvSpPr>
        <p:spPr>
          <a:xfrm>
            <a:off x="7750788" y="2038832"/>
            <a:ext cx="283732" cy="211596"/>
          </a:xfrm>
          <a:prstGeom prst="rect">
            <a:avLst/>
          </a:prstGeom>
          <a:noFill/>
        </p:spPr>
        <p:txBody>
          <a:bodyPr wrap="none" lIns="19050" tIns="9525" rIns="19050" bIns="9525">
            <a:spAutoFit/>
          </a:bodyPr>
          <a:lstStyle/>
          <a:p>
            <a:pPr algn="ctr"/>
            <a:r>
              <a:rPr lang="en-US" sz="1250" b="1" dirty="0">
                <a:ln w="22225">
                  <a:solidFill>
                    <a:schemeClr val="accent2"/>
                  </a:solidFill>
                  <a:prstDash val="solid"/>
                </a:ln>
                <a:solidFill>
                  <a:schemeClr val="accent2">
                    <a:lumMod val="40000"/>
                    <a:lumOff val="60000"/>
                  </a:schemeClr>
                </a:solidFill>
              </a:rPr>
              <a:t>102</a:t>
            </a:r>
            <a:endParaRPr lang="en-US" sz="1125" b="1" dirty="0">
              <a:ln w="22225">
                <a:solidFill>
                  <a:schemeClr val="accent2"/>
                </a:solidFill>
                <a:prstDash val="solid"/>
              </a:ln>
              <a:solidFill>
                <a:schemeClr val="accent2">
                  <a:lumMod val="40000"/>
                  <a:lumOff val="60000"/>
                </a:schemeClr>
              </a:solidFill>
            </a:endParaRPr>
          </a:p>
        </p:txBody>
      </p:sp>
      <p:sp>
        <p:nvSpPr>
          <p:cNvPr id="46" name="Rectangle 45"/>
          <p:cNvSpPr/>
          <p:nvPr/>
        </p:nvSpPr>
        <p:spPr>
          <a:xfrm>
            <a:off x="7751022" y="2322089"/>
            <a:ext cx="318998" cy="211596"/>
          </a:xfrm>
          <a:prstGeom prst="rect">
            <a:avLst/>
          </a:prstGeom>
          <a:noFill/>
        </p:spPr>
        <p:txBody>
          <a:bodyPr wrap="none" lIns="19050" tIns="9525" rIns="19050" bIns="9525">
            <a:spAutoFit/>
          </a:bodyPr>
          <a:lstStyle/>
          <a:p>
            <a:pPr algn="ctr"/>
            <a:r>
              <a:rPr lang="en-US" sz="1250" b="1" dirty="0">
                <a:ln w="22225">
                  <a:solidFill>
                    <a:schemeClr val="accent2"/>
                  </a:solidFill>
                  <a:prstDash val="solid"/>
                </a:ln>
                <a:solidFill>
                  <a:schemeClr val="accent2">
                    <a:lumMod val="40000"/>
                    <a:lumOff val="60000"/>
                  </a:schemeClr>
                </a:solidFill>
              </a:rPr>
              <a:t>75%</a:t>
            </a:r>
          </a:p>
        </p:txBody>
      </p:sp>
      <p:sp>
        <p:nvSpPr>
          <p:cNvPr id="47" name="Rectangle 46"/>
          <p:cNvSpPr/>
          <p:nvPr/>
        </p:nvSpPr>
        <p:spPr>
          <a:xfrm>
            <a:off x="7751023" y="2582626"/>
            <a:ext cx="318998" cy="211596"/>
          </a:xfrm>
          <a:prstGeom prst="rect">
            <a:avLst/>
          </a:prstGeom>
          <a:noFill/>
        </p:spPr>
        <p:txBody>
          <a:bodyPr wrap="none" lIns="19050" tIns="9525" rIns="19050" bIns="9525">
            <a:spAutoFit/>
          </a:bodyPr>
          <a:lstStyle/>
          <a:p>
            <a:pPr algn="ctr"/>
            <a:r>
              <a:rPr lang="en-US" sz="1250" b="1" dirty="0">
                <a:ln w="22225">
                  <a:solidFill>
                    <a:schemeClr val="accent2"/>
                  </a:solidFill>
                  <a:prstDash val="solid"/>
                </a:ln>
                <a:solidFill>
                  <a:schemeClr val="accent2">
                    <a:lumMod val="40000"/>
                    <a:lumOff val="60000"/>
                  </a:schemeClr>
                </a:solidFill>
              </a:rPr>
              <a:t>60%</a:t>
            </a:r>
          </a:p>
        </p:txBody>
      </p:sp>
      <p:sp>
        <p:nvSpPr>
          <p:cNvPr id="38" name="Rounded Rectangle 37"/>
          <p:cNvSpPr/>
          <p:nvPr/>
        </p:nvSpPr>
        <p:spPr>
          <a:xfrm>
            <a:off x="7751690" y="2945648"/>
            <a:ext cx="2508250" cy="254000"/>
          </a:xfrm>
          <a:prstGeom prst="roundRect">
            <a:avLst/>
          </a:prstGeom>
          <a:solidFill>
            <a:srgbClr val="001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latin typeface="Montserrat" charset="0"/>
                <a:ea typeface="Montserrat" charset="0"/>
                <a:cs typeface="Montserrat" charset="0"/>
              </a:rPr>
              <a:t>Types of Services Offered</a:t>
            </a:r>
          </a:p>
        </p:txBody>
      </p:sp>
      <p:pic>
        <p:nvPicPr>
          <p:cNvPr id="4" name="Picture 3" descr="Bar Graph of types of services offered and the number of programs offering each servic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5514" y="3369278"/>
            <a:ext cx="2800097" cy="2869554"/>
          </a:xfrm>
          <a:prstGeom prst="rect">
            <a:avLst/>
          </a:prstGeom>
        </p:spPr>
      </p:pic>
      <p:pic>
        <p:nvPicPr>
          <p:cNvPr id="15" name="Picture 14" descr="Logo for RTC On Community Living - Institute of Community Integration, University of Minnesot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2279" y="6328612"/>
            <a:ext cx="2834596" cy="513251"/>
          </a:xfrm>
          <a:prstGeom prst="rect">
            <a:avLst/>
          </a:prstGeom>
        </p:spPr>
      </p:pic>
      <p:sp>
        <p:nvSpPr>
          <p:cNvPr id="17" name="TextBox 16"/>
          <p:cNvSpPr txBox="1"/>
          <p:nvPr/>
        </p:nvSpPr>
        <p:spPr>
          <a:xfrm>
            <a:off x="5186660" y="6726457"/>
            <a:ext cx="2066591" cy="156518"/>
          </a:xfrm>
          <a:prstGeom prst="rect">
            <a:avLst/>
          </a:prstGeom>
          <a:noFill/>
        </p:spPr>
        <p:txBody>
          <a:bodyPr wrap="none" rtlCol="0">
            <a:spAutoFit/>
          </a:bodyPr>
          <a:lstStyle/>
          <a:p>
            <a:r>
              <a:rPr lang="en-US" sz="417" dirty="0">
                <a:latin typeface="Arial" pitchFamily="34" charset="0"/>
                <a:cs typeface="Arial" pitchFamily="34" charset="0"/>
              </a:rPr>
              <a:t>Printing Supported by the RU Office of Undergraduate Research &amp; Scholarship</a:t>
            </a:r>
          </a:p>
        </p:txBody>
      </p:sp>
      <p:cxnSp>
        <p:nvCxnSpPr>
          <p:cNvPr id="11" name="Straight Connector 10">
            <a:extLst>
              <a:ext uri="{C183D7F6-B498-43B3-948B-1728B52AA6E4}">
                <adec:decorative xmlns:adec="http://schemas.microsoft.com/office/drawing/2017/decorative" val="1"/>
              </a:ext>
            </a:extLst>
          </p:cNvPr>
          <p:cNvCxnSpPr/>
          <p:nvPr/>
        </p:nvCxnSpPr>
        <p:spPr>
          <a:xfrm>
            <a:off x="3029313" y="798408"/>
            <a:ext cx="6127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20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591344"/>
            <a:ext cx="3200400" cy="5585619"/>
          </a:xfrm>
        </p:spPr>
        <p:txBody>
          <a:bodyPr>
            <a:normAutofit/>
          </a:bodyPr>
          <a:lstStyle/>
          <a:p>
            <a:r>
              <a:rPr lang="en-US" dirty="0">
                <a:solidFill>
                  <a:srgbClr val="FFFFFF"/>
                </a:solidFill>
              </a:rPr>
              <a:t>Informal outlets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sz="1800" dirty="0"/>
              <a:t>News media</a:t>
            </a:r>
          </a:p>
          <a:p>
            <a:pPr lvl="1"/>
            <a:r>
              <a:rPr lang="en-US" sz="1800" dirty="0">
                <a:hlinkClick r:id="rId2"/>
              </a:rPr>
              <a:t>https://www.vox.com/the-big-idea/2017/7/17/15973478/bosses-dictators-workplace-rights-free-markets-unions</a:t>
            </a:r>
            <a:endParaRPr lang="en-US" sz="1800" dirty="0"/>
          </a:p>
          <a:p>
            <a:r>
              <a:rPr lang="en-US" sz="1800" dirty="0"/>
              <a:t>TV news</a:t>
            </a:r>
          </a:p>
          <a:p>
            <a:pPr lvl="1"/>
            <a:r>
              <a:rPr lang="en-US" sz="1800" dirty="0">
                <a:hlinkClick r:id="rId3"/>
              </a:rPr>
              <a:t>https://www.youtube.com/watch?v=mH3GWlj6IYA&amp;t=13s</a:t>
            </a:r>
            <a:endParaRPr lang="en-US" sz="1800" dirty="0"/>
          </a:p>
          <a:p>
            <a:r>
              <a:rPr lang="en-US" sz="1800" dirty="0"/>
              <a:t>Book reviews</a:t>
            </a:r>
          </a:p>
          <a:p>
            <a:pPr lvl="1"/>
            <a:r>
              <a:rPr lang="en-US" sz="1800" dirty="0">
                <a:hlinkClick r:id="rId4"/>
              </a:rPr>
              <a:t>https://jacobinmag.com/2017/06/private-government-interview-elizabeth-anderson</a:t>
            </a:r>
            <a:endParaRPr lang="en-US" sz="1800" dirty="0"/>
          </a:p>
          <a:p>
            <a:r>
              <a:rPr lang="en-US" sz="1800" dirty="0"/>
              <a:t>Podcasts</a:t>
            </a:r>
          </a:p>
          <a:p>
            <a:pPr lvl="1"/>
            <a:r>
              <a:rPr lang="en-US" sz="1800" dirty="0">
                <a:hlinkClick r:id="rId5"/>
              </a:rPr>
              <a:t>https://www.libertarianism.org/media/free-thoughts/do-employers-rules-our-lives</a:t>
            </a:r>
            <a:endParaRPr lang="en-US" sz="1800" dirty="0"/>
          </a:p>
          <a:p>
            <a:r>
              <a:rPr lang="en-US" sz="1800" dirty="0"/>
              <a:t>YouTube debates</a:t>
            </a:r>
          </a:p>
          <a:p>
            <a:pPr lvl="1"/>
            <a:r>
              <a:rPr lang="en-US" sz="1800" dirty="0">
                <a:hlinkClick r:id="rId6"/>
              </a:rPr>
              <a:t>https://www.youtube.com/watch?v=EyYjKeW_qyk</a:t>
            </a:r>
            <a:endParaRPr lang="en-US" sz="1800" dirty="0"/>
          </a:p>
          <a:p>
            <a:pPr lvl="1"/>
            <a:endParaRPr lang="en-US" sz="1500" dirty="0"/>
          </a:p>
          <a:p>
            <a:endParaRPr lang="en-US" sz="1500" dirty="0"/>
          </a:p>
        </p:txBody>
      </p:sp>
    </p:spTree>
    <p:extLst>
      <p:ext uri="{BB962C8B-B14F-4D97-AF65-F5344CB8AC3E}">
        <p14:creationId xmlns:p14="http://schemas.microsoft.com/office/powerpoint/2010/main" val="404796342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719</Words>
  <Application>Microsoft Office PowerPoint</Application>
  <PresentationFormat>Widescreen</PresentationFormat>
  <Paragraphs>97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Montserrat</vt:lpstr>
      <vt:lpstr>Montserrat Light</vt:lpstr>
      <vt:lpstr>1_Office Theme</vt:lpstr>
      <vt:lpstr>Chapter 16: Reporting Research</vt:lpstr>
      <vt:lpstr>Chapter Overview</vt:lpstr>
      <vt:lpstr>Reporting research</vt:lpstr>
      <vt:lpstr>Who is your audience?</vt:lpstr>
      <vt:lpstr>Professional Presentations</vt:lpstr>
      <vt:lpstr>State of the States in Self-Direction for Individuals with Intellectual and Developmental Disabilities (2015)  </vt:lpstr>
      <vt:lpstr>Informal outlets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SWK 340 Powerpoint Chapter 16: Reporting research DeCarlo Textbook</dc:title>
  <dc:creator>DeCarlo, Matthew;Stevenson, Erin</dc:creator>
  <cp:lastModifiedBy>Edwards, Laura</cp:lastModifiedBy>
  <cp:revision>10</cp:revision>
  <dcterms:created xsi:type="dcterms:W3CDTF">2019-01-08T17:16:28Z</dcterms:created>
  <dcterms:modified xsi:type="dcterms:W3CDTF">2021-10-22T14:58:46Z</dcterms:modified>
</cp:coreProperties>
</file>