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Alumni Sans"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Quattrocento Sans" panose="020B05020500000200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0C332-4C1E-4604-83CA-A4A230445594}" v="113" dt="2023-06-09T15:27:52.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1732" autoAdjust="0"/>
  </p:normalViewPr>
  <p:slideViewPr>
    <p:cSldViewPr snapToGrid="0">
      <p:cViewPr varScale="1">
        <p:scale>
          <a:sx n="122" d="100"/>
          <a:sy n="122" d="100"/>
        </p:scale>
        <p:origin x="1284" y="96"/>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Laura" userId="9a7a8da0-c6c0-430f-bb6b-7d8505f88ea4" providerId="ADAL" clId="{D4F0C332-4C1E-4604-83CA-A4A230445594}"/>
    <pc:docChg chg="undo custSel modSld">
      <pc:chgData name="Edwards, Laura" userId="9a7a8da0-c6c0-430f-bb6b-7d8505f88ea4" providerId="ADAL" clId="{D4F0C332-4C1E-4604-83CA-A4A230445594}" dt="2023-06-09T15:27:52.056" v="3980" actId="115"/>
      <pc:docMkLst>
        <pc:docMk/>
      </pc:docMkLst>
      <pc:sldChg chg="modSp mod">
        <pc:chgData name="Edwards, Laura" userId="9a7a8da0-c6c0-430f-bb6b-7d8505f88ea4" providerId="ADAL" clId="{D4F0C332-4C1E-4604-83CA-A4A230445594}" dt="2023-06-09T15:24:20.213" v="3867" actId="27636"/>
        <pc:sldMkLst>
          <pc:docMk/>
          <pc:sldMk cId="0" sldId="256"/>
        </pc:sldMkLst>
        <pc:spChg chg="mod">
          <ac:chgData name="Edwards, Laura" userId="9a7a8da0-c6c0-430f-bb6b-7d8505f88ea4" providerId="ADAL" clId="{D4F0C332-4C1E-4604-83CA-A4A230445594}" dt="2023-06-09T15:24:20.213" v="3867" actId="27636"/>
          <ac:spMkLst>
            <pc:docMk/>
            <pc:sldMk cId="0" sldId="256"/>
            <ac:spMk id="77" creationId="{00000000-0000-0000-0000-000000000000}"/>
          </ac:spMkLst>
        </pc:spChg>
        <pc:picChg chg="mod">
          <ac:chgData name="Edwards, Laura" userId="9a7a8da0-c6c0-430f-bb6b-7d8505f88ea4" providerId="ADAL" clId="{D4F0C332-4C1E-4604-83CA-A4A230445594}" dt="2023-06-09T15:03:26.273" v="0" actId="962"/>
          <ac:picMkLst>
            <pc:docMk/>
            <pc:sldMk cId="0" sldId="256"/>
            <ac:picMk id="79" creationId="{00000000-0000-0000-0000-000000000000}"/>
          </ac:picMkLst>
        </pc:picChg>
      </pc:sldChg>
      <pc:sldChg chg="modSp mod">
        <pc:chgData name="Edwards, Laura" userId="9a7a8da0-c6c0-430f-bb6b-7d8505f88ea4" providerId="ADAL" clId="{D4F0C332-4C1E-4604-83CA-A4A230445594}" dt="2023-06-09T15:24:27.333" v="3868" actId="33553"/>
        <pc:sldMkLst>
          <pc:docMk/>
          <pc:sldMk cId="0" sldId="258"/>
        </pc:sldMkLst>
        <pc:spChg chg="mod">
          <ac:chgData name="Edwards, Laura" userId="9a7a8da0-c6c0-430f-bb6b-7d8505f88ea4" providerId="ADAL" clId="{D4F0C332-4C1E-4604-83CA-A4A230445594}" dt="2023-06-09T15:24:27.333" v="3868" actId="33553"/>
          <ac:spMkLst>
            <pc:docMk/>
            <pc:sldMk cId="0" sldId="258"/>
            <ac:spMk id="90" creationId="{00000000-0000-0000-0000-000000000000}"/>
          </ac:spMkLst>
        </pc:spChg>
      </pc:sldChg>
      <pc:sldChg chg="modSp mod">
        <pc:chgData name="Edwards, Laura" userId="9a7a8da0-c6c0-430f-bb6b-7d8505f88ea4" providerId="ADAL" clId="{D4F0C332-4C1E-4604-83CA-A4A230445594}" dt="2023-06-09T15:24:35.711" v="3869" actId="33553"/>
        <pc:sldMkLst>
          <pc:docMk/>
          <pc:sldMk cId="0" sldId="260"/>
        </pc:sldMkLst>
        <pc:spChg chg="mod">
          <ac:chgData name="Edwards, Laura" userId="9a7a8da0-c6c0-430f-bb6b-7d8505f88ea4" providerId="ADAL" clId="{D4F0C332-4C1E-4604-83CA-A4A230445594}" dt="2023-06-09T15:24:35.711" v="3869" actId="33553"/>
          <ac:spMkLst>
            <pc:docMk/>
            <pc:sldMk cId="0" sldId="260"/>
            <ac:spMk id="101" creationId="{00000000-0000-0000-0000-000000000000}"/>
          </ac:spMkLst>
        </pc:spChg>
      </pc:sldChg>
      <pc:sldChg chg="modSp mod">
        <pc:chgData name="Edwards, Laura" userId="9a7a8da0-c6c0-430f-bb6b-7d8505f88ea4" providerId="ADAL" clId="{D4F0C332-4C1E-4604-83CA-A4A230445594}" dt="2023-06-09T15:24:40.390" v="3870" actId="33553"/>
        <pc:sldMkLst>
          <pc:docMk/>
          <pc:sldMk cId="0" sldId="262"/>
        </pc:sldMkLst>
        <pc:spChg chg="mod">
          <ac:chgData name="Edwards, Laura" userId="9a7a8da0-c6c0-430f-bb6b-7d8505f88ea4" providerId="ADAL" clId="{D4F0C332-4C1E-4604-83CA-A4A230445594}" dt="2023-06-09T15:24:40.390" v="3870" actId="33553"/>
          <ac:spMkLst>
            <pc:docMk/>
            <pc:sldMk cId="0" sldId="262"/>
            <ac:spMk id="113" creationId="{00000000-0000-0000-0000-000000000000}"/>
          </ac:spMkLst>
        </pc:spChg>
      </pc:sldChg>
      <pc:sldChg chg="modSp mod">
        <pc:chgData name="Edwards, Laura" userId="9a7a8da0-c6c0-430f-bb6b-7d8505f88ea4" providerId="ADAL" clId="{D4F0C332-4C1E-4604-83CA-A4A230445594}" dt="2023-06-09T15:24:43.579" v="3871" actId="33553"/>
        <pc:sldMkLst>
          <pc:docMk/>
          <pc:sldMk cId="0" sldId="264"/>
        </pc:sldMkLst>
        <pc:spChg chg="mod">
          <ac:chgData name="Edwards, Laura" userId="9a7a8da0-c6c0-430f-bb6b-7d8505f88ea4" providerId="ADAL" clId="{D4F0C332-4C1E-4604-83CA-A4A230445594}" dt="2023-06-09T15:24:43.579" v="3871" actId="33553"/>
          <ac:spMkLst>
            <pc:docMk/>
            <pc:sldMk cId="0" sldId="264"/>
            <ac:spMk id="124" creationId="{00000000-0000-0000-0000-000000000000}"/>
          </ac:spMkLst>
        </pc:spChg>
      </pc:sldChg>
      <pc:sldChg chg="modSp mod">
        <pc:chgData name="Edwards, Laura" userId="9a7a8da0-c6c0-430f-bb6b-7d8505f88ea4" providerId="ADAL" clId="{D4F0C332-4C1E-4604-83CA-A4A230445594}" dt="2023-06-09T15:24:49.406" v="3872" actId="33553"/>
        <pc:sldMkLst>
          <pc:docMk/>
          <pc:sldMk cId="0" sldId="267"/>
        </pc:sldMkLst>
        <pc:spChg chg="mod">
          <ac:chgData name="Edwards, Laura" userId="9a7a8da0-c6c0-430f-bb6b-7d8505f88ea4" providerId="ADAL" clId="{D4F0C332-4C1E-4604-83CA-A4A230445594}" dt="2023-06-09T15:24:49.406" v="3872" actId="33553"/>
          <ac:spMkLst>
            <pc:docMk/>
            <pc:sldMk cId="0" sldId="267"/>
            <ac:spMk id="142" creationId="{00000000-0000-0000-0000-000000000000}"/>
          </ac:spMkLst>
        </pc:spChg>
      </pc:sldChg>
      <pc:sldChg chg="modSp mod">
        <pc:chgData name="Edwards, Laura" userId="9a7a8da0-c6c0-430f-bb6b-7d8505f88ea4" providerId="ADAL" clId="{D4F0C332-4C1E-4604-83CA-A4A230445594}" dt="2023-06-09T15:24:52.224" v="3873" actId="33553"/>
        <pc:sldMkLst>
          <pc:docMk/>
          <pc:sldMk cId="0" sldId="268"/>
        </pc:sldMkLst>
        <pc:spChg chg="mod">
          <ac:chgData name="Edwards, Laura" userId="9a7a8da0-c6c0-430f-bb6b-7d8505f88ea4" providerId="ADAL" clId="{D4F0C332-4C1E-4604-83CA-A4A230445594}" dt="2023-06-09T15:24:52.224" v="3873" actId="33553"/>
          <ac:spMkLst>
            <pc:docMk/>
            <pc:sldMk cId="0" sldId="268"/>
            <ac:spMk id="148" creationId="{00000000-0000-0000-0000-000000000000}"/>
          </ac:spMkLst>
        </pc:spChg>
        <pc:picChg chg="mod">
          <ac:chgData name="Edwards, Laura" userId="9a7a8da0-c6c0-430f-bb6b-7d8505f88ea4" providerId="ADAL" clId="{D4F0C332-4C1E-4604-83CA-A4A230445594}" dt="2023-06-09T15:04:43.388" v="21" actId="962"/>
          <ac:picMkLst>
            <pc:docMk/>
            <pc:sldMk cId="0" sldId="268"/>
            <ac:picMk id="147" creationId="{00000000-0000-0000-0000-000000000000}"/>
          </ac:picMkLst>
        </pc:picChg>
      </pc:sldChg>
      <pc:sldChg chg="modSp mod">
        <pc:chgData name="Edwards, Laura" userId="9a7a8da0-c6c0-430f-bb6b-7d8505f88ea4" providerId="ADAL" clId="{D4F0C332-4C1E-4604-83CA-A4A230445594}" dt="2023-06-09T15:12:52.871" v="1405" actId="962"/>
        <pc:sldMkLst>
          <pc:docMk/>
          <pc:sldMk cId="0" sldId="270"/>
        </pc:sldMkLst>
        <pc:picChg chg="mod">
          <ac:chgData name="Edwards, Laura" userId="9a7a8da0-c6c0-430f-bb6b-7d8505f88ea4" providerId="ADAL" clId="{D4F0C332-4C1E-4604-83CA-A4A230445594}" dt="2023-06-09T15:12:52.871" v="1405" actId="962"/>
          <ac:picMkLst>
            <pc:docMk/>
            <pc:sldMk cId="0" sldId="270"/>
            <ac:picMk id="159" creationId="{00000000-0000-0000-0000-000000000000}"/>
          </ac:picMkLst>
        </pc:picChg>
      </pc:sldChg>
      <pc:sldChg chg="addSp modSp mod">
        <pc:chgData name="Edwards, Laura" userId="9a7a8da0-c6c0-430f-bb6b-7d8505f88ea4" providerId="ADAL" clId="{D4F0C332-4C1E-4604-83CA-A4A230445594}" dt="2023-06-09T15:26:25.006" v="3972"/>
        <pc:sldMkLst>
          <pc:docMk/>
          <pc:sldMk cId="0" sldId="271"/>
        </pc:sldMkLst>
        <pc:spChg chg="add mod">
          <ac:chgData name="Edwards, Laura" userId="9a7a8da0-c6c0-430f-bb6b-7d8505f88ea4" providerId="ADAL" clId="{D4F0C332-4C1E-4604-83CA-A4A230445594}" dt="2023-06-09T15:26:25.006" v="3972"/>
          <ac:spMkLst>
            <pc:docMk/>
            <pc:sldMk cId="0" sldId="271"/>
            <ac:spMk id="2" creationId="{BFB18A43-879E-9212-2D45-7FCEF37D0F3F}"/>
          </ac:spMkLst>
        </pc:spChg>
        <pc:picChg chg="mod">
          <ac:chgData name="Edwards, Laura" userId="9a7a8da0-c6c0-430f-bb6b-7d8505f88ea4" providerId="ADAL" clId="{D4F0C332-4C1E-4604-83CA-A4A230445594}" dt="2023-06-09T15:14:47.789" v="1873" actId="962"/>
          <ac:picMkLst>
            <pc:docMk/>
            <pc:sldMk cId="0" sldId="271"/>
            <ac:picMk id="166" creationId="{00000000-0000-0000-0000-000000000000}"/>
          </ac:picMkLst>
        </pc:picChg>
        <pc:picChg chg="mod">
          <ac:chgData name="Edwards, Laura" userId="9a7a8da0-c6c0-430f-bb6b-7d8505f88ea4" providerId="ADAL" clId="{D4F0C332-4C1E-4604-83CA-A4A230445594}" dt="2023-06-09T15:14:57.625" v="1877" actId="962"/>
          <ac:picMkLst>
            <pc:docMk/>
            <pc:sldMk cId="0" sldId="271"/>
            <ac:picMk id="167" creationId="{00000000-0000-0000-0000-000000000000}"/>
          </ac:picMkLst>
        </pc:picChg>
      </pc:sldChg>
      <pc:sldChg chg="addSp delSp modSp mod">
        <pc:chgData name="Edwards, Laura" userId="9a7a8da0-c6c0-430f-bb6b-7d8505f88ea4" providerId="ADAL" clId="{D4F0C332-4C1E-4604-83CA-A4A230445594}" dt="2023-06-09T15:26:39.651" v="3973"/>
        <pc:sldMkLst>
          <pc:docMk/>
          <pc:sldMk cId="0" sldId="273"/>
        </pc:sldMkLst>
        <pc:spChg chg="add del mod">
          <ac:chgData name="Edwards, Laura" userId="9a7a8da0-c6c0-430f-bb6b-7d8505f88ea4" providerId="ADAL" clId="{D4F0C332-4C1E-4604-83CA-A4A230445594}" dt="2023-06-09T15:16:43.689" v="1882" actId="21"/>
          <ac:spMkLst>
            <pc:docMk/>
            <pc:sldMk cId="0" sldId="273"/>
            <ac:spMk id="3" creationId="{BFCABF2F-233E-F9A4-05F8-3407FDADD5B8}"/>
          </ac:spMkLst>
        </pc:spChg>
        <pc:spChg chg="del mod">
          <ac:chgData name="Edwards, Laura" userId="9a7a8da0-c6c0-430f-bb6b-7d8505f88ea4" providerId="ADAL" clId="{D4F0C332-4C1E-4604-83CA-A4A230445594}" dt="2023-06-09T15:15:57.206" v="1881" actId="21"/>
          <ac:spMkLst>
            <pc:docMk/>
            <pc:sldMk cId="0" sldId="273"/>
            <ac:spMk id="181" creationId="{00000000-0000-0000-0000-000000000000}"/>
          </ac:spMkLst>
        </pc:spChg>
        <pc:picChg chg="mod">
          <ac:chgData name="Edwards, Laura" userId="9a7a8da0-c6c0-430f-bb6b-7d8505f88ea4" providerId="ADAL" clId="{D4F0C332-4C1E-4604-83CA-A4A230445594}" dt="2023-06-09T15:17:27.228" v="2128" actId="962"/>
          <ac:picMkLst>
            <pc:docMk/>
            <pc:sldMk cId="0" sldId="273"/>
            <ac:picMk id="182" creationId="{00000000-0000-0000-0000-000000000000}"/>
          </ac:picMkLst>
        </pc:picChg>
        <pc:picChg chg="mod">
          <ac:chgData name="Edwards, Laura" userId="9a7a8da0-c6c0-430f-bb6b-7d8505f88ea4" providerId="ADAL" clId="{D4F0C332-4C1E-4604-83CA-A4A230445594}" dt="2023-06-09T15:26:39.651" v="3973"/>
          <ac:picMkLst>
            <pc:docMk/>
            <pc:sldMk cId="0" sldId="273"/>
            <ac:picMk id="183" creationId="{00000000-0000-0000-0000-000000000000}"/>
          </ac:picMkLst>
        </pc:picChg>
      </pc:sldChg>
      <pc:sldChg chg="addSp delSp modSp mod">
        <pc:chgData name="Edwards, Laura" userId="9a7a8da0-c6c0-430f-bb6b-7d8505f88ea4" providerId="ADAL" clId="{D4F0C332-4C1E-4604-83CA-A4A230445594}" dt="2023-06-09T15:18:42.449" v="2465" actId="962"/>
        <pc:sldMkLst>
          <pc:docMk/>
          <pc:sldMk cId="0" sldId="274"/>
        </pc:sldMkLst>
        <pc:spChg chg="add del mod">
          <ac:chgData name="Edwards, Laura" userId="9a7a8da0-c6c0-430f-bb6b-7d8505f88ea4" providerId="ADAL" clId="{D4F0C332-4C1E-4604-83CA-A4A230445594}" dt="2023-06-09T15:18:08.917" v="2265" actId="21"/>
          <ac:spMkLst>
            <pc:docMk/>
            <pc:sldMk cId="0" sldId="274"/>
            <ac:spMk id="3" creationId="{8E45ABBE-09B5-1F4A-F03F-180C632E0212}"/>
          </ac:spMkLst>
        </pc:spChg>
        <pc:spChg chg="del mod">
          <ac:chgData name="Edwards, Laura" userId="9a7a8da0-c6c0-430f-bb6b-7d8505f88ea4" providerId="ADAL" clId="{D4F0C332-4C1E-4604-83CA-A4A230445594}" dt="2023-06-09T15:18:02.917" v="2264" actId="21"/>
          <ac:spMkLst>
            <pc:docMk/>
            <pc:sldMk cId="0" sldId="274"/>
            <ac:spMk id="190" creationId="{00000000-0000-0000-0000-000000000000}"/>
          </ac:spMkLst>
        </pc:spChg>
        <pc:picChg chg="mod">
          <ac:chgData name="Edwards, Laura" userId="9a7a8da0-c6c0-430f-bb6b-7d8505f88ea4" providerId="ADAL" clId="{D4F0C332-4C1E-4604-83CA-A4A230445594}" dt="2023-06-09T15:18:42.449" v="2465" actId="962"/>
          <ac:picMkLst>
            <pc:docMk/>
            <pc:sldMk cId="0" sldId="274"/>
            <ac:picMk id="191" creationId="{00000000-0000-0000-0000-000000000000}"/>
          </ac:picMkLst>
        </pc:picChg>
      </pc:sldChg>
      <pc:sldChg chg="modSp mod">
        <pc:chgData name="Edwards, Laura" userId="9a7a8da0-c6c0-430f-bb6b-7d8505f88ea4" providerId="ADAL" clId="{D4F0C332-4C1E-4604-83CA-A4A230445594}" dt="2023-06-09T15:19:02.927" v="2501" actId="962"/>
        <pc:sldMkLst>
          <pc:docMk/>
          <pc:sldMk cId="0" sldId="275"/>
        </pc:sldMkLst>
        <pc:picChg chg="mod">
          <ac:chgData name="Edwards, Laura" userId="9a7a8da0-c6c0-430f-bb6b-7d8505f88ea4" providerId="ADAL" clId="{D4F0C332-4C1E-4604-83CA-A4A230445594}" dt="2023-06-09T15:19:02.927" v="2501" actId="962"/>
          <ac:picMkLst>
            <pc:docMk/>
            <pc:sldMk cId="0" sldId="275"/>
            <ac:picMk id="199" creationId="{00000000-0000-0000-0000-000000000000}"/>
          </ac:picMkLst>
        </pc:picChg>
      </pc:sldChg>
      <pc:sldChg chg="modSp mod">
        <pc:chgData name="Edwards, Laura" userId="9a7a8da0-c6c0-430f-bb6b-7d8505f88ea4" providerId="ADAL" clId="{D4F0C332-4C1E-4604-83CA-A4A230445594}" dt="2023-06-09T15:27:52.056" v="3980" actId="115"/>
        <pc:sldMkLst>
          <pc:docMk/>
          <pc:sldMk cId="0" sldId="276"/>
        </pc:sldMkLst>
        <pc:spChg chg="mod">
          <ac:chgData name="Edwards, Laura" userId="9a7a8da0-c6c0-430f-bb6b-7d8505f88ea4" providerId="ADAL" clId="{D4F0C332-4C1E-4604-83CA-A4A230445594}" dt="2023-06-09T15:27:52.056" v="3980" actId="115"/>
          <ac:spMkLst>
            <pc:docMk/>
            <pc:sldMk cId="0" sldId="276"/>
            <ac:spMk id="205" creationId="{00000000-0000-0000-0000-000000000000}"/>
          </ac:spMkLst>
        </pc:spChg>
        <pc:spChg chg="mod">
          <ac:chgData name="Edwards, Laura" userId="9a7a8da0-c6c0-430f-bb6b-7d8505f88ea4" providerId="ADAL" clId="{D4F0C332-4C1E-4604-83CA-A4A230445594}" dt="2023-06-09T15:21:14.193" v="3176" actId="962"/>
          <ac:spMkLst>
            <pc:docMk/>
            <pc:sldMk cId="0" sldId="276"/>
            <ac:spMk id="208" creationId="{00000000-0000-0000-0000-000000000000}"/>
          </ac:spMkLst>
        </pc:spChg>
        <pc:picChg chg="mod">
          <ac:chgData name="Edwards, Laura" userId="9a7a8da0-c6c0-430f-bb6b-7d8505f88ea4" providerId="ADAL" clId="{D4F0C332-4C1E-4604-83CA-A4A230445594}" dt="2023-06-09T15:21:01.160" v="3173" actId="962"/>
          <ac:picMkLst>
            <pc:docMk/>
            <pc:sldMk cId="0" sldId="276"/>
            <ac:picMk id="207" creationId="{00000000-0000-0000-0000-000000000000}"/>
          </ac:picMkLst>
        </pc:picChg>
      </pc:sldChg>
      <pc:sldChg chg="modSp mod">
        <pc:chgData name="Edwards, Laura" userId="9a7a8da0-c6c0-430f-bb6b-7d8505f88ea4" providerId="ADAL" clId="{D4F0C332-4C1E-4604-83CA-A4A230445594}" dt="2023-06-09T15:26:09.766" v="3970" actId="20577"/>
        <pc:sldMkLst>
          <pc:docMk/>
          <pc:sldMk cId="0" sldId="278"/>
        </pc:sldMkLst>
        <pc:spChg chg="mod">
          <ac:chgData name="Edwards, Laura" userId="9a7a8da0-c6c0-430f-bb6b-7d8505f88ea4" providerId="ADAL" clId="{D4F0C332-4C1E-4604-83CA-A4A230445594}" dt="2023-06-09T15:26:09.766" v="3970" actId="20577"/>
          <ac:spMkLst>
            <pc:docMk/>
            <pc:sldMk cId="0" sldId="278"/>
            <ac:spMk id="221" creationId="{00000000-0000-0000-0000-000000000000}"/>
          </ac:spMkLst>
        </pc:spChg>
        <pc:picChg chg="mod">
          <ac:chgData name="Edwards, Laura" userId="9a7a8da0-c6c0-430f-bb6b-7d8505f88ea4" providerId="ADAL" clId="{D4F0C332-4C1E-4604-83CA-A4A230445594}" dt="2023-06-09T15:22:04.309" v="3476" actId="962"/>
          <ac:picMkLst>
            <pc:docMk/>
            <pc:sldMk cId="0" sldId="278"/>
            <ac:picMk id="222" creationId="{00000000-0000-0000-0000-000000000000}"/>
          </ac:picMkLst>
        </pc:picChg>
      </pc:sldChg>
      <pc:sldChg chg="modSp mod">
        <pc:chgData name="Edwards, Laura" userId="9a7a8da0-c6c0-430f-bb6b-7d8505f88ea4" providerId="ADAL" clId="{D4F0C332-4C1E-4604-83CA-A4A230445594}" dt="2023-06-09T15:26:58.060" v="3974"/>
        <pc:sldMkLst>
          <pc:docMk/>
          <pc:sldMk cId="0" sldId="281"/>
        </pc:sldMkLst>
        <pc:spChg chg="mod">
          <ac:chgData name="Edwards, Laura" userId="9a7a8da0-c6c0-430f-bb6b-7d8505f88ea4" providerId="ADAL" clId="{D4F0C332-4C1E-4604-83CA-A4A230445594}" dt="2023-06-09T15:26:58.060" v="3974"/>
          <ac:spMkLst>
            <pc:docMk/>
            <pc:sldMk cId="0" sldId="281"/>
            <ac:spMk id="243" creationId="{00000000-0000-0000-0000-000000000000}"/>
          </ac:spMkLst>
        </pc:spChg>
        <pc:picChg chg="mod">
          <ac:chgData name="Edwards, Laura" userId="9a7a8da0-c6c0-430f-bb6b-7d8505f88ea4" providerId="ADAL" clId="{D4F0C332-4C1E-4604-83CA-A4A230445594}" dt="2023-06-09T15:23:25.021" v="3860" actId="962"/>
          <ac:picMkLst>
            <pc:docMk/>
            <pc:sldMk cId="0" sldId="281"/>
            <ac:picMk id="242" creationId="{00000000-0000-0000-0000-000000000000}"/>
          </ac:picMkLst>
        </pc:picChg>
      </pc:sldChg>
      <pc:sldChg chg="modSp mod">
        <pc:chgData name="Edwards, Laura" userId="9a7a8da0-c6c0-430f-bb6b-7d8505f88ea4" providerId="ADAL" clId="{D4F0C332-4C1E-4604-83CA-A4A230445594}" dt="2023-06-09T15:23:31.861" v="3861" actId="962"/>
        <pc:sldMkLst>
          <pc:docMk/>
          <pc:sldMk cId="0" sldId="282"/>
        </pc:sldMkLst>
        <pc:picChg chg="mod">
          <ac:chgData name="Edwards, Laura" userId="9a7a8da0-c6c0-430f-bb6b-7d8505f88ea4" providerId="ADAL" clId="{D4F0C332-4C1E-4604-83CA-A4A230445594}" dt="2023-06-09T15:23:31.861" v="3861" actId="962"/>
          <ac:picMkLst>
            <pc:docMk/>
            <pc:sldMk cId="0" sldId="282"/>
            <ac:picMk id="25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roxy.kyvl.org/public/loginFormAllSaml.j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44ec7458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We’ll share today how KYVL has leveraged EZproxy's capacity to configure multiple authentication servers</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to scale SAML authentication for Kentucky school districts and other member institutions.</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To date, we’ve configured over 80 authentication servers that make it possible for 450,000 Kentucky students to log into KYVL resources using their school email address.</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With no access to Google or Azure AD admin consoles, KYVL remained stuck on “what if?” until the right collaborators helped put us on the road to “That was EZ.”</a:t>
            </a:r>
            <a:endParaRPr sz="120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US" sz="1200">
                <a:solidFill>
                  <a:schemeClr val="dk1"/>
                </a:solidFill>
              </a:rPr>
              <a:t>We gratefully acknowledge the IT teams that brought us along as they captured screen shots and documented procedures, and we’re delighted to pass along both step-by-step procedures for EZproxy admins and step-by-step tutorials for the IT staffs we partner with. We hope these tools will enable those who may wish to to try this at home.</a:t>
            </a:r>
            <a:endParaRPr sz="1200">
              <a:solidFill>
                <a:schemeClr val="dk1"/>
              </a:solidFill>
            </a:endParaRPr>
          </a:p>
          <a:p>
            <a:pPr marL="0" lvl="0" indent="0" algn="l" rtl="0">
              <a:lnSpc>
                <a:spcPct val="100000"/>
              </a:lnSpc>
              <a:spcBef>
                <a:spcPts val="800"/>
              </a:spcBef>
              <a:spcAft>
                <a:spcPts val="0"/>
              </a:spcAft>
              <a:buSzPts val="1100"/>
              <a:buNone/>
            </a:pPr>
            <a:endParaRPr/>
          </a:p>
        </p:txBody>
      </p:sp>
      <p:sp>
        <p:nvSpPr>
          <p:cNvPr id="127" name="Google Shape;127;g244ec7458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4ec7458f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We will break down our process into three parts --</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•The KYVL login form and its javascript</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•Your EZproxy metadata and tutorials to share with IT partners</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•And how to configure EZproxy once partner metadata is received.</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We’ll cover a lot of ground quickly, but never fear – all these resources and more can be found at KYVL.org/ezproxy.</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Upcoming slides will include more targeted links, but everything we’ll share is easily accessible from dropdown menus or simply by scrolling at the main link.</a:t>
            </a:r>
            <a:endParaRPr sz="1200">
              <a:solidFill>
                <a:schemeClr val="dk1"/>
              </a:solidFill>
            </a:endParaRPr>
          </a:p>
          <a:p>
            <a:pPr marL="0" lvl="0" indent="0" algn="l" rtl="0">
              <a:lnSpc>
                <a:spcPct val="100000"/>
              </a:lnSpc>
              <a:spcBef>
                <a:spcPts val="600"/>
              </a:spcBef>
              <a:spcAft>
                <a:spcPts val="0"/>
              </a:spcAft>
              <a:buSzPts val="1100"/>
              <a:buNone/>
            </a:pPr>
            <a:endParaRPr/>
          </a:p>
        </p:txBody>
      </p:sp>
      <p:sp>
        <p:nvSpPr>
          <p:cNvPr id="133" name="Google Shape;133;g244ec7458f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4ec7458f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Let’s begin with a demo our SAML login process through the KYVL login form.</a:t>
            </a:r>
            <a:endParaRPr sz="1200">
              <a:solidFill>
                <a:schemeClr val="dk1"/>
              </a:solidFill>
              <a:latin typeface="Calibri"/>
              <a:ea typeface="Calibri"/>
              <a:cs typeface="Calibri"/>
              <a:sym typeface="Calibri"/>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The user has clicked on a proxied link for Britannica School, taking them to KYVL’s EZproxy login page.</a:t>
            </a:r>
            <a:endParaRPr sz="1200">
              <a:solidFill>
                <a:schemeClr val="dk1"/>
              </a:solidFill>
              <a:latin typeface="Calibri"/>
              <a:ea typeface="Calibri"/>
              <a:cs typeface="Calibri"/>
              <a:sym typeface="Calibri"/>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The user enters their school email address, and the javascript presents a button directing them to log in using their school email.</a:t>
            </a:r>
            <a:endParaRPr sz="1200">
              <a:solidFill>
                <a:schemeClr val="dk1"/>
              </a:solidFill>
              <a:latin typeface="Calibri"/>
              <a:ea typeface="Calibri"/>
              <a:cs typeface="Calibri"/>
              <a:sym typeface="Calibri"/>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This sends them to a Google login screen where they again enter their email address.</a:t>
            </a:r>
            <a:endParaRPr sz="1200">
              <a:solidFill>
                <a:schemeClr val="dk1"/>
              </a:solidFill>
              <a:latin typeface="Calibri"/>
              <a:ea typeface="Calibri"/>
              <a:cs typeface="Calibri"/>
              <a:sym typeface="Calibri"/>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About a dozen of our districts redirect users to a Microsoft login.</a:t>
            </a:r>
            <a:endParaRPr sz="1200">
              <a:solidFill>
                <a:schemeClr val="dk1"/>
              </a:solidFill>
              <a:latin typeface="Calibri"/>
              <a:ea typeface="Calibri"/>
              <a:cs typeface="Calibri"/>
              <a:sym typeface="Calibri"/>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Upon entering their password, they are authenticated to the original Britannica link.</a:t>
            </a:r>
            <a:endParaRPr sz="1200">
              <a:solidFill>
                <a:schemeClr val="dk1"/>
              </a:solidFill>
              <a:latin typeface="Calibri"/>
              <a:ea typeface="Calibri"/>
              <a:cs typeface="Calibri"/>
              <a:sym typeface="Calibri"/>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Most of our districts authenticate using Google only or Microsoft only, but this example demonstrates seamless transfer from Google to Azure AD.</a:t>
            </a:r>
            <a:endParaRPr sz="12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
        <p:nvSpPr>
          <p:cNvPr id="139" name="Google Shape;139;g244ec7458f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44ec7458f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600"/>
              </a:spcBef>
              <a:spcAft>
                <a:spcPts val="0"/>
              </a:spcAft>
              <a:buClr>
                <a:schemeClr val="dk1"/>
              </a:buClr>
              <a:buSzPts val="1100"/>
              <a:buFont typeface="Arial"/>
              <a:buNone/>
            </a:pPr>
            <a:r>
              <a:rPr lang="en-US" sz="1200">
                <a:solidFill>
                  <a:srgbClr val="333333"/>
                </a:solidFill>
              </a:rPr>
              <a:t>The </a:t>
            </a:r>
            <a:r>
              <a:rPr lang="en-US" sz="1200">
                <a:solidFill>
                  <a:schemeClr val="dk1"/>
                </a:solidFill>
              </a:rPr>
              <a:t>javascript on the KYVL login page parses the user’s email address to see if their email domain is configured for SAML authentication with KYVL.</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rgbClr val="333333"/>
                </a:solidFill>
              </a:rPr>
              <a:t>If so,</a:t>
            </a:r>
            <a:endParaRPr sz="1200">
              <a:solidFill>
                <a:srgbClr val="333333"/>
              </a:solidFill>
            </a:endParaRPr>
          </a:p>
          <a:p>
            <a:pPr marL="0" lvl="0" indent="0" algn="l" rtl="0">
              <a:lnSpc>
                <a:spcPct val="107000"/>
              </a:lnSpc>
              <a:spcBef>
                <a:spcPts val="600"/>
              </a:spcBef>
              <a:spcAft>
                <a:spcPts val="0"/>
              </a:spcAft>
              <a:buClr>
                <a:schemeClr val="dk1"/>
              </a:buClr>
              <a:buSzPts val="1100"/>
              <a:buFont typeface="Arial"/>
              <a:buNone/>
            </a:pPr>
            <a:r>
              <a:rPr lang="en-US" sz="1200">
                <a:solidFill>
                  <a:srgbClr val="333333"/>
                </a:solidFill>
              </a:rPr>
              <a:t>it assigns an </a:t>
            </a:r>
            <a:r>
              <a:rPr lang="en-US" sz="1200" b="1">
                <a:solidFill>
                  <a:srgbClr val="333333"/>
                </a:solidFill>
              </a:rPr>
              <a:t>auth </a:t>
            </a:r>
            <a:r>
              <a:rPr lang="en-US" sz="1200">
                <a:solidFill>
                  <a:srgbClr val="333333"/>
                </a:solidFill>
              </a:rPr>
              <a:t>value based on the </a:t>
            </a:r>
            <a:r>
              <a:rPr lang="en-US" sz="1200" b="1">
                <a:solidFill>
                  <a:srgbClr val="333333"/>
                </a:solidFill>
              </a:rPr>
              <a:t>user's email address</a:t>
            </a:r>
            <a:r>
              <a:rPr lang="en-US" sz="1200">
                <a:solidFill>
                  <a:srgbClr val="333333"/>
                </a:solidFill>
              </a:rPr>
              <a:t> that directs the user to the correct authentication server without user intervention</a:t>
            </a:r>
            <a:r>
              <a:rPr lang="en-US" sz="1200">
                <a:solidFill>
                  <a:schemeClr val="dk1"/>
                </a:solidFill>
              </a:rPr>
              <a:t>. This is key to avoid the delays that can arise with multiple authentication servers as described in Ezproxy support docs.</a:t>
            </a:r>
            <a:endParaRPr sz="1200">
              <a:solidFill>
                <a:schemeClr val="dk1"/>
              </a:solidFill>
            </a:endParaRPr>
          </a:p>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The auth value will be used again when configuring </a:t>
            </a:r>
            <a:r>
              <a:rPr lang="en-US" sz="1200" b="1">
                <a:solidFill>
                  <a:schemeClr val="dk1"/>
                </a:solidFill>
              </a:rPr>
              <a:t>user.txt</a:t>
            </a:r>
            <a:r>
              <a:rPr lang="en-US" sz="1200">
                <a:solidFill>
                  <a:schemeClr val="dk1"/>
                </a:solidFill>
              </a:rPr>
              <a:t>.</a:t>
            </a:r>
            <a:endParaRPr sz="1200">
              <a:solidFill>
                <a:schemeClr val="dk1"/>
              </a:solidFill>
            </a:endParaRPr>
          </a:p>
          <a:p>
            <a:pPr marL="0" lvl="0" indent="0" algn="l" rtl="0">
              <a:lnSpc>
                <a:spcPct val="100000"/>
              </a:lnSpc>
              <a:spcBef>
                <a:spcPts val="600"/>
              </a:spcBef>
              <a:spcAft>
                <a:spcPts val="0"/>
              </a:spcAft>
              <a:buSzPts val="1100"/>
              <a:buNone/>
            </a:pPr>
            <a:endParaRPr sz="1200"/>
          </a:p>
        </p:txBody>
      </p:sp>
      <p:sp>
        <p:nvSpPr>
          <p:cNvPr id="145" name="Google Shape;145;g244ec7458f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4ec7458f4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600"/>
              </a:spcBef>
              <a:spcAft>
                <a:spcPts val="0"/>
              </a:spcAft>
              <a:buSzPts val="1100"/>
              <a:buNone/>
            </a:pPr>
            <a:r>
              <a:rPr lang="en-US" sz="1200">
                <a:solidFill>
                  <a:schemeClr val="dk1"/>
                </a:solidFill>
              </a:rPr>
              <a:t>The RESOURCES section of KYVL’s Ezproxy page includes links to html and JS that you can use as models.</a:t>
            </a:r>
            <a:endParaRPr sz="1200">
              <a:solidFill>
                <a:schemeClr val="dk1"/>
              </a:solidFill>
            </a:endParaRPr>
          </a:p>
          <a:p>
            <a:pPr marL="0" lvl="0" indent="0" algn="l" rtl="0">
              <a:lnSpc>
                <a:spcPct val="107000"/>
              </a:lnSpc>
              <a:spcBef>
                <a:spcPts val="60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
        <p:nvSpPr>
          <p:cNvPr id="151" name="Google Shape;151;g244ec7458f4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4ec7458f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600"/>
              </a:spcBef>
              <a:spcAft>
                <a:spcPts val="0"/>
              </a:spcAft>
              <a:buClr>
                <a:schemeClr val="dk1"/>
              </a:buClr>
              <a:buSzPts val="1100"/>
              <a:buFont typeface="Arial"/>
              <a:buNone/>
            </a:pPr>
            <a:r>
              <a:rPr lang="en-US" sz="1200">
                <a:solidFill>
                  <a:schemeClr val="dk1"/>
                </a:solidFill>
              </a:rPr>
              <a:t>Next up – your metadata and other resources to share with your IT partners.</a:t>
            </a:r>
            <a:endParaRPr sz="120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1200">
                <a:solidFill>
                  <a:srgbClr val="333333"/>
                </a:solidFill>
              </a:rPr>
              <a:t>EZproxy metadata can be found in </a:t>
            </a:r>
            <a:r>
              <a:rPr lang="en-US" sz="1200" b="1">
                <a:solidFill>
                  <a:srgbClr val="333333"/>
                </a:solidFill>
              </a:rPr>
              <a:t>EZproxy Adminstration</a:t>
            </a:r>
            <a:r>
              <a:rPr lang="en-US" sz="1200">
                <a:solidFill>
                  <a:srgbClr val="333333"/>
                </a:solidFill>
              </a:rPr>
              <a:t> &gt; </a:t>
            </a:r>
            <a:r>
              <a:rPr lang="en-US" sz="1200" b="1">
                <a:solidFill>
                  <a:srgbClr val="333333"/>
                </a:solidFill>
              </a:rPr>
              <a:t>Manage SSL Certificates</a:t>
            </a:r>
            <a:r>
              <a:rPr lang="en-US" sz="1200">
                <a:solidFill>
                  <a:srgbClr val="333333"/>
                </a:solidFill>
              </a:rPr>
              <a:t>. If needed, create or import your SSL certificate here.</a:t>
            </a: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US" sz="1200">
                <a:solidFill>
                  <a:srgbClr val="333333"/>
                </a:solidFill>
              </a:rPr>
              <a:t>To find the metadata values you will need, click the number of the certificate you will use for your SAML connections.</a:t>
            </a: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US" sz="1200">
                <a:solidFill>
                  <a:srgbClr val="333333"/>
                </a:solidFill>
              </a:rPr>
              <a:t>On the next screen, select one of the </a:t>
            </a:r>
            <a:r>
              <a:rPr lang="en-US" sz="1200" b="1">
                <a:solidFill>
                  <a:srgbClr val="333333"/>
                </a:solidFill>
              </a:rPr>
              <a:t>View Shibboleth metadata for this certificate</a:t>
            </a:r>
            <a:r>
              <a:rPr lang="en-US" sz="1200">
                <a:solidFill>
                  <a:srgbClr val="333333"/>
                </a:solidFill>
              </a:rPr>
              <a:t> options.</a:t>
            </a:r>
            <a:endParaRPr sz="1200">
              <a:solidFill>
                <a:srgbClr val="333333"/>
              </a:solidFill>
            </a:endParaRPr>
          </a:p>
          <a:p>
            <a:pPr marL="0" lvl="0" indent="0" algn="l" rtl="0">
              <a:lnSpc>
                <a:spcPct val="100000"/>
              </a:lnSpc>
              <a:spcBef>
                <a:spcPts val="0"/>
              </a:spcBef>
              <a:spcAft>
                <a:spcPts val="0"/>
              </a:spcAft>
              <a:buSzPts val="1100"/>
              <a:buNone/>
            </a:pPr>
            <a:endParaRPr/>
          </a:p>
        </p:txBody>
      </p:sp>
      <p:sp>
        <p:nvSpPr>
          <p:cNvPr id="157" name="Google Shape;157;g244ec7458f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4ec7458f4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333333"/>
                </a:solidFill>
              </a:rPr>
              <a:t>While viewing your certificate, make note of two metadata values – the EntityDescriptor </a:t>
            </a:r>
            <a:r>
              <a:rPr lang="en-US" sz="1200" b="1">
                <a:solidFill>
                  <a:srgbClr val="333333"/>
                </a:solidFill>
              </a:rPr>
              <a:t>entityID </a:t>
            </a:r>
            <a:r>
              <a:rPr lang="en-US" sz="1200">
                <a:solidFill>
                  <a:srgbClr val="333333"/>
                </a:solidFill>
              </a:rPr>
              <a:t>and the </a:t>
            </a:r>
            <a:r>
              <a:rPr lang="en-US" sz="1200" b="1">
                <a:solidFill>
                  <a:srgbClr val="333333"/>
                </a:solidFill>
              </a:rPr>
              <a:t>AssertionConsumerService (POST) Location</a:t>
            </a:r>
            <a:r>
              <a:rPr lang="en-US" sz="1200">
                <a:solidFill>
                  <a:srgbClr val="333333"/>
                </a:solidFill>
              </a:rPr>
              <a:t>.</a:t>
            </a: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US" sz="1200">
                <a:solidFill>
                  <a:srgbClr val="333333"/>
                </a:solidFill>
              </a:rPr>
              <a:t>The first is found near the top of the file, the second near the bottom.</a:t>
            </a: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US" sz="1200">
                <a:solidFill>
                  <a:srgbClr val="333333"/>
                </a:solidFill>
              </a:rPr>
              <a:t>These values will be needed by your IT partners when configuring Azure AD or Google for SAML Login.</a:t>
            </a:r>
            <a:endParaRPr sz="1200">
              <a:solidFill>
                <a:srgbClr val="333333"/>
              </a:solidFill>
            </a:endParaRPr>
          </a:p>
          <a:p>
            <a:pPr marL="0" lvl="0" indent="0" algn="l" rtl="0">
              <a:lnSpc>
                <a:spcPct val="100000"/>
              </a:lnSpc>
              <a:spcBef>
                <a:spcPts val="0"/>
              </a:spcBef>
              <a:spcAft>
                <a:spcPts val="0"/>
              </a:spcAft>
              <a:buSzPts val="1100"/>
              <a:buNone/>
            </a:pPr>
            <a:endParaRPr/>
          </a:p>
        </p:txBody>
      </p:sp>
      <p:sp>
        <p:nvSpPr>
          <p:cNvPr id="164" name="Google Shape;164;g244ec7458f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4ec7458f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44ec7458f4_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200"/>
              <a:buFont typeface="Calibri"/>
              <a:buNone/>
            </a:pPr>
            <a:r>
              <a:rPr lang="en-US" sz="1200"/>
              <a:t>Metadata for both service providers and identity providers contains entityIDs. For current purposes, EZproxy is the service provider and Google and Azure AD are IdPs.</a:t>
            </a:r>
            <a:endParaRPr/>
          </a:p>
          <a:p>
            <a:pPr marL="0" marR="0" lvl="0" indent="0" algn="l" rtl="0">
              <a:lnSpc>
                <a:spcPct val="107000"/>
              </a:lnSpc>
              <a:spcBef>
                <a:spcPts val="1200"/>
              </a:spcBef>
              <a:spcAft>
                <a:spcPts val="0"/>
              </a:spcAft>
              <a:buClr>
                <a:schemeClr val="dk1"/>
              </a:buClr>
              <a:buSzPts val="1200"/>
              <a:buFont typeface="Calibri"/>
              <a:buNone/>
            </a:pPr>
            <a:endParaRPr/>
          </a:p>
        </p:txBody>
      </p:sp>
      <p:sp>
        <p:nvSpPr>
          <p:cNvPr id="171" name="Google Shape;171;g244ec7458f4_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4ec7458f4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44ec7458f4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333333"/>
                </a:solidFill>
              </a:rPr>
              <a:t>Step-by-step tutorials for both Google and Azure AD configuration are available in the resources section.</a:t>
            </a: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US" sz="1200">
                <a:solidFill>
                  <a:srgbClr val="333333"/>
                </a:solidFill>
              </a:rPr>
              <a:t>Be sure to substitute your EZproxy metadata values for the KYVL values in the tutorials when sharing with your IT partners.</a:t>
            </a:r>
            <a:endParaRPr sz="1200">
              <a:solidFill>
                <a:srgbClr val="333333"/>
              </a:solidFill>
            </a:endParaRPr>
          </a:p>
          <a:p>
            <a:pPr marL="0" marR="0" lvl="0" indent="0" algn="l" rtl="0">
              <a:lnSpc>
                <a:spcPct val="107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7000"/>
              </a:lnSpc>
              <a:spcBef>
                <a:spcPts val="1200"/>
              </a:spcBef>
              <a:spcAft>
                <a:spcPts val="0"/>
              </a:spcAft>
              <a:buClr>
                <a:schemeClr val="dk1"/>
              </a:buClr>
              <a:buSzPts val="1200"/>
              <a:buFont typeface="Calibri"/>
              <a:buNone/>
            </a:pPr>
            <a:endParaRPr/>
          </a:p>
        </p:txBody>
      </p:sp>
      <p:sp>
        <p:nvSpPr>
          <p:cNvPr id="178" name="Google Shape;178;g244ec7458f4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44ec7458f4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44ec7458f4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200"/>
              <a:buFont typeface="Calibri"/>
              <a:buNone/>
            </a:pPr>
            <a:r>
              <a:rPr lang="en-US" sz="1200"/>
              <a:t>Metadata for both service providers and identity providers contains entityIDs. For current purposes, EZproxy is the service provider and Google and Azure AD are IdPs.</a:t>
            </a:r>
            <a:endParaRPr/>
          </a:p>
          <a:p>
            <a:pPr marL="0" marR="0" lvl="0" indent="0" algn="l" rtl="0">
              <a:lnSpc>
                <a:spcPct val="107000"/>
              </a:lnSpc>
              <a:spcBef>
                <a:spcPts val="1200"/>
              </a:spcBef>
              <a:spcAft>
                <a:spcPts val="0"/>
              </a:spcAft>
              <a:buClr>
                <a:schemeClr val="dk1"/>
              </a:buClr>
              <a:buSzPts val="1200"/>
              <a:buFont typeface="Calibri"/>
              <a:buNone/>
            </a:pPr>
            <a:endParaRPr/>
          </a:p>
        </p:txBody>
      </p:sp>
      <p:sp>
        <p:nvSpPr>
          <p:cNvPr id="187" name="Google Shape;187;g244ec7458f4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4ec7458f4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44ec7458f4_1_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Arial"/>
              <a:buNone/>
            </a:pPr>
            <a:r>
              <a:rPr lang="en-US" sz="1200"/>
              <a:t>Finally, let’s take a look at the edits made under the hood in EZproxy each time a new SAML connection is made.</a:t>
            </a:r>
            <a:endParaRPr sz="1200"/>
          </a:p>
          <a:p>
            <a:pPr marL="0" lvl="0" indent="0" algn="l" rtl="0">
              <a:spcBef>
                <a:spcPts val="600"/>
              </a:spcBef>
              <a:spcAft>
                <a:spcPts val="0"/>
              </a:spcAft>
              <a:buNone/>
            </a:pPr>
            <a:r>
              <a:rPr lang="en-US" sz="1200" b="0" i="0">
                <a:solidFill>
                  <a:srgbClr val="333333"/>
                </a:solidFill>
                <a:latin typeface="Arial"/>
                <a:ea typeface="Arial"/>
                <a:cs typeface="Arial"/>
                <a:sym typeface="Arial"/>
              </a:rPr>
              <a:t>Once the identity provider’s metadata is received and logged, it's time to configure a new SAML connection in EZproxy. The process is simple and can be completed in about five minutes. And there is no limit to the number of authentication servers you can add. KYVL currently has over 80 configured!</a:t>
            </a:r>
            <a:endParaRPr sz="1200"/>
          </a:p>
          <a:p>
            <a:pPr marL="0" marR="0" lvl="0" indent="0" algn="l" rtl="0">
              <a:lnSpc>
                <a:spcPct val="107000"/>
              </a:lnSpc>
              <a:spcBef>
                <a:spcPts val="600"/>
              </a:spcBef>
              <a:spcAft>
                <a:spcPts val="0"/>
              </a:spcAft>
              <a:buClr>
                <a:schemeClr val="dk1"/>
              </a:buClr>
              <a:buSzPts val="1800"/>
              <a:buFont typeface="Arial"/>
              <a:buNone/>
            </a:pPr>
            <a:r>
              <a:rPr lang="en-US" sz="1200"/>
              <a:t>To configure a new authentication server, you’ll simply:</a:t>
            </a:r>
            <a:endParaRPr sz="1200"/>
          </a:p>
          <a:p>
            <a:pPr marL="0" marR="0" lvl="0" indent="0" algn="l" rtl="0">
              <a:lnSpc>
                <a:spcPct val="107000"/>
              </a:lnSpc>
              <a:spcBef>
                <a:spcPts val="1200"/>
              </a:spcBef>
              <a:spcAft>
                <a:spcPts val="0"/>
              </a:spcAft>
              <a:buNone/>
            </a:pPr>
            <a:r>
              <a:rPr lang="en-US" sz="1200"/>
              <a:t>Upload the identity provider’s metadata file to the server.</a:t>
            </a:r>
            <a:endParaRPr sz="1200"/>
          </a:p>
          <a:p>
            <a:pPr marL="0" marR="0" lvl="0" indent="0" algn="l" rtl="0">
              <a:lnSpc>
                <a:spcPct val="107000"/>
              </a:lnSpc>
              <a:spcBef>
                <a:spcPts val="1200"/>
              </a:spcBef>
              <a:spcAft>
                <a:spcPts val="0"/>
              </a:spcAft>
              <a:buClr>
                <a:schemeClr val="dk1"/>
              </a:buClr>
              <a:buSzPts val="1800"/>
              <a:buFont typeface="Arial"/>
              <a:buNone/>
            </a:pPr>
            <a:r>
              <a:rPr lang="en-US" sz="1200"/>
              <a:t>And make minor cut-and-paste edits to user.txt, config.txt and the login form JS.</a:t>
            </a:r>
            <a:endParaRPr sz="1200"/>
          </a:p>
          <a:p>
            <a:pPr marL="0" marR="0" lvl="0" indent="0" algn="l" rtl="0">
              <a:lnSpc>
                <a:spcPct val="107000"/>
              </a:lnSpc>
              <a:spcBef>
                <a:spcPts val="1200"/>
              </a:spcBef>
              <a:spcAft>
                <a:spcPts val="0"/>
              </a:spcAft>
              <a:buClr>
                <a:schemeClr val="dk1"/>
              </a:buClr>
              <a:buSzPts val="1800"/>
              <a:buFont typeface="Arial"/>
              <a:buNone/>
            </a:pPr>
            <a:r>
              <a:rPr lang="en-US" sz="1200"/>
              <a:t>And  - no surprise – Restart EZproxy.</a:t>
            </a:r>
            <a:endParaRPr sz="1200"/>
          </a:p>
          <a:p>
            <a:pPr marL="0" marR="0" lvl="0" indent="0" algn="l" rtl="0">
              <a:lnSpc>
                <a:spcPct val="107000"/>
              </a:lnSpc>
              <a:spcBef>
                <a:spcPts val="1200"/>
              </a:spcBef>
              <a:spcAft>
                <a:spcPts val="0"/>
              </a:spcAft>
              <a:buClr>
                <a:schemeClr val="dk1"/>
              </a:buClr>
              <a:buSzPts val="1800"/>
              <a:buFont typeface="Arial"/>
              <a:buNone/>
            </a:pPr>
            <a:r>
              <a:rPr lang="en-US" sz="1200"/>
              <a:t>If that sounds easy, it is! If a local IT partner provides the proper metadata and has made the necessary configurations on their admin side, we can have a new server configured, up and running in under five minutes.</a:t>
            </a:r>
            <a:endParaRPr sz="1200"/>
          </a:p>
          <a:p>
            <a:pPr marL="0" marR="0" lvl="0" indent="0" algn="l" rtl="0">
              <a:lnSpc>
                <a:spcPct val="107000"/>
              </a:lnSpc>
              <a:spcBef>
                <a:spcPts val="1200"/>
              </a:spcBef>
              <a:spcAft>
                <a:spcPts val="0"/>
              </a:spcAft>
              <a:buClr>
                <a:schemeClr val="dk1"/>
              </a:buClr>
              <a:buSzPts val="1800"/>
              <a:buFont typeface="Arial"/>
              <a:buNone/>
            </a:pPr>
            <a:r>
              <a:rPr lang="en-US" sz="1200"/>
              <a:t>Just a note:</a:t>
            </a:r>
            <a:endParaRPr sz="1200" b="0" i="1">
              <a:solidFill>
                <a:srgbClr val="333333"/>
              </a:solidFill>
              <a:latin typeface="Arial"/>
              <a:ea typeface="Arial"/>
              <a:cs typeface="Arial"/>
              <a:sym typeface="Arial"/>
            </a:endParaRPr>
          </a:p>
          <a:p>
            <a:pPr marL="0" marR="0" lvl="0" indent="0" algn="l" rtl="0">
              <a:lnSpc>
                <a:spcPct val="107000"/>
              </a:lnSpc>
              <a:spcBef>
                <a:spcPts val="1200"/>
              </a:spcBef>
              <a:spcAft>
                <a:spcPts val="0"/>
              </a:spcAft>
              <a:buClr>
                <a:srgbClr val="333333"/>
              </a:buClr>
              <a:buSzPts val="1800"/>
              <a:buFont typeface="Arial"/>
              <a:buNone/>
            </a:pPr>
            <a:r>
              <a:rPr lang="en-US" sz="1200" b="0" i="1">
                <a:solidFill>
                  <a:srgbClr val="333333"/>
                </a:solidFill>
                <a:latin typeface="Arial"/>
                <a:ea typeface="Arial"/>
                <a:cs typeface="Arial"/>
                <a:sym typeface="Arial"/>
              </a:rPr>
              <a:t>KYVL uses Notepad++ to edit all the files listed on this slide. A </a:t>
            </a:r>
            <a:r>
              <a:rPr lang="en-US" sz="1200" b="0" i="1" u="none" strike="noStrike">
                <a:solidFill>
                  <a:srgbClr val="2954D1"/>
                </a:solidFill>
                <a:latin typeface="Arial"/>
                <a:ea typeface="Arial"/>
                <a:cs typeface="Arial"/>
                <a:sym typeface="Arial"/>
              </a:rPr>
              <a:t>Download link can be found in </a:t>
            </a:r>
            <a:r>
              <a:rPr lang="en-US" sz="1200" b="0" i="1">
                <a:solidFill>
                  <a:srgbClr val="333333"/>
                </a:solidFill>
                <a:latin typeface="Arial"/>
                <a:ea typeface="Arial"/>
                <a:cs typeface="Arial"/>
                <a:sym typeface="Arial"/>
              </a:rPr>
              <a:t>the resource section.</a:t>
            </a:r>
            <a:endParaRPr sz="1200"/>
          </a:p>
        </p:txBody>
      </p:sp>
      <p:sp>
        <p:nvSpPr>
          <p:cNvPr id="195" name="Google Shape;195;g244ec7458f4_1_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44ec7458f4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44ec7458f4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rgbClr val="333333"/>
                </a:solidFill>
                <a:latin typeface="Arial"/>
                <a:ea typeface="Arial"/>
                <a:cs typeface="Arial"/>
                <a:sym typeface="Arial"/>
              </a:rPr>
              <a:t>When uploading metadata, KYVL renames each metadata file </a:t>
            </a:r>
            <a:r>
              <a:rPr lang="en-US" sz="1200" b="1" i="1">
                <a:solidFill>
                  <a:srgbClr val="333333"/>
                </a:solidFill>
                <a:latin typeface="Arial"/>
                <a:ea typeface="Arial"/>
                <a:cs typeface="Arial"/>
                <a:sym typeface="Arial"/>
              </a:rPr>
              <a:t>auth</a:t>
            </a:r>
            <a:r>
              <a:rPr lang="en-US" sz="1200" b="1" i="0">
                <a:solidFill>
                  <a:srgbClr val="333333"/>
                </a:solidFill>
                <a:latin typeface="Arial"/>
                <a:ea typeface="Arial"/>
                <a:cs typeface="Arial"/>
                <a:sym typeface="Arial"/>
              </a:rPr>
              <a:t>.xml</a:t>
            </a:r>
            <a:r>
              <a:rPr lang="en-US" sz="1200" b="0" i="0">
                <a:solidFill>
                  <a:srgbClr val="333333"/>
                </a:solidFill>
                <a:latin typeface="Arial"/>
                <a:ea typeface="Arial"/>
                <a:cs typeface="Arial"/>
                <a:sym typeface="Arial"/>
              </a:rPr>
              <a:t> to match the </a:t>
            </a:r>
            <a:r>
              <a:rPr lang="en-US" sz="1200" b="1" i="0">
                <a:solidFill>
                  <a:srgbClr val="333333"/>
                </a:solidFill>
                <a:latin typeface="Arial"/>
                <a:ea typeface="Arial"/>
                <a:cs typeface="Arial"/>
                <a:sym typeface="Arial"/>
              </a:rPr>
              <a:t>auth </a:t>
            </a:r>
            <a:r>
              <a:rPr lang="en-US" sz="1200" b="0" i="0">
                <a:solidFill>
                  <a:srgbClr val="333333"/>
                </a:solidFill>
                <a:latin typeface="Arial"/>
                <a:ea typeface="Arial"/>
                <a:cs typeface="Arial"/>
                <a:sym typeface="Arial"/>
              </a:rPr>
              <a:t>value assigned by the javascript on the login page, generally the district name from a user's email.</a:t>
            </a:r>
            <a:endParaRPr sz="1200" b="0" i="0">
              <a:solidFill>
                <a:srgbClr val="333333"/>
              </a:solidFill>
              <a:latin typeface="Arial"/>
              <a:ea typeface="Arial"/>
              <a:cs typeface="Arial"/>
              <a:sym typeface="Arial"/>
            </a:endParaRPr>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KYVL created a folder called </a:t>
            </a:r>
            <a:r>
              <a:rPr lang="en-US" sz="1200" b="1" i="0">
                <a:solidFill>
                  <a:srgbClr val="333333"/>
                </a:solidFill>
                <a:latin typeface="Arial"/>
                <a:ea typeface="Arial"/>
                <a:cs typeface="Arial"/>
                <a:sym typeface="Arial"/>
              </a:rPr>
              <a:t>includeShib</a:t>
            </a:r>
            <a:r>
              <a:rPr lang="en-US" sz="1200" b="0" i="0">
                <a:solidFill>
                  <a:srgbClr val="333333"/>
                </a:solidFill>
                <a:latin typeface="Arial"/>
                <a:ea typeface="Arial"/>
                <a:cs typeface="Arial"/>
                <a:sym typeface="Arial"/>
              </a:rPr>
              <a:t> in the main EZproxy directory as the destination folder for metadata .xml files.</a:t>
            </a:r>
            <a:endParaRPr sz="1200"/>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The combined path and file name for each metadata file, e.g., </a:t>
            </a:r>
            <a:r>
              <a:rPr lang="en-US" sz="1200" b="1" i="0">
                <a:solidFill>
                  <a:srgbClr val="333333"/>
                </a:solidFill>
                <a:latin typeface="Arial"/>
                <a:ea typeface="Arial"/>
                <a:cs typeface="Arial"/>
                <a:sym typeface="Arial"/>
              </a:rPr>
              <a:t>/includeShib/mydistrict.xml</a:t>
            </a:r>
            <a:r>
              <a:rPr lang="en-US" sz="1200" b="0" i="0">
                <a:solidFill>
                  <a:srgbClr val="333333"/>
                </a:solidFill>
                <a:latin typeface="Arial"/>
                <a:ea typeface="Arial"/>
                <a:cs typeface="Arial"/>
                <a:sym typeface="Arial"/>
              </a:rPr>
              <a:t>, will be used in a ShibbolethMetadata directive in </a:t>
            </a:r>
            <a:r>
              <a:rPr lang="en-US" sz="1200" b="1" i="0">
                <a:solidFill>
                  <a:srgbClr val="333333"/>
                </a:solidFill>
                <a:latin typeface="Arial"/>
                <a:ea typeface="Arial"/>
                <a:cs typeface="Arial"/>
                <a:sym typeface="Arial"/>
              </a:rPr>
              <a:t>config.txt</a:t>
            </a:r>
            <a:r>
              <a:rPr lang="en-US" sz="1200" b="0" i="0">
                <a:solidFill>
                  <a:srgbClr val="333333"/>
                </a:solidFill>
                <a:latin typeface="Arial"/>
                <a:ea typeface="Arial"/>
                <a:cs typeface="Arial"/>
                <a:sym typeface="Arial"/>
              </a:rPr>
              <a:t>.</a:t>
            </a:r>
            <a:endParaRPr sz="1200"/>
          </a:p>
        </p:txBody>
      </p:sp>
      <p:sp>
        <p:nvSpPr>
          <p:cNvPr id="203" name="Google Shape;203;g244ec7458f4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44ec7458f4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44ec7458f4_1_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rgbClr val="333333"/>
                </a:solidFill>
                <a:latin typeface="Arial"/>
                <a:ea typeface="Arial"/>
                <a:cs typeface="Arial"/>
                <a:sym typeface="Arial"/>
              </a:rPr>
              <a:t>When uploading metadata, KYVL renames each metadata file </a:t>
            </a:r>
            <a:r>
              <a:rPr lang="en-US" sz="1200" b="1" i="1">
                <a:solidFill>
                  <a:srgbClr val="333333"/>
                </a:solidFill>
                <a:latin typeface="Arial"/>
                <a:ea typeface="Arial"/>
                <a:cs typeface="Arial"/>
                <a:sym typeface="Arial"/>
              </a:rPr>
              <a:t>auth</a:t>
            </a:r>
            <a:r>
              <a:rPr lang="en-US" sz="1200" b="1" i="0">
                <a:solidFill>
                  <a:srgbClr val="333333"/>
                </a:solidFill>
                <a:latin typeface="Arial"/>
                <a:ea typeface="Arial"/>
                <a:cs typeface="Arial"/>
                <a:sym typeface="Arial"/>
              </a:rPr>
              <a:t>.xml</a:t>
            </a:r>
            <a:r>
              <a:rPr lang="en-US" sz="1200" b="0" i="0">
                <a:solidFill>
                  <a:srgbClr val="333333"/>
                </a:solidFill>
                <a:latin typeface="Arial"/>
                <a:ea typeface="Arial"/>
                <a:cs typeface="Arial"/>
                <a:sym typeface="Arial"/>
              </a:rPr>
              <a:t> to match the </a:t>
            </a:r>
            <a:r>
              <a:rPr lang="en-US" sz="1200" b="1" i="0">
                <a:solidFill>
                  <a:srgbClr val="333333"/>
                </a:solidFill>
                <a:latin typeface="Arial"/>
                <a:ea typeface="Arial"/>
                <a:cs typeface="Arial"/>
                <a:sym typeface="Arial"/>
              </a:rPr>
              <a:t>auth </a:t>
            </a:r>
            <a:r>
              <a:rPr lang="en-US" sz="1200" b="0" i="0">
                <a:solidFill>
                  <a:srgbClr val="333333"/>
                </a:solidFill>
                <a:latin typeface="Arial"/>
                <a:ea typeface="Arial"/>
                <a:cs typeface="Arial"/>
                <a:sym typeface="Arial"/>
              </a:rPr>
              <a:t>value assigned by the javascript on the login page, generally the district name from a user's email.</a:t>
            </a:r>
            <a:endParaRPr sz="1200" b="0" i="0">
              <a:solidFill>
                <a:srgbClr val="333333"/>
              </a:solidFill>
              <a:latin typeface="Arial"/>
              <a:ea typeface="Arial"/>
              <a:cs typeface="Arial"/>
              <a:sym typeface="Arial"/>
            </a:endParaRPr>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KYVL created a folder called </a:t>
            </a:r>
            <a:r>
              <a:rPr lang="en-US" sz="1200" b="1" i="0">
                <a:solidFill>
                  <a:srgbClr val="333333"/>
                </a:solidFill>
                <a:latin typeface="Arial"/>
                <a:ea typeface="Arial"/>
                <a:cs typeface="Arial"/>
                <a:sym typeface="Arial"/>
              </a:rPr>
              <a:t>includeShib</a:t>
            </a:r>
            <a:r>
              <a:rPr lang="en-US" sz="1200" b="0" i="0">
                <a:solidFill>
                  <a:srgbClr val="333333"/>
                </a:solidFill>
                <a:latin typeface="Arial"/>
                <a:ea typeface="Arial"/>
                <a:cs typeface="Arial"/>
                <a:sym typeface="Arial"/>
              </a:rPr>
              <a:t> in the main EZproxy directory as the destination folder for metadata .xml files.</a:t>
            </a:r>
            <a:endParaRPr sz="1200"/>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The combined path and file name for each metadata file, e.g., </a:t>
            </a:r>
            <a:r>
              <a:rPr lang="en-US" sz="1200" b="1" i="0">
                <a:solidFill>
                  <a:srgbClr val="333333"/>
                </a:solidFill>
                <a:latin typeface="Arial"/>
                <a:ea typeface="Arial"/>
                <a:cs typeface="Arial"/>
                <a:sym typeface="Arial"/>
              </a:rPr>
              <a:t>/includeShib/mydistrict.xml</a:t>
            </a:r>
            <a:r>
              <a:rPr lang="en-US" sz="1200" b="0" i="0">
                <a:solidFill>
                  <a:srgbClr val="333333"/>
                </a:solidFill>
                <a:latin typeface="Arial"/>
                <a:ea typeface="Arial"/>
                <a:cs typeface="Arial"/>
                <a:sym typeface="Arial"/>
              </a:rPr>
              <a:t>, will be used in a ShibbolethMetadata directive in </a:t>
            </a:r>
            <a:r>
              <a:rPr lang="en-US" sz="1200" b="1" i="0">
                <a:solidFill>
                  <a:srgbClr val="333333"/>
                </a:solidFill>
                <a:latin typeface="Arial"/>
                <a:ea typeface="Arial"/>
                <a:cs typeface="Arial"/>
                <a:sym typeface="Arial"/>
              </a:rPr>
              <a:t>config.txt</a:t>
            </a:r>
            <a:r>
              <a:rPr lang="en-US" sz="1200" b="0" i="0">
                <a:solidFill>
                  <a:srgbClr val="333333"/>
                </a:solidFill>
                <a:latin typeface="Arial"/>
                <a:ea typeface="Arial"/>
                <a:cs typeface="Arial"/>
                <a:sym typeface="Arial"/>
              </a:rPr>
              <a:t>.</a:t>
            </a:r>
            <a:endParaRPr sz="1200"/>
          </a:p>
        </p:txBody>
      </p:sp>
      <p:sp>
        <p:nvSpPr>
          <p:cNvPr id="212" name="Google Shape;212;g244ec7458f4_1_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4bda953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4bda953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g224bda9533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44ec7458f4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44ec7458f4_1_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rgbClr val="333333"/>
                </a:solidFill>
                <a:latin typeface="Arial"/>
                <a:ea typeface="Arial"/>
                <a:cs typeface="Arial"/>
                <a:sym typeface="Arial"/>
              </a:rPr>
              <a:t>Shibboleth in </a:t>
            </a:r>
            <a:r>
              <a:rPr lang="en-US" sz="1200" b="1" i="0">
                <a:solidFill>
                  <a:srgbClr val="333333"/>
                </a:solidFill>
                <a:latin typeface="Arial"/>
                <a:ea typeface="Arial"/>
                <a:cs typeface="Arial"/>
                <a:sym typeface="Arial"/>
              </a:rPr>
              <a:t>user.txt </a:t>
            </a:r>
            <a:r>
              <a:rPr lang="en-US" sz="1200" b="0" i="0">
                <a:solidFill>
                  <a:srgbClr val="333333"/>
                </a:solidFill>
                <a:latin typeface="Arial"/>
                <a:ea typeface="Arial"/>
                <a:cs typeface="Arial"/>
                <a:sym typeface="Arial"/>
              </a:rPr>
              <a:t>is configured between these bookends.</a:t>
            </a:r>
            <a:endParaRPr sz="1200"/>
          </a:p>
          <a:p>
            <a:pPr marL="0" lvl="0" indent="0" algn="l" rtl="0">
              <a:spcBef>
                <a:spcPts val="0"/>
              </a:spcBef>
              <a:spcAft>
                <a:spcPts val="0"/>
              </a:spcAft>
              <a:buClr>
                <a:srgbClr val="333333"/>
              </a:buClr>
              <a:buSzPts val="4000"/>
              <a:buFont typeface="Arial"/>
              <a:buNone/>
            </a:pPr>
            <a:endParaRPr sz="1200"/>
          </a:p>
          <a:p>
            <a:pPr marL="0" lvl="0" indent="0" algn="l" rtl="0">
              <a:spcBef>
                <a:spcPts val="0"/>
              </a:spcBef>
              <a:spcAft>
                <a:spcPts val="0"/>
              </a:spcAft>
              <a:buNone/>
            </a:pPr>
            <a:r>
              <a:rPr lang="en-US" sz="1200" b="0" i="0">
                <a:solidFill>
                  <a:srgbClr val="333333"/>
                </a:solidFill>
                <a:latin typeface="Arial"/>
                <a:ea typeface="Arial"/>
                <a:cs typeface="Arial"/>
                <a:sym typeface="Arial"/>
              </a:rPr>
              <a:t>Add the conditional </a:t>
            </a:r>
            <a:r>
              <a:rPr lang="en-US" sz="1200" b="1" i="0">
                <a:solidFill>
                  <a:srgbClr val="333333"/>
                </a:solidFill>
                <a:latin typeface="Arial"/>
                <a:ea typeface="Arial"/>
                <a:cs typeface="Arial"/>
                <a:sym typeface="Arial"/>
              </a:rPr>
              <a:t>If login auth eq</a:t>
            </a:r>
            <a:r>
              <a:rPr lang="en-US" sz="1200" b="0" i="0">
                <a:solidFill>
                  <a:srgbClr val="333333"/>
                </a:solidFill>
                <a:latin typeface="Arial"/>
                <a:ea typeface="Arial"/>
                <a:cs typeface="Arial"/>
                <a:sym typeface="Arial"/>
              </a:rPr>
              <a:t> statement for your new identity provider, where AUTH matches value assigned by the login page javascript.</a:t>
            </a:r>
            <a:endParaRPr sz="1200"/>
          </a:p>
          <a:p>
            <a:pPr marL="0" lvl="0" indent="0" algn="l" rtl="0">
              <a:spcBef>
                <a:spcPts val="0"/>
              </a:spcBef>
              <a:spcAft>
                <a:spcPts val="0"/>
              </a:spcAft>
              <a:buClr>
                <a:srgbClr val="333333"/>
              </a:buClr>
              <a:buSzPts val="4000"/>
              <a:buFont typeface="Arial"/>
              <a:buNone/>
            </a:pPr>
            <a:endParaRPr sz="1200"/>
          </a:p>
          <a:p>
            <a:pPr marL="0" lvl="0" indent="0" algn="l" rtl="0">
              <a:spcBef>
                <a:spcPts val="0"/>
              </a:spcBef>
              <a:spcAft>
                <a:spcPts val="0"/>
              </a:spcAft>
              <a:buNone/>
            </a:pPr>
            <a:r>
              <a:rPr lang="en-US" sz="1200" b="0" i="0">
                <a:solidFill>
                  <a:srgbClr val="333333"/>
                </a:solidFill>
                <a:latin typeface="Arial"/>
                <a:ea typeface="Arial"/>
                <a:cs typeface="Arial"/>
                <a:sym typeface="Arial"/>
              </a:rPr>
              <a:t>Here’s where you include the entityID you received in the identity provider’s metadata file.</a:t>
            </a:r>
            <a:endParaRPr sz="1200"/>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Google and Azure AD entity IDs have different formats. You can view both on the guide.</a:t>
            </a:r>
            <a:endParaRPr sz="1200"/>
          </a:p>
        </p:txBody>
      </p:sp>
      <p:sp>
        <p:nvSpPr>
          <p:cNvPr id="226" name="Google Shape;226;g244ec7458f4_1_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4ec7458f4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44ec7458f4_1_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5400"/>
              <a:buFont typeface="Arial"/>
              <a:buNone/>
            </a:pPr>
            <a:r>
              <a:rPr lang="en-US" sz="1200"/>
              <a:t>Each KYVL Shibboleth directive has this format.</a:t>
            </a:r>
            <a:endParaRPr sz="1200"/>
          </a:p>
          <a:p>
            <a:pPr marL="0" lvl="0" indent="0" algn="l" rtl="0">
              <a:spcBef>
                <a:spcPts val="0"/>
              </a:spcBef>
              <a:spcAft>
                <a:spcPts val="0"/>
              </a:spcAft>
              <a:buClr>
                <a:schemeClr val="dk1"/>
              </a:buClr>
              <a:buSzPts val="5400"/>
              <a:buFont typeface="Arial"/>
              <a:buNone/>
            </a:pPr>
            <a:endParaRPr sz="1200"/>
          </a:p>
          <a:p>
            <a:pPr marL="0" lvl="0" indent="0" algn="l" rtl="0">
              <a:spcBef>
                <a:spcPts val="0"/>
              </a:spcBef>
              <a:spcAft>
                <a:spcPts val="0"/>
              </a:spcAft>
              <a:buClr>
                <a:schemeClr val="dk1"/>
              </a:buClr>
              <a:buSzPts val="5400"/>
              <a:buFont typeface="Arial"/>
              <a:buNone/>
            </a:pPr>
            <a:r>
              <a:rPr lang="en-US" sz="1200"/>
              <a:t>Note the entityID from our EZproxy metadata and the path to the filename in the includeShib folder. The remaining information uses the defaults from OCLC’s EZproxy documentation.</a:t>
            </a:r>
            <a:endParaRPr sz="1200"/>
          </a:p>
          <a:p>
            <a:pPr marL="0" lvl="0" indent="0" algn="l" rtl="0">
              <a:spcBef>
                <a:spcPts val="0"/>
              </a:spcBef>
              <a:spcAft>
                <a:spcPts val="0"/>
              </a:spcAft>
              <a:buClr>
                <a:schemeClr val="dk1"/>
              </a:buClr>
              <a:buSzPts val="5400"/>
              <a:buFont typeface="Arial"/>
              <a:buNone/>
            </a:pPr>
            <a:endParaRPr sz="1200"/>
          </a:p>
          <a:p>
            <a:pPr marL="0" lvl="0" indent="0" algn="l" rtl="0">
              <a:spcBef>
                <a:spcPts val="0"/>
              </a:spcBef>
              <a:spcAft>
                <a:spcPts val="0"/>
              </a:spcAft>
              <a:buClr>
                <a:srgbClr val="333333"/>
              </a:buClr>
              <a:buSzPts val="5400"/>
              <a:buFont typeface="Arial"/>
              <a:buNone/>
            </a:pPr>
            <a:r>
              <a:rPr lang="en-US" sz="1200" b="0" i="0">
                <a:solidFill>
                  <a:srgbClr val="333333"/>
                </a:solidFill>
                <a:latin typeface="Arial"/>
                <a:ea typeface="Arial"/>
                <a:cs typeface="Arial"/>
                <a:sym typeface="Arial"/>
              </a:rPr>
              <a:t>For each new identity provider, we simply cut and paste, editing only the filename.</a:t>
            </a:r>
            <a:endParaRPr sz="1200" b="1" i="0">
              <a:solidFill>
                <a:srgbClr val="333333"/>
              </a:solidFill>
              <a:latin typeface="Arial"/>
              <a:ea typeface="Arial"/>
              <a:cs typeface="Arial"/>
              <a:sym typeface="Arial"/>
            </a:endParaRPr>
          </a:p>
          <a:p>
            <a:pPr marL="0" lvl="0" indent="0" algn="l" rtl="0">
              <a:spcBef>
                <a:spcPts val="0"/>
              </a:spcBef>
              <a:spcAft>
                <a:spcPts val="0"/>
              </a:spcAft>
              <a:buClr>
                <a:srgbClr val="333333"/>
              </a:buClr>
              <a:buSzPts val="5400"/>
              <a:buFont typeface="Arial"/>
              <a:buNone/>
            </a:pPr>
            <a:r>
              <a:rPr lang="en-US" sz="1200" b="1" i="0">
                <a:solidFill>
                  <a:srgbClr val="333333"/>
                </a:solidFill>
                <a:latin typeface="Arial"/>
                <a:ea typeface="Arial"/>
                <a:cs typeface="Arial"/>
                <a:sym typeface="Arial"/>
              </a:rPr>
              <a:t>EZproxy restart</a:t>
            </a:r>
            <a:r>
              <a:rPr lang="en-US" sz="1200" b="0" i="0">
                <a:solidFill>
                  <a:srgbClr val="333333"/>
                </a:solidFill>
                <a:latin typeface="Arial"/>
                <a:ea typeface="Arial"/>
                <a:cs typeface="Arial"/>
                <a:sym typeface="Arial"/>
              </a:rPr>
              <a:t> is required for edits to </a:t>
            </a:r>
            <a:r>
              <a:rPr lang="en-US" sz="1200" b="1" i="0">
                <a:solidFill>
                  <a:srgbClr val="333333"/>
                </a:solidFill>
                <a:latin typeface="Arial"/>
                <a:ea typeface="Arial"/>
                <a:cs typeface="Arial"/>
                <a:sym typeface="Arial"/>
              </a:rPr>
              <a:t>config.txt</a:t>
            </a:r>
            <a:r>
              <a:rPr lang="en-US" sz="1200" b="0" i="0">
                <a:solidFill>
                  <a:srgbClr val="333333"/>
                </a:solidFill>
                <a:latin typeface="Arial"/>
                <a:ea typeface="Arial"/>
                <a:cs typeface="Arial"/>
                <a:sym typeface="Arial"/>
              </a:rPr>
              <a:t> to take effect, but this can be postponed briefly while we edit </a:t>
            </a:r>
            <a:r>
              <a:rPr lang="en-US" sz="1200" b="1" i="0">
                <a:solidFill>
                  <a:srgbClr val="333333"/>
                </a:solidFill>
                <a:latin typeface="Arial"/>
                <a:ea typeface="Arial"/>
                <a:cs typeface="Arial"/>
                <a:sym typeface="Arial"/>
              </a:rPr>
              <a:t>login.js</a:t>
            </a:r>
            <a:r>
              <a:rPr lang="en-US" sz="1200" b="0" i="0">
                <a:solidFill>
                  <a:srgbClr val="333333"/>
                </a:solidFill>
                <a:latin typeface="Arial"/>
                <a:ea typeface="Arial"/>
                <a:cs typeface="Arial"/>
                <a:sym typeface="Arial"/>
              </a:rPr>
              <a:t>.</a:t>
            </a:r>
            <a:endParaRPr sz="1200"/>
          </a:p>
        </p:txBody>
      </p:sp>
      <p:sp>
        <p:nvSpPr>
          <p:cNvPr id="233" name="Google Shape;233;g244ec7458f4_1_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4ec7458f4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244ec7458f4_1_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rgbClr val="333333"/>
                </a:solidFill>
                <a:latin typeface="Arial"/>
                <a:ea typeface="Arial"/>
                <a:cs typeface="Arial"/>
                <a:sym typeface="Arial"/>
              </a:rPr>
              <a:t>One last edit.</a:t>
            </a:r>
            <a:endParaRPr sz="1200"/>
          </a:p>
          <a:p>
            <a:pPr marL="0" lvl="0" indent="0" algn="l" rtl="0">
              <a:spcBef>
                <a:spcPts val="0"/>
              </a:spcBef>
              <a:spcAft>
                <a:spcPts val="0"/>
              </a:spcAft>
              <a:buNone/>
            </a:pPr>
            <a:r>
              <a:rPr lang="en-US" sz="1200" b="0" i="0">
                <a:solidFill>
                  <a:srgbClr val="333333"/>
                </a:solidFill>
                <a:latin typeface="Arial"/>
                <a:ea typeface="Arial"/>
                <a:cs typeface="Arial"/>
                <a:sym typeface="Arial"/>
              </a:rPr>
              <a:t>The newly configured district needs to be added to the list of configured districts in loginForm.js (or in KYVL's case, </a:t>
            </a:r>
            <a:r>
              <a:rPr lang="en-US" sz="1200" b="0" i="0" u="sng" strike="noStrike">
                <a:solidFill>
                  <a:schemeClr val="hlink"/>
                </a:solidFill>
                <a:latin typeface="Arial"/>
                <a:ea typeface="Arial"/>
                <a:cs typeface="Arial"/>
                <a:sym typeface="Arial"/>
                <a:hlinkClick r:id="rId3"/>
              </a:rPr>
              <a:t>loginFormAllSaml.js</a:t>
            </a:r>
            <a:r>
              <a:rPr lang="en-US" sz="1200" b="0" i="0">
                <a:solidFill>
                  <a:srgbClr val="333333"/>
                </a:solidFill>
                <a:latin typeface="Arial"/>
                <a:ea typeface="Arial"/>
                <a:cs typeface="Arial"/>
                <a:sym typeface="Arial"/>
              </a:rPr>
              <a:t>).</a:t>
            </a:r>
            <a:endParaRPr sz="1200"/>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Public school districts and other IdPs are handled differently by the javascript, so KYVL's javascript maintains separate alphabetized lists.</a:t>
            </a:r>
            <a:endParaRPr sz="1200"/>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Use caution when editing! The code is unforgiving. A misplaced comma or quotation mark can break the whole thing.</a:t>
            </a:r>
            <a:endParaRPr sz="1200"/>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US" sz="1200" b="0" i="0">
                <a:solidFill>
                  <a:srgbClr val="333333"/>
                </a:solidFill>
                <a:latin typeface="Arial"/>
                <a:ea typeface="Arial"/>
                <a:cs typeface="Arial"/>
                <a:sym typeface="Arial"/>
              </a:rPr>
              <a:t>Save changes and </a:t>
            </a:r>
            <a:r>
              <a:rPr lang="en-US" sz="1200" b="1" i="0">
                <a:solidFill>
                  <a:srgbClr val="333333"/>
                </a:solidFill>
                <a:latin typeface="Arial"/>
                <a:ea typeface="Arial"/>
                <a:cs typeface="Arial"/>
                <a:sym typeface="Arial"/>
              </a:rPr>
              <a:t>RESTART EZproxy!</a:t>
            </a:r>
            <a:endParaRPr sz="1200" b="0" i="0">
              <a:solidFill>
                <a:srgbClr val="333333"/>
              </a:solidFill>
              <a:latin typeface="Arial"/>
              <a:ea typeface="Arial"/>
              <a:cs typeface="Arial"/>
              <a:sym typeface="Arial"/>
            </a:endParaRPr>
          </a:p>
        </p:txBody>
      </p:sp>
      <p:sp>
        <p:nvSpPr>
          <p:cNvPr id="240" name="Google Shape;240;g244ec7458f4_1_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d0aaf4c93_6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21d0aaf4c93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2836c34bb6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22836c34bb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2836c34b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22836c34bb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4ec7458f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60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
        <p:nvSpPr>
          <p:cNvPr id="99" name="Google Shape;99;g244ec7458f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417e8fd1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g22417e8fd19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2417e8fd1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g22417e8fd1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417e8fd1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22417e8fd19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44ec7458f4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g244ec7458f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descr="KYVL Powerpoint Widescreen_Title-01.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 name="Google Shape;13;p2"/>
          <p:cNvSpPr txBox="1">
            <a:spLocks noGrp="1"/>
          </p:cNvSpPr>
          <p:nvPr>
            <p:ph type="title"/>
          </p:nvPr>
        </p:nvSpPr>
        <p:spPr>
          <a:xfrm>
            <a:off x="457200" y="131949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200"/>
              <a:buFont typeface="Arial"/>
              <a:buNone/>
              <a:defRPr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pic>
        <p:nvPicPr>
          <p:cNvPr id="15" name="Google Shape;15;p3" descr="KYVL Powerpoint Widescreen_Content-01.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 name="Google Shape;16;p3"/>
          <p:cNvSpPr txBox="1">
            <a:spLocks noGrp="1"/>
          </p:cNvSpPr>
          <p:nvPr>
            <p:ph type="title"/>
          </p:nvPr>
        </p:nvSpPr>
        <p:spPr>
          <a:xfrm>
            <a:off x="457200" y="1067216"/>
            <a:ext cx="8229600"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B1BA1E"/>
              </a:buClr>
              <a:buSzPts val="3600"/>
              <a:buFont typeface="Arial"/>
              <a:buNone/>
              <a:defRPr sz="3600">
                <a:solidFill>
                  <a:srgbClr val="B1BA1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1924466"/>
            <a:ext cx="8229600" cy="252960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b="0" i="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b="0" i="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b="0" i="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pic>
        <p:nvPicPr>
          <p:cNvPr id="19" name="Google Shape;19;p4" descr="KYVL Powerpoint Widescreen_Subtitle-01.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 name="Google Shape;20;p4"/>
          <p:cNvSpPr txBox="1">
            <a:spLocks noGrp="1"/>
          </p:cNvSpPr>
          <p:nvPr>
            <p:ph type="title"/>
          </p:nvPr>
        </p:nvSpPr>
        <p:spPr>
          <a:xfrm>
            <a:off x="457200" y="2520010"/>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Arial"/>
              <a:buNone/>
              <a:defRPr sz="4000" b="0" i="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7"/>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0" name="Google Shape;50;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1" name="Google Shape;5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88A44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a:spLocks noGrp="1"/>
          </p:cNvSpPr>
          <p:nvPr>
            <p:ph type="pic" idx="2"/>
          </p:nvPr>
        </p:nvSpPr>
        <p:spPr>
          <a:xfrm>
            <a:off x="1792288" y="459581"/>
            <a:ext cx="5486400" cy="3086100"/>
          </a:xfrm>
          <a:prstGeom prst="rect">
            <a:avLst/>
          </a:prstGeom>
          <a:noFill/>
          <a:ln>
            <a:noFill/>
          </a:ln>
        </p:spPr>
      </p:sp>
      <p:sp>
        <p:nvSpPr>
          <p:cNvPr id="57" name="Google Shape;57;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yvl.org/KYVLovgts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SaP5HKnj_LyEjq7jd1RcWKfdoD0h6HRo/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yvl.org/ezproxy/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kyvl.org/ezproxy/metada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kyvl.libwizard.com/f/azu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kyvl.libwizard.com/f/sso"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kyvl.org/ezproxy/id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kyvl.org/ezproxy/id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kyvl.org/ezproxy/confi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kyvl.org/ezproxy/x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kyvl.org/ezproxy/user-tx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kyvl.org/ezproxy/config-tx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yvl.org/ezproxy/j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mailto:KYVL@ky.gov" TargetMode="External"/><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kyvl.org/KYVLovgtsl" TargetMode="External"/><Relationship Id="rId5" Type="http://schemas.openxmlformats.org/officeDocument/2006/relationships/hyperlink" Target="mailto:enid.wohlstein@ky.gov" TargetMode="External"/><Relationship Id="rId4" Type="http://schemas.openxmlformats.org/officeDocument/2006/relationships/hyperlink" Target="mailto:ilona.burdette@k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N354XoYni82UzJ_FyEjzKMKmvB3XhDd3/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title" idx="4294967295"/>
          </p:nvPr>
        </p:nvSpPr>
        <p:spPr>
          <a:xfrm>
            <a:off x="143850" y="869825"/>
            <a:ext cx="8856300" cy="178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3800" b="1" i="0" u="none" strike="noStrike" kern="0" cap="none" spc="0" normalizeH="0" baseline="0" noProof="0" dirty="0">
                <a:ln>
                  <a:noFill/>
                </a:ln>
                <a:solidFill>
                  <a:srgbClr val="000000"/>
                </a:solidFill>
                <a:effectLst/>
                <a:uLnTx/>
                <a:uFillTx/>
                <a:latin typeface="Alumni Sans"/>
                <a:ea typeface="Alumni Sans"/>
                <a:cs typeface="Alumni Sans"/>
                <a:sym typeface="Alumni Sans"/>
              </a:rPr>
              <a:t>From “What if?” to “That Was EZ!” – </a:t>
            </a:r>
          </a:p>
          <a:p>
            <a:pPr marL="0" marR="0" lvl="0" indent="0" algn="l"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3800" b="1" i="0" u="none" strike="noStrike" kern="0" cap="none" spc="0" normalizeH="0" baseline="0" noProof="0" dirty="0">
                <a:ln>
                  <a:noFill/>
                </a:ln>
                <a:solidFill>
                  <a:srgbClr val="000000"/>
                </a:solidFill>
                <a:effectLst/>
                <a:uLnTx/>
                <a:uFillTx/>
                <a:latin typeface="Alumni Sans"/>
                <a:ea typeface="Alumni Sans"/>
                <a:cs typeface="Alumni Sans"/>
                <a:sym typeface="Alumni Sans"/>
              </a:rPr>
              <a:t>Leveraging "auth eq" in </a:t>
            </a:r>
            <a:r>
              <a:rPr kumimoji="0" lang="en-US" sz="3800" b="1" i="0" u="none" strike="noStrike" kern="0" cap="none" spc="0" normalizeH="0" baseline="0" noProof="0" dirty="0" err="1">
                <a:ln>
                  <a:noFill/>
                </a:ln>
                <a:solidFill>
                  <a:srgbClr val="000000"/>
                </a:solidFill>
                <a:effectLst/>
                <a:uLnTx/>
                <a:uFillTx/>
                <a:latin typeface="Alumni Sans"/>
                <a:ea typeface="Alumni Sans"/>
                <a:cs typeface="Alumni Sans"/>
                <a:sym typeface="Alumni Sans"/>
              </a:rPr>
              <a:t>EZproxy</a:t>
            </a:r>
            <a:r>
              <a:rPr kumimoji="0" lang="en-US" sz="3800" b="1" i="0" u="none" strike="noStrike" kern="0" cap="none" spc="0" normalizeH="0" baseline="0" noProof="0" dirty="0">
                <a:ln>
                  <a:noFill/>
                </a:ln>
                <a:solidFill>
                  <a:srgbClr val="000000"/>
                </a:solidFill>
                <a:effectLst/>
                <a:uLnTx/>
                <a:uFillTx/>
                <a:latin typeface="Alumni Sans"/>
                <a:ea typeface="Alumni Sans"/>
                <a:cs typeface="Alumni Sans"/>
                <a:sym typeface="Alumni Sans"/>
              </a:rPr>
              <a:t> to take </a:t>
            </a:r>
          </a:p>
          <a:p>
            <a:pPr marL="0" marR="0" lvl="0" indent="0" algn="l"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3800" b="1" i="0" u="none" strike="noStrike" kern="0" cap="none" spc="0" normalizeH="0" baseline="0" noProof="0" dirty="0">
                <a:ln>
                  <a:noFill/>
                </a:ln>
                <a:solidFill>
                  <a:srgbClr val="000000"/>
                </a:solidFill>
                <a:effectLst/>
                <a:uLnTx/>
                <a:uFillTx/>
                <a:latin typeface="Alumni Sans"/>
                <a:ea typeface="Alumni Sans"/>
                <a:cs typeface="Alumni Sans"/>
                <a:sym typeface="Alumni Sans"/>
              </a:rPr>
              <a:t>SAML authentication to scale</a:t>
            </a:r>
          </a:p>
          <a:p>
            <a:pPr marL="0" marR="0" lvl="0" indent="0" algn="ctr"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3300" b="1" i="0" u="none" strike="noStrike" kern="0" cap="none" spc="0" normalizeH="0" baseline="0" noProof="0" dirty="0">
                <a:ln>
                  <a:noFill/>
                </a:ln>
                <a:solidFill>
                  <a:srgbClr val="000000"/>
                </a:solidFill>
                <a:effectLst/>
                <a:uLnTx/>
                <a:uFillTx/>
                <a:latin typeface="Alumni Sans"/>
                <a:ea typeface="Alumni Sans"/>
                <a:cs typeface="Alumni Sans"/>
                <a:sym typeface="Alumni Sans"/>
              </a:rPr>
              <a:t>Ilona Burdette &amp; Enid Wohlstein, </a:t>
            </a:r>
          </a:p>
          <a:p>
            <a:pPr marL="0" marR="0" lvl="0" indent="0" algn="ctr"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3300" b="1" i="0" u="none" strike="noStrike" kern="0" cap="none" spc="0" normalizeH="0" baseline="0" noProof="0" dirty="0">
                <a:ln>
                  <a:noFill/>
                </a:ln>
                <a:solidFill>
                  <a:srgbClr val="000000"/>
                </a:solidFill>
                <a:effectLst/>
                <a:uLnTx/>
                <a:uFillTx/>
                <a:latin typeface="Alumni Sans"/>
                <a:ea typeface="Alumni Sans"/>
                <a:cs typeface="Alumni Sans"/>
                <a:sym typeface="Alumni Sans"/>
              </a:rPr>
              <a:t>Kentucky Virtual Library</a:t>
            </a:r>
          </a:p>
        </p:txBody>
      </p:sp>
      <p:sp>
        <p:nvSpPr>
          <p:cNvPr id="78" name="Google Shape;78;p13"/>
          <p:cNvSpPr txBox="1"/>
          <p:nvPr/>
        </p:nvSpPr>
        <p:spPr>
          <a:xfrm>
            <a:off x="143850" y="4426500"/>
            <a:ext cx="3710400" cy="605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u="sng">
                <a:solidFill>
                  <a:srgbClr val="333333"/>
                </a:solidFill>
                <a:hlinkClick r:id="rId3">
                  <a:extLst>
                    <a:ext uri="{A12FA001-AC4F-418D-AE19-62706E023703}">
                      <ahyp:hlinkClr xmlns:ahyp="http://schemas.microsoft.com/office/drawing/2018/hyperlinkcolor" val="tx"/>
                    </a:ext>
                  </a:extLst>
                </a:hlinkClick>
              </a:rPr>
              <a:t>https://KYVL.org/KYVLovgtsl</a:t>
            </a:r>
            <a:endParaRPr sz="3400" b="1">
              <a:solidFill>
                <a:srgbClr val="333333"/>
              </a:solidFill>
              <a:latin typeface="Alumni Sans"/>
              <a:ea typeface="Alumni Sans"/>
              <a:cs typeface="Alumni Sans"/>
              <a:sym typeface="Alumni Sans"/>
            </a:endParaRPr>
          </a:p>
        </p:txBody>
      </p:sp>
      <p:pic>
        <p:nvPicPr>
          <p:cNvPr id="79" name="Google Shape;79;p1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894050" y="2848325"/>
            <a:ext cx="2183276" cy="2183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57200" y="7879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After a year, success looks like:</a:t>
            </a:r>
            <a:endParaRPr sz="5200" b="1">
              <a:latin typeface="Alumni Sans"/>
              <a:ea typeface="Alumni Sans"/>
              <a:cs typeface="Alumni Sans"/>
              <a:sym typeface="Alumni Sans"/>
            </a:endParaRPr>
          </a:p>
        </p:txBody>
      </p:sp>
      <p:sp>
        <p:nvSpPr>
          <p:cNvPr id="130" name="Google Shape;130;p22"/>
          <p:cNvSpPr txBox="1"/>
          <p:nvPr/>
        </p:nvSpPr>
        <p:spPr>
          <a:xfrm>
            <a:off x="318200" y="1924625"/>
            <a:ext cx="8139300" cy="2427000"/>
          </a:xfrm>
          <a:prstGeom prst="rect">
            <a:avLst/>
          </a:prstGeom>
          <a:noFill/>
          <a:ln>
            <a:noFill/>
          </a:ln>
        </p:spPr>
        <p:txBody>
          <a:bodyPr spcFirstLastPara="1" wrap="square" lIns="91425" tIns="91425" rIns="91425" bIns="91425" anchor="t" anchorCtr="0">
            <a:noAutofit/>
          </a:bodyPr>
          <a:lstStyle/>
          <a:p>
            <a:pPr marL="457200" lvl="0" indent="-450850" algn="l" rtl="0">
              <a:lnSpc>
                <a:spcPct val="110000"/>
              </a:lnSpc>
              <a:spcBef>
                <a:spcPts val="1000"/>
              </a:spcBef>
              <a:spcAft>
                <a:spcPts val="0"/>
              </a:spcAft>
              <a:buClr>
                <a:schemeClr val="dk1"/>
              </a:buClr>
              <a:buSzPts val="3500"/>
              <a:buFont typeface="Alumni Sans"/>
              <a:buChar char="●"/>
            </a:pPr>
            <a:r>
              <a:rPr lang="en-US" sz="3500">
                <a:solidFill>
                  <a:schemeClr val="dk1"/>
                </a:solidFill>
                <a:latin typeface="Alumni Sans"/>
                <a:ea typeface="Alumni Sans"/>
                <a:cs typeface="Alumni Sans"/>
                <a:sym typeface="Alumni Sans"/>
              </a:rPr>
              <a:t>almost 100 authentication servers</a:t>
            </a:r>
            <a:endParaRPr sz="3500">
              <a:solidFill>
                <a:schemeClr val="dk1"/>
              </a:solidFill>
              <a:latin typeface="Alumni Sans"/>
              <a:ea typeface="Alumni Sans"/>
              <a:cs typeface="Alumni Sans"/>
              <a:sym typeface="Alumni Sans"/>
            </a:endParaRPr>
          </a:p>
          <a:p>
            <a:pPr marL="457200" lvl="0" indent="-450850" algn="l" rtl="0">
              <a:lnSpc>
                <a:spcPct val="110000"/>
              </a:lnSpc>
              <a:spcBef>
                <a:spcPts val="0"/>
              </a:spcBef>
              <a:spcAft>
                <a:spcPts val="0"/>
              </a:spcAft>
              <a:buClr>
                <a:schemeClr val="dk1"/>
              </a:buClr>
              <a:buSzPts val="3500"/>
              <a:buFont typeface="Alumni Sans"/>
              <a:buChar char="●"/>
            </a:pPr>
            <a:r>
              <a:rPr lang="en-US" sz="3500">
                <a:solidFill>
                  <a:schemeClr val="dk1"/>
                </a:solidFill>
                <a:latin typeface="Alumni Sans"/>
                <a:ea typeface="Alumni Sans"/>
                <a:cs typeface="Alumni Sans"/>
                <a:sym typeface="Alumni Sans"/>
              </a:rPr>
              <a:t>450,000 students</a:t>
            </a:r>
            <a:endParaRPr sz="3500">
              <a:solidFill>
                <a:schemeClr val="dk1"/>
              </a:solidFill>
              <a:latin typeface="Alumni Sans"/>
              <a:ea typeface="Alumni Sans"/>
              <a:cs typeface="Alumni Sans"/>
              <a:sym typeface="Alumni Sans"/>
            </a:endParaRPr>
          </a:p>
          <a:p>
            <a:pPr marL="457200" lvl="0" indent="-450850" algn="l" rtl="0">
              <a:lnSpc>
                <a:spcPct val="110000"/>
              </a:lnSpc>
              <a:spcBef>
                <a:spcPts val="0"/>
              </a:spcBef>
              <a:spcAft>
                <a:spcPts val="0"/>
              </a:spcAft>
              <a:buClr>
                <a:schemeClr val="dk1"/>
              </a:buClr>
              <a:buSzPts val="3500"/>
              <a:buFont typeface="Alumni Sans"/>
              <a:buChar char="●"/>
            </a:pPr>
            <a:r>
              <a:rPr lang="en-US" sz="3500">
                <a:solidFill>
                  <a:schemeClr val="dk1"/>
                </a:solidFill>
                <a:latin typeface="Alumni Sans"/>
                <a:ea typeface="Alumni Sans"/>
                <a:cs typeface="Alumni Sans"/>
                <a:sym typeface="Alumni Sans"/>
              </a:rPr>
              <a:t>Key collaborators</a:t>
            </a:r>
            <a:endParaRPr sz="3500">
              <a:solidFill>
                <a:schemeClr val="dk1"/>
              </a:solidFill>
              <a:latin typeface="Alumni Sans"/>
              <a:ea typeface="Alumni Sans"/>
              <a:cs typeface="Alumni Sans"/>
              <a:sym typeface="Alumni Sans"/>
            </a:endParaRPr>
          </a:p>
          <a:p>
            <a:pPr marL="457200" marR="0" lvl="0" indent="0" algn="l" rtl="0">
              <a:lnSpc>
                <a:spcPct val="100000"/>
              </a:lnSpc>
              <a:spcBef>
                <a:spcPts val="0"/>
              </a:spcBef>
              <a:spcAft>
                <a:spcPts val="0"/>
              </a:spcAft>
              <a:buNone/>
            </a:pPr>
            <a:endParaRPr sz="2800">
              <a:latin typeface="Alumni Sans"/>
              <a:ea typeface="Alumni Sans"/>
              <a:cs typeface="Alumni Sans"/>
              <a:sym typeface="Alumni Sans"/>
            </a:endParaRPr>
          </a:p>
          <a:p>
            <a:pPr marL="457200" marR="0" lvl="0" indent="0" algn="l" rtl="0">
              <a:lnSpc>
                <a:spcPct val="100000"/>
              </a:lnSpc>
              <a:spcBef>
                <a:spcPts val="0"/>
              </a:spcBef>
              <a:spcAft>
                <a:spcPts val="0"/>
              </a:spcAft>
              <a:buNone/>
            </a:pPr>
            <a:endParaRPr sz="2800">
              <a:latin typeface="Alumni Sans"/>
              <a:ea typeface="Alumni Sans"/>
              <a:cs typeface="Alumni Sans"/>
              <a:sym typeface="Alumni Sans"/>
            </a:endParaRPr>
          </a:p>
          <a:p>
            <a:pPr marL="457200" marR="0" lvl="0" indent="0" algn="l" rtl="0">
              <a:lnSpc>
                <a:spcPct val="100000"/>
              </a:lnSpc>
              <a:spcBef>
                <a:spcPts val="0"/>
              </a:spcBef>
              <a:spcAft>
                <a:spcPts val="0"/>
              </a:spcAft>
              <a:buNone/>
            </a:pPr>
            <a:endParaRPr sz="2700">
              <a:latin typeface="Alumni Sans"/>
              <a:ea typeface="Alumni Sans"/>
              <a:cs typeface="Alumni Sans"/>
              <a:sym typeface="Alumni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57200" y="7879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How did we get here?</a:t>
            </a:r>
            <a:endParaRPr sz="5200" b="1">
              <a:latin typeface="Alumni Sans"/>
              <a:ea typeface="Alumni Sans"/>
              <a:cs typeface="Alumni Sans"/>
              <a:sym typeface="Alumni Sans"/>
            </a:endParaRPr>
          </a:p>
        </p:txBody>
      </p:sp>
      <p:sp>
        <p:nvSpPr>
          <p:cNvPr id="136" name="Google Shape;136;p23"/>
          <p:cNvSpPr txBox="1"/>
          <p:nvPr/>
        </p:nvSpPr>
        <p:spPr>
          <a:xfrm>
            <a:off x="318200" y="1924625"/>
            <a:ext cx="8139300" cy="24270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0"/>
              </a:spcBef>
              <a:spcAft>
                <a:spcPts val="0"/>
              </a:spcAft>
              <a:buSzPts val="3200"/>
              <a:buFont typeface="Alumni Sans"/>
              <a:buChar char="●"/>
            </a:pPr>
            <a:r>
              <a:rPr lang="en-US" sz="3200">
                <a:latin typeface="Alumni Sans"/>
                <a:ea typeface="Alumni Sans"/>
                <a:cs typeface="Alumni Sans"/>
                <a:sym typeface="Alumni Sans"/>
              </a:rPr>
              <a:t>Changes to KYVL login form and its javascript</a:t>
            </a:r>
            <a:endParaRPr sz="3200">
              <a:latin typeface="Alumni Sans"/>
              <a:ea typeface="Alumni Sans"/>
              <a:cs typeface="Alumni Sans"/>
              <a:sym typeface="Alumni Sans"/>
            </a:endParaRPr>
          </a:p>
          <a:p>
            <a:pPr marL="457200" lvl="0" indent="-431800" algn="l" rtl="0">
              <a:spcBef>
                <a:spcPts val="0"/>
              </a:spcBef>
              <a:spcAft>
                <a:spcPts val="0"/>
              </a:spcAft>
              <a:buClr>
                <a:schemeClr val="dk1"/>
              </a:buClr>
              <a:buSzPts val="3200"/>
              <a:buFont typeface="Alumni Sans"/>
              <a:buChar char="●"/>
            </a:pPr>
            <a:r>
              <a:rPr lang="en-US" sz="3200">
                <a:solidFill>
                  <a:schemeClr val="dk1"/>
                </a:solidFill>
                <a:latin typeface="Alumni Sans"/>
                <a:ea typeface="Alumni Sans"/>
                <a:cs typeface="Alumni Sans"/>
                <a:sym typeface="Alumni Sans"/>
              </a:rPr>
              <a:t>EZ Proxy metadata and tutorials to share with IT partners</a:t>
            </a:r>
            <a:endParaRPr sz="3200">
              <a:solidFill>
                <a:schemeClr val="dk1"/>
              </a:solidFill>
              <a:latin typeface="Alumni Sans"/>
              <a:ea typeface="Alumni Sans"/>
              <a:cs typeface="Alumni Sans"/>
              <a:sym typeface="Alumni Sans"/>
            </a:endParaRPr>
          </a:p>
          <a:p>
            <a:pPr marL="457200" lvl="0" indent="-431800" algn="l" rtl="0">
              <a:spcBef>
                <a:spcPts val="0"/>
              </a:spcBef>
              <a:spcAft>
                <a:spcPts val="0"/>
              </a:spcAft>
              <a:buClr>
                <a:schemeClr val="dk1"/>
              </a:buClr>
              <a:buSzPts val="3200"/>
              <a:buFont typeface="Alumni Sans"/>
              <a:buChar char="●"/>
            </a:pPr>
            <a:r>
              <a:rPr lang="en-US" sz="3200">
                <a:solidFill>
                  <a:schemeClr val="dk1"/>
                </a:solidFill>
                <a:latin typeface="Alumni Sans"/>
                <a:ea typeface="Alumni Sans"/>
                <a:cs typeface="Alumni Sans"/>
                <a:sym typeface="Alumni Sans"/>
              </a:rPr>
              <a:t>Configure EZ Proxy once partner metadata has been received</a:t>
            </a:r>
            <a:endParaRPr sz="3200">
              <a:latin typeface="Alumni Sans"/>
              <a:ea typeface="Alumni Sans"/>
              <a:cs typeface="Alumni Sans"/>
              <a:sym typeface="Alumni Sans"/>
            </a:endParaRPr>
          </a:p>
          <a:p>
            <a:pPr marL="457200" marR="0" lvl="0" indent="0" algn="l" rtl="0">
              <a:lnSpc>
                <a:spcPct val="100000"/>
              </a:lnSpc>
              <a:spcBef>
                <a:spcPts val="0"/>
              </a:spcBef>
              <a:spcAft>
                <a:spcPts val="0"/>
              </a:spcAft>
              <a:buNone/>
            </a:pPr>
            <a:endParaRPr sz="2700">
              <a:latin typeface="Alumni Sans"/>
              <a:ea typeface="Alumni Sans"/>
              <a:cs typeface="Alumni Sans"/>
              <a:sym typeface="Alumni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title="samllogin.mp4">
            <a:hlinkClick r:id="rId3"/>
          </p:cNvPr>
          <p:cNvPicPr preferRelativeResize="0"/>
          <p:nvPr/>
        </p:nvPicPr>
        <p:blipFill>
          <a:blip r:embed="rId4">
            <a:alphaModFix/>
          </a:blip>
          <a:stretch>
            <a:fillRect/>
          </a:stretch>
        </p:blipFill>
        <p:spPr>
          <a:xfrm>
            <a:off x="3175525" y="173375"/>
            <a:ext cx="5814050" cy="4360550"/>
          </a:xfrm>
          <a:prstGeom prst="rect">
            <a:avLst/>
          </a:prstGeom>
          <a:noFill/>
          <a:ln>
            <a:noFill/>
          </a:ln>
        </p:spPr>
      </p:pic>
      <p:sp>
        <p:nvSpPr>
          <p:cNvPr id="142" name="Google Shape;142;p24"/>
          <p:cNvSpPr txBox="1">
            <a:spLocks noGrp="1"/>
          </p:cNvSpPr>
          <p:nvPr>
            <p:ph type="title" idx="4294967295"/>
          </p:nvPr>
        </p:nvSpPr>
        <p:spPr>
          <a:xfrm>
            <a:off x="256125" y="1205050"/>
            <a:ext cx="2771100" cy="2154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lumni Sans"/>
                <a:ea typeface="Alumni Sans"/>
                <a:cs typeface="Alumni Sans"/>
                <a:sym typeface="Alumni Sans"/>
              </a:rPr>
              <a:t>Demo of our SAML login process through our existing KYVL login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5" descr="Screenshot"/>
          <p:cNvPicPr preferRelativeResize="0"/>
          <p:nvPr/>
        </p:nvPicPr>
        <p:blipFill>
          <a:blip r:embed="rId3">
            <a:alphaModFix/>
          </a:blip>
          <a:stretch>
            <a:fillRect/>
          </a:stretch>
        </p:blipFill>
        <p:spPr>
          <a:xfrm>
            <a:off x="2276800" y="0"/>
            <a:ext cx="6949693" cy="5143500"/>
          </a:xfrm>
          <a:prstGeom prst="rect">
            <a:avLst/>
          </a:prstGeom>
          <a:noFill/>
          <a:ln>
            <a:noFill/>
          </a:ln>
        </p:spPr>
      </p:pic>
      <p:sp>
        <p:nvSpPr>
          <p:cNvPr id="148" name="Google Shape;148;p25" descr="Screenshot illustrating the steps EZproxy takes to determine a users' authentication server."/>
          <p:cNvSpPr txBox="1">
            <a:spLocks noGrp="1"/>
          </p:cNvSpPr>
          <p:nvPr>
            <p:ph type="title" idx="4294967295"/>
          </p:nvPr>
        </p:nvSpPr>
        <p:spPr>
          <a:xfrm>
            <a:off x="218831" y="1205050"/>
            <a:ext cx="2058094" cy="209220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lumni Sans"/>
                <a:ea typeface="Alumni Sans"/>
                <a:cs typeface="Alumni Sans"/>
                <a:sym typeface="Alumni Sans"/>
              </a:rPr>
              <a:t>Our instructions &amp; documentation are here:</a:t>
            </a:r>
          </a:p>
          <a:p>
            <a:pPr marL="0" marR="0" lvl="0" indent="0" algn="l" defTabSz="914400" rtl="0" eaLnBrk="1" fontAlgn="auto" latinLnBrk="0" hangingPunct="1">
              <a:lnSpc>
                <a:spcPct val="107000"/>
              </a:lnSpc>
              <a:spcBef>
                <a:spcPts val="600"/>
              </a:spcBef>
              <a:spcAft>
                <a:spcPts val="600"/>
              </a:spcAft>
              <a:buClr>
                <a:schemeClr val="dk1"/>
              </a:buClr>
              <a:buSzPts val="1100"/>
              <a:buFont typeface="Arial"/>
              <a:buNone/>
              <a:tabLst/>
              <a:defRPr/>
            </a:pPr>
            <a:r>
              <a:rPr kumimoji="0" lang="en-US" sz="2800" b="0" i="0" u="none" strike="noStrike" kern="0" cap="none" spc="0" normalizeH="0" baseline="0" noProof="0" dirty="0">
                <a:ln>
                  <a:noFill/>
                </a:ln>
                <a:solidFill>
                  <a:srgbClr val="2954D1"/>
                </a:solidFill>
                <a:effectLst/>
                <a:uLnTx/>
                <a:uFillTx/>
                <a:latin typeface="Alumni Sans"/>
                <a:ea typeface="Alumni Sans"/>
                <a:cs typeface="Alumni Sans"/>
                <a:sym typeface="Alumni Sans"/>
              </a:rPr>
              <a:t>KYVL.org/</a:t>
            </a:r>
            <a:r>
              <a:rPr kumimoji="0" lang="en-US" sz="2800" b="0" i="0" u="none" strike="noStrike" kern="0" cap="none" spc="0" normalizeH="0" baseline="0" noProof="0" dirty="0" err="1">
                <a:ln>
                  <a:noFill/>
                </a:ln>
                <a:solidFill>
                  <a:srgbClr val="2954D1"/>
                </a:solidFill>
                <a:effectLst/>
                <a:uLnTx/>
                <a:uFillTx/>
                <a:latin typeface="Alumni Sans"/>
                <a:ea typeface="Alumni Sans"/>
                <a:cs typeface="Alumni Sans"/>
                <a:sym typeface="Alumni Sans"/>
              </a:rPr>
              <a:t>ezproxy</a:t>
            </a:r>
            <a:endParaRPr kumimoji="0" lang="en-US" sz="2800" b="0" i="0" u="none" strike="noStrike" kern="0" cap="none" spc="0" normalizeH="0" baseline="0" noProof="0" dirty="0">
              <a:ln>
                <a:noFill/>
              </a:ln>
              <a:solidFill>
                <a:srgbClr val="2954D1"/>
              </a:solidFill>
              <a:effectLst/>
              <a:uLnTx/>
              <a:uFillTx/>
              <a:latin typeface="Alumni Sans"/>
              <a:ea typeface="Alumni Sans"/>
              <a:cs typeface="Alumni Sans"/>
              <a:sym typeface="Alumni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457200" y="7879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Changes to make:</a:t>
            </a:r>
            <a:endParaRPr sz="5200" b="1">
              <a:latin typeface="Alumni Sans"/>
              <a:ea typeface="Alumni Sans"/>
              <a:cs typeface="Alumni Sans"/>
              <a:sym typeface="Alumni Sans"/>
            </a:endParaRPr>
          </a:p>
        </p:txBody>
      </p:sp>
      <p:sp>
        <p:nvSpPr>
          <p:cNvPr id="154" name="Google Shape;154;p26"/>
          <p:cNvSpPr txBox="1"/>
          <p:nvPr/>
        </p:nvSpPr>
        <p:spPr>
          <a:xfrm>
            <a:off x="318200" y="1924625"/>
            <a:ext cx="8368500" cy="27990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1000"/>
              </a:spcBef>
              <a:spcAft>
                <a:spcPts val="0"/>
              </a:spcAft>
              <a:buNone/>
            </a:pPr>
            <a:r>
              <a:rPr lang="en-US" sz="3100">
                <a:solidFill>
                  <a:schemeClr val="dk1"/>
                </a:solidFill>
                <a:latin typeface="Alumni Sans"/>
                <a:ea typeface="Alumni Sans"/>
                <a:cs typeface="Alumni Sans"/>
                <a:sym typeface="Alumni Sans"/>
              </a:rPr>
              <a:t>• login.htm</a:t>
            </a:r>
            <a:endParaRPr sz="3100">
              <a:solidFill>
                <a:schemeClr val="dk1"/>
              </a:solidFill>
              <a:latin typeface="Alumni Sans"/>
              <a:ea typeface="Alumni Sans"/>
              <a:cs typeface="Alumni Sans"/>
              <a:sym typeface="Alumni Sans"/>
            </a:endParaRPr>
          </a:p>
          <a:p>
            <a:pPr marL="0" lvl="0" indent="0" algn="l" rtl="0">
              <a:lnSpc>
                <a:spcPct val="110000"/>
              </a:lnSpc>
              <a:spcBef>
                <a:spcPts val="1000"/>
              </a:spcBef>
              <a:spcAft>
                <a:spcPts val="0"/>
              </a:spcAft>
              <a:buNone/>
            </a:pPr>
            <a:r>
              <a:rPr lang="en-US" sz="3100">
                <a:solidFill>
                  <a:schemeClr val="dk1"/>
                </a:solidFill>
                <a:latin typeface="Alumni Sans"/>
                <a:ea typeface="Alumni Sans"/>
                <a:cs typeface="Alumni Sans"/>
                <a:sym typeface="Alumni Sans"/>
              </a:rPr>
              <a:t>• loginForm.js</a:t>
            </a:r>
            <a:endParaRPr sz="3100">
              <a:solidFill>
                <a:schemeClr val="dk1"/>
              </a:solidFill>
              <a:latin typeface="Alumni Sans"/>
              <a:ea typeface="Alumni Sans"/>
              <a:cs typeface="Alumni Sans"/>
              <a:sym typeface="Alumni Sans"/>
            </a:endParaRPr>
          </a:p>
          <a:p>
            <a:pPr marL="0" lvl="0" indent="0" algn="l" rtl="0">
              <a:lnSpc>
                <a:spcPct val="110000"/>
              </a:lnSpc>
              <a:spcBef>
                <a:spcPts val="1000"/>
              </a:spcBef>
              <a:spcAft>
                <a:spcPts val="0"/>
              </a:spcAft>
              <a:buClr>
                <a:schemeClr val="dk1"/>
              </a:buClr>
              <a:buSzPts val="1100"/>
              <a:buFont typeface="Arial"/>
              <a:buNone/>
            </a:pPr>
            <a:r>
              <a:rPr lang="en-US" sz="3100">
                <a:solidFill>
                  <a:schemeClr val="dk1"/>
                </a:solidFill>
                <a:latin typeface="Alumni Sans"/>
                <a:ea typeface="Alumni Sans"/>
                <a:cs typeface="Alumni Sans"/>
                <a:sym typeface="Alumni Sans"/>
              </a:rPr>
              <a:t>• model html and javascript are linked here:</a:t>
            </a:r>
            <a:endParaRPr sz="3100">
              <a:solidFill>
                <a:schemeClr val="dk1"/>
              </a:solidFill>
              <a:latin typeface="Alumni Sans"/>
              <a:ea typeface="Alumni Sans"/>
              <a:cs typeface="Alumni Sans"/>
              <a:sym typeface="Alumni Sans"/>
            </a:endParaRPr>
          </a:p>
          <a:p>
            <a:pPr marL="0" lvl="0" indent="0" algn="l" rtl="0">
              <a:lnSpc>
                <a:spcPct val="110000"/>
              </a:lnSpc>
              <a:spcBef>
                <a:spcPts val="1000"/>
              </a:spcBef>
              <a:spcAft>
                <a:spcPts val="0"/>
              </a:spcAft>
              <a:buNone/>
            </a:pPr>
            <a:r>
              <a:rPr lang="en-US" sz="3100" u="sng">
                <a:solidFill>
                  <a:srgbClr val="0000FF"/>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kyvl.org/ezproxy/resources</a:t>
            </a:r>
            <a:endParaRPr sz="1800">
              <a:solidFill>
                <a:srgbClr val="0000FF"/>
              </a:solidFill>
              <a:latin typeface="Alumni Sans"/>
              <a:ea typeface="Alumni Sans"/>
              <a:cs typeface="Alumni Sans"/>
              <a:sym typeface="Alumni Sans"/>
            </a:endParaRPr>
          </a:p>
          <a:p>
            <a:pPr marL="0" marR="0" lvl="0" indent="0" algn="l" rtl="0">
              <a:lnSpc>
                <a:spcPct val="100000"/>
              </a:lnSpc>
              <a:spcBef>
                <a:spcPts val="0"/>
              </a:spcBef>
              <a:spcAft>
                <a:spcPts val="0"/>
              </a:spcAft>
              <a:buNone/>
            </a:pPr>
            <a:endParaRPr sz="3200">
              <a:latin typeface="Alumni Sans"/>
              <a:ea typeface="Alumni Sans"/>
              <a:cs typeface="Alumni Sans"/>
              <a:sym typeface="Alumni Sans"/>
            </a:endParaRPr>
          </a:p>
          <a:p>
            <a:pPr marL="457200" marR="0" lvl="0" indent="0" algn="l" rtl="0">
              <a:lnSpc>
                <a:spcPct val="100000"/>
              </a:lnSpc>
              <a:spcBef>
                <a:spcPts val="0"/>
              </a:spcBef>
              <a:spcAft>
                <a:spcPts val="0"/>
              </a:spcAft>
              <a:buNone/>
            </a:pPr>
            <a:endParaRPr sz="2700">
              <a:latin typeface="Alumni Sans"/>
              <a:ea typeface="Alumni Sans"/>
              <a:cs typeface="Alumni Sans"/>
              <a:sym typeface="Alumni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descr="Screenshot of 2 EZproxy admin screens labelled Manage SSL Certificate, highlighting where to locate the SSL certification ID and the links to view Shibboleth metadata. "/>
          <p:cNvPicPr preferRelativeResize="0"/>
          <p:nvPr/>
        </p:nvPicPr>
        <p:blipFill>
          <a:blip r:embed="rId3">
            <a:alphaModFix/>
          </a:blip>
          <a:stretch>
            <a:fillRect/>
          </a:stretch>
        </p:blipFill>
        <p:spPr>
          <a:xfrm>
            <a:off x="3327675" y="1341016"/>
            <a:ext cx="5678420" cy="3193385"/>
          </a:xfrm>
          <a:prstGeom prst="rect">
            <a:avLst/>
          </a:prstGeom>
          <a:noFill/>
          <a:ln>
            <a:noFill/>
          </a:ln>
        </p:spPr>
      </p:pic>
      <p:sp>
        <p:nvSpPr>
          <p:cNvPr id="160" name="Google Shape;160;p27"/>
          <p:cNvSpPr txBox="1">
            <a:spLocks noGrp="1"/>
          </p:cNvSpPr>
          <p:nvPr>
            <p:ph type="title"/>
          </p:nvPr>
        </p:nvSpPr>
        <p:spPr>
          <a:xfrm>
            <a:off x="457200" y="6139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Metadata to share:</a:t>
            </a:r>
            <a:endParaRPr sz="5200" b="1">
              <a:latin typeface="Alumni Sans"/>
              <a:ea typeface="Alumni Sans"/>
              <a:cs typeface="Alumni Sans"/>
              <a:sym typeface="Alumni Sans"/>
            </a:endParaRPr>
          </a:p>
        </p:txBody>
      </p:sp>
      <p:sp>
        <p:nvSpPr>
          <p:cNvPr id="161" name="Google Shape;161;p27"/>
          <p:cNvSpPr txBox="1"/>
          <p:nvPr/>
        </p:nvSpPr>
        <p:spPr>
          <a:xfrm>
            <a:off x="217475" y="3207900"/>
            <a:ext cx="36669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a:solidFill>
                  <a:schemeClr val="dk1"/>
                </a:solidFill>
                <a:latin typeface="Alumni Sans"/>
                <a:ea typeface="Alumni Sans"/>
                <a:cs typeface="Alumni Sans"/>
                <a:sym typeface="Alumni Sans"/>
              </a:rPr>
              <a:t>Documentation is here:</a:t>
            </a:r>
            <a:endParaRPr sz="3100">
              <a:solidFill>
                <a:schemeClr val="dk1"/>
              </a:solidFill>
              <a:latin typeface="Alumni Sans"/>
              <a:ea typeface="Alumni Sans"/>
              <a:cs typeface="Alumni Sans"/>
              <a:sym typeface="Alumni Sans"/>
            </a:endParaRPr>
          </a:p>
          <a:p>
            <a:pPr marL="0" lvl="0" indent="0" algn="l" rtl="0">
              <a:lnSpc>
                <a:spcPct val="107000"/>
              </a:lnSpc>
              <a:spcBef>
                <a:spcPts val="600"/>
              </a:spcBef>
              <a:spcAft>
                <a:spcPts val="600"/>
              </a:spcAft>
              <a:buNone/>
            </a:pPr>
            <a:r>
              <a:rPr lang="en-US" sz="3100" u="sng">
                <a:solidFill>
                  <a:schemeClr val="hlink"/>
                </a:solidFill>
                <a:latin typeface="Alumni Sans"/>
                <a:ea typeface="Alumni Sans"/>
                <a:cs typeface="Alumni Sans"/>
                <a:sym typeface="Alumni Sans"/>
                <a:hlinkClick r:id="rId4"/>
              </a:rPr>
              <a:t>kyvl.org/ezproxy/</a:t>
            </a:r>
            <a:r>
              <a:rPr lang="en-US" sz="3100" b="1" u="sng">
                <a:solidFill>
                  <a:schemeClr val="hlink"/>
                </a:solidFill>
                <a:latin typeface="Alumni Sans"/>
                <a:ea typeface="Alumni Sans"/>
                <a:cs typeface="Alumni Sans"/>
                <a:sym typeface="Alumni Sans"/>
                <a:hlinkClick r:id="rId4"/>
              </a:rPr>
              <a:t>metadata</a:t>
            </a:r>
            <a:endParaRPr sz="3100">
              <a:latin typeface="Alumni Sans"/>
              <a:ea typeface="Alumni Sans"/>
              <a:cs typeface="Alumni Sans"/>
              <a:sym typeface="Alumni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Title 1">
            <a:extLst>
              <a:ext uri="{FF2B5EF4-FFF2-40B4-BE49-F238E27FC236}">
                <a16:creationId xmlns:a16="http://schemas.microsoft.com/office/drawing/2014/main" id="{BFB18A43-879E-9212-2D45-7FCEF37D0F3F}"/>
              </a:ext>
            </a:extLst>
          </p:cNvPr>
          <p:cNvSpPr>
            <a:spLocks noGrp="1"/>
          </p:cNvSpPr>
          <p:nvPr>
            <p:ph type="title"/>
          </p:nvPr>
        </p:nvSpPr>
        <p:spPr>
          <a:xfrm>
            <a:off x="457200" y="-857250"/>
            <a:ext cx="8229600" cy="857250"/>
          </a:xfrm>
        </p:spPr>
        <p:txBody>
          <a:bodyPr spcFirstLastPara="1" wrap="square" lIns="91425" tIns="45700" rIns="91425" bIns="45700" anchor="b" anchorCtr="0">
            <a:noAutofit/>
          </a:bodyPr>
          <a:lstStyle/>
          <a:p>
            <a:r>
              <a:rPr lang="en-US" dirty="0"/>
              <a:t>Metadata to Share: </a:t>
            </a:r>
            <a:r>
              <a:rPr lang="en-US" dirty="0" err="1"/>
              <a:t>entityID</a:t>
            </a:r>
            <a:r>
              <a:rPr lang="en-US" dirty="0"/>
              <a:t> and Assertion </a:t>
            </a:r>
            <a:r>
              <a:rPr lang="en-US" dirty="0" err="1"/>
              <a:t>ConsumerService</a:t>
            </a:r>
            <a:r>
              <a:rPr lang="en-US" dirty="0"/>
              <a:t> (POST) Location</a:t>
            </a:r>
          </a:p>
        </p:txBody>
      </p:sp>
      <p:pic>
        <p:nvPicPr>
          <p:cNvPr id="166" name="Google Shape;166;p28" descr="Screenshot of an SSL certificate, highlighting where to locate entity ID."/>
          <p:cNvPicPr preferRelativeResize="0"/>
          <p:nvPr/>
        </p:nvPicPr>
        <p:blipFill>
          <a:blip r:embed="rId3">
            <a:alphaModFix/>
          </a:blip>
          <a:stretch>
            <a:fillRect/>
          </a:stretch>
        </p:blipFill>
        <p:spPr>
          <a:xfrm>
            <a:off x="217650" y="0"/>
            <a:ext cx="6232923" cy="3522525"/>
          </a:xfrm>
          <a:prstGeom prst="rect">
            <a:avLst/>
          </a:prstGeom>
          <a:noFill/>
          <a:ln>
            <a:noFill/>
          </a:ln>
        </p:spPr>
      </p:pic>
      <p:pic>
        <p:nvPicPr>
          <p:cNvPr id="167" name="Google Shape;167;p28" descr="Screenshot of an SSL certificate, highlighting where to locate Assertion Consumer Service (POST) Location metadata."/>
          <p:cNvPicPr preferRelativeResize="0"/>
          <p:nvPr/>
        </p:nvPicPr>
        <p:blipFill>
          <a:blip r:embed="rId4">
            <a:alphaModFix/>
          </a:blip>
          <a:stretch>
            <a:fillRect/>
          </a:stretch>
        </p:blipFill>
        <p:spPr>
          <a:xfrm>
            <a:off x="217650" y="2145000"/>
            <a:ext cx="6232924" cy="21830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42900" y="800412"/>
            <a:ext cx="6172200" cy="642938"/>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rgbClr val="B1BA1E"/>
              </a:buClr>
              <a:buSzPct val="69230"/>
              <a:buFont typeface="Arial"/>
              <a:buNone/>
            </a:pPr>
            <a:r>
              <a:rPr lang="en-US" sz="5200" b="1">
                <a:solidFill>
                  <a:srgbClr val="B1BA1E"/>
                </a:solidFill>
                <a:latin typeface="Alumni Sans"/>
                <a:ea typeface="Alumni Sans"/>
                <a:cs typeface="Alumni Sans"/>
                <a:sym typeface="Alumni Sans"/>
              </a:rPr>
              <a:t>Entity IDs:</a:t>
            </a:r>
            <a:endParaRPr sz="5200" b="1">
              <a:solidFill>
                <a:srgbClr val="B1BA1E"/>
              </a:solidFill>
              <a:latin typeface="Alumni Sans"/>
              <a:ea typeface="Alumni Sans"/>
              <a:cs typeface="Alumni Sans"/>
              <a:sym typeface="Alumni Sans"/>
            </a:endParaRPr>
          </a:p>
          <a:p>
            <a:pPr marL="0" lvl="0" indent="0" algn="l" rtl="0">
              <a:lnSpc>
                <a:spcPct val="90000"/>
              </a:lnSpc>
              <a:spcBef>
                <a:spcPts val="0"/>
              </a:spcBef>
              <a:spcAft>
                <a:spcPts val="0"/>
              </a:spcAft>
              <a:buClr>
                <a:schemeClr val="dk1"/>
              </a:buClr>
              <a:buSzPct val="300000"/>
              <a:buFont typeface="Calibri"/>
              <a:buNone/>
            </a:pPr>
            <a:endParaRPr sz="1100"/>
          </a:p>
        </p:txBody>
      </p:sp>
      <p:sp>
        <p:nvSpPr>
          <p:cNvPr id="174" name="Google Shape;174;p29"/>
          <p:cNvSpPr txBox="1">
            <a:spLocks noGrp="1"/>
          </p:cNvSpPr>
          <p:nvPr>
            <p:ph type="body" idx="1"/>
          </p:nvPr>
        </p:nvSpPr>
        <p:spPr>
          <a:xfrm>
            <a:off x="628650" y="1369225"/>
            <a:ext cx="8305200" cy="3060900"/>
          </a:xfrm>
          <a:prstGeom prst="rect">
            <a:avLst/>
          </a:prstGeom>
          <a:noFill/>
          <a:ln>
            <a:noFill/>
          </a:ln>
        </p:spPr>
        <p:txBody>
          <a:bodyPr spcFirstLastPara="1" wrap="square" lIns="68575" tIns="34275" rIns="68575" bIns="34275" anchor="t" anchorCtr="0">
            <a:normAutofit/>
          </a:bodyPr>
          <a:lstStyle/>
          <a:p>
            <a:pPr marL="177800" lvl="0" indent="-69850" algn="l" rtl="0">
              <a:lnSpc>
                <a:spcPct val="110000"/>
              </a:lnSpc>
              <a:spcBef>
                <a:spcPts val="0"/>
              </a:spcBef>
              <a:spcAft>
                <a:spcPts val="0"/>
              </a:spcAft>
              <a:buClr>
                <a:schemeClr val="dk1"/>
              </a:buClr>
              <a:buSzPts val="3100"/>
              <a:buChar char="•"/>
            </a:pPr>
            <a:r>
              <a:rPr lang="en-US" sz="3100">
                <a:latin typeface="Alumni Sans"/>
                <a:ea typeface="Alumni Sans"/>
                <a:cs typeface="Alumni Sans"/>
                <a:sym typeface="Alumni Sans"/>
              </a:rPr>
              <a:t>Service Provider (SP) </a:t>
            </a:r>
            <a:r>
              <a:rPr lang="en-US" sz="3100" b="1">
                <a:latin typeface="Alumni Sans"/>
                <a:ea typeface="Alumni Sans"/>
                <a:cs typeface="Alumni Sans"/>
                <a:sym typeface="Alumni Sans"/>
              </a:rPr>
              <a:t>EZproxy</a:t>
            </a:r>
            <a:endParaRPr sz="3100" b="1">
              <a:latin typeface="Alumni Sans"/>
              <a:ea typeface="Alumni Sans"/>
              <a:cs typeface="Alumni Sans"/>
              <a:sym typeface="Alumni Sans"/>
            </a:endParaRPr>
          </a:p>
          <a:p>
            <a:pPr marL="177800" lvl="0" indent="-69850" algn="l" rtl="0">
              <a:lnSpc>
                <a:spcPct val="110000"/>
              </a:lnSpc>
              <a:spcBef>
                <a:spcPts val="800"/>
              </a:spcBef>
              <a:spcAft>
                <a:spcPts val="0"/>
              </a:spcAft>
              <a:buClr>
                <a:schemeClr val="dk1"/>
              </a:buClr>
              <a:buSzPts val="3100"/>
              <a:buChar char="•"/>
            </a:pPr>
            <a:r>
              <a:rPr lang="en-US" sz="3100">
                <a:latin typeface="Alumni Sans"/>
                <a:ea typeface="Alumni Sans"/>
                <a:cs typeface="Alumni Sans"/>
                <a:sym typeface="Alumni Sans"/>
              </a:rPr>
              <a:t>Identity Provider (IdP) 	</a:t>
            </a:r>
            <a:r>
              <a:rPr lang="en-US" sz="3100" b="1">
                <a:latin typeface="Alumni Sans"/>
                <a:ea typeface="Alumni Sans"/>
                <a:cs typeface="Alumni Sans"/>
                <a:sym typeface="Alumni Sans"/>
              </a:rPr>
              <a:t>Google</a:t>
            </a:r>
            <a:r>
              <a:rPr lang="en-US" sz="3100">
                <a:latin typeface="Alumni Sans"/>
                <a:ea typeface="Alumni Sans"/>
                <a:cs typeface="Alumni Sans"/>
                <a:sym typeface="Alumni Sans"/>
              </a:rPr>
              <a:t> or </a:t>
            </a:r>
            <a:r>
              <a:rPr lang="en-US" sz="3100" b="1">
                <a:latin typeface="Alumni Sans"/>
                <a:ea typeface="Alumni Sans"/>
                <a:cs typeface="Alumni Sans"/>
                <a:sym typeface="Alumni Sans"/>
              </a:rPr>
              <a:t>Azure AD</a:t>
            </a:r>
            <a:endParaRPr sz="3100" b="1">
              <a:latin typeface="Alumni Sans"/>
              <a:ea typeface="Alumni Sans"/>
              <a:cs typeface="Alumni Sans"/>
              <a:sym typeface="Alumni Sans"/>
            </a:endParaRPr>
          </a:p>
          <a:p>
            <a:pPr marL="0" lvl="0" indent="0" algn="l" rtl="0">
              <a:lnSpc>
                <a:spcPct val="110000"/>
              </a:lnSpc>
              <a:spcBef>
                <a:spcPts val="800"/>
              </a:spcBef>
              <a:spcAft>
                <a:spcPts val="0"/>
              </a:spcAft>
              <a:buClr>
                <a:schemeClr val="dk1"/>
              </a:buClr>
              <a:buSzPts val="5400"/>
              <a:buNone/>
            </a:pPr>
            <a:endParaRPr sz="5400">
              <a:latin typeface="Quattrocento Sans"/>
              <a:ea typeface="Quattrocento Sans"/>
              <a:cs typeface="Quattrocento Sans"/>
              <a:sym typeface="Quattrocento Sans"/>
            </a:endParaRPr>
          </a:p>
          <a:p>
            <a:pPr marL="177800" lvl="0" indent="0" algn="l" rtl="0">
              <a:lnSpc>
                <a:spcPct val="90000"/>
              </a:lnSpc>
              <a:spcBef>
                <a:spcPts val="800"/>
              </a:spcBef>
              <a:spcAft>
                <a:spcPts val="0"/>
              </a:spcAft>
              <a:buClr>
                <a:schemeClr val="dk1"/>
              </a:buClr>
              <a:buSzPts val="5400"/>
              <a:buNone/>
            </a:pPr>
            <a:endParaRPr sz="5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861800" y="60950"/>
            <a:ext cx="7282200" cy="6429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rgbClr val="B1BA1E"/>
              </a:buClr>
              <a:buSzPct val="69230"/>
              <a:buFont typeface="Arial"/>
              <a:buNone/>
            </a:pPr>
            <a:r>
              <a:rPr lang="en-US" sz="5200" dirty="0">
                <a:solidFill>
                  <a:srgbClr val="B1BA1E"/>
                </a:solidFill>
                <a:latin typeface="Alumni Sans"/>
                <a:ea typeface="Alumni Sans"/>
                <a:cs typeface="Alumni Sans"/>
                <a:sym typeface="Alumni Sans"/>
              </a:rPr>
              <a:t>https://kyvl.org/ezproxy/tutorials</a:t>
            </a:r>
            <a:endParaRPr sz="5200" dirty="0">
              <a:solidFill>
                <a:srgbClr val="B1BA1E"/>
              </a:solidFill>
              <a:latin typeface="Alumni Sans"/>
              <a:ea typeface="Alumni Sans"/>
              <a:cs typeface="Alumni Sans"/>
              <a:sym typeface="Alumni Sans"/>
            </a:endParaRPr>
          </a:p>
          <a:p>
            <a:pPr marL="0" lvl="0" indent="0" algn="l" rtl="0">
              <a:lnSpc>
                <a:spcPct val="90000"/>
              </a:lnSpc>
              <a:spcBef>
                <a:spcPts val="0"/>
              </a:spcBef>
              <a:spcAft>
                <a:spcPts val="0"/>
              </a:spcAft>
              <a:buClr>
                <a:schemeClr val="dk1"/>
              </a:buClr>
              <a:buSzPct val="300000"/>
              <a:buFont typeface="Calibri"/>
              <a:buNone/>
            </a:pPr>
            <a:endParaRPr sz="1100" dirty="0"/>
          </a:p>
        </p:txBody>
      </p:sp>
      <p:pic>
        <p:nvPicPr>
          <p:cNvPr id="182" name="Google Shape;182;p30" descr="Screenshot of tutorial for configuring Azure AD for KYVL SAML login">
            <a:hlinkClick r:id="rId3"/>
          </p:cNvPr>
          <p:cNvPicPr preferRelativeResize="0"/>
          <p:nvPr/>
        </p:nvPicPr>
        <p:blipFill rotWithShape="1">
          <a:blip r:embed="rId4">
            <a:alphaModFix/>
          </a:blip>
          <a:srcRect/>
          <a:stretch/>
        </p:blipFill>
        <p:spPr>
          <a:xfrm>
            <a:off x="3395877" y="629414"/>
            <a:ext cx="5824225" cy="3645034"/>
          </a:xfrm>
          <a:prstGeom prst="rect">
            <a:avLst/>
          </a:prstGeom>
          <a:noFill/>
          <a:ln>
            <a:noFill/>
          </a:ln>
        </p:spPr>
      </p:pic>
      <p:pic>
        <p:nvPicPr>
          <p:cNvPr id="183" name="Google Shape;183;p30" descr="Screenshot of tutorial for configuring Google for KYVL SAML login">
            <a:hlinkClick r:id="rId5"/>
          </p:cNvPr>
          <p:cNvPicPr preferRelativeResize="0"/>
          <p:nvPr/>
        </p:nvPicPr>
        <p:blipFill rotWithShape="1">
          <a:blip r:embed="rId6">
            <a:alphaModFix/>
          </a:blip>
          <a:srcRect/>
          <a:stretch/>
        </p:blipFill>
        <p:spPr>
          <a:xfrm>
            <a:off x="97200" y="1759600"/>
            <a:ext cx="4834101" cy="2742325"/>
          </a:xfrm>
          <a:prstGeom prst="rect">
            <a:avLst/>
          </a:prstGeom>
          <a:noFill/>
          <a:ln w="9525" cap="flat" cmpd="sng">
            <a:solidFill>
              <a:srgbClr val="AEABAB"/>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5094925" y="93575"/>
            <a:ext cx="3987300" cy="6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ct val="90273"/>
              <a:buFont typeface="Quattrocento Sans"/>
              <a:buNone/>
            </a:pPr>
            <a:r>
              <a:rPr lang="en-US" sz="3655"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kyvl.org/ezproxy/</a:t>
            </a:r>
            <a:r>
              <a:rPr lang="en-US" sz="3655" b="1"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idp</a:t>
            </a:r>
            <a:endParaRPr sz="7755" b="1">
              <a:solidFill>
                <a:srgbClr val="B1BA1E"/>
              </a:solidFill>
              <a:latin typeface="Alumni Sans"/>
              <a:ea typeface="Alumni Sans"/>
              <a:cs typeface="Alumni Sans"/>
              <a:sym typeface="Alumni Sans"/>
            </a:endParaRPr>
          </a:p>
          <a:p>
            <a:pPr marL="0" lvl="0" indent="0" algn="l" rtl="0">
              <a:lnSpc>
                <a:spcPct val="90000"/>
              </a:lnSpc>
              <a:spcBef>
                <a:spcPts val="0"/>
              </a:spcBef>
              <a:spcAft>
                <a:spcPts val="0"/>
              </a:spcAft>
              <a:buClr>
                <a:schemeClr val="dk1"/>
              </a:buClr>
              <a:buSzPct val="300000"/>
              <a:buFont typeface="Calibri"/>
              <a:buNone/>
            </a:pPr>
            <a:endParaRPr sz="1100"/>
          </a:p>
        </p:txBody>
      </p:sp>
      <p:pic>
        <p:nvPicPr>
          <p:cNvPr id="191" name="Google Shape;191;p31" descr="Screenshot of where entityID is located in Google metadata and Azure AD metadata"/>
          <p:cNvPicPr preferRelativeResize="0"/>
          <p:nvPr/>
        </p:nvPicPr>
        <p:blipFill rotWithShape="1">
          <a:blip r:embed="rId4">
            <a:alphaModFix/>
          </a:blip>
          <a:srcRect b="29976"/>
          <a:stretch/>
        </p:blipFill>
        <p:spPr>
          <a:xfrm>
            <a:off x="716643" y="941791"/>
            <a:ext cx="7823916" cy="3601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457200" y="61996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What we’ll talk about –  </a:t>
            </a:r>
            <a:endParaRPr sz="5200" b="1">
              <a:latin typeface="Alumni Sans"/>
              <a:ea typeface="Alumni Sans"/>
              <a:cs typeface="Alumni Sans"/>
              <a:sym typeface="Alumni Sans"/>
            </a:endParaRPr>
          </a:p>
        </p:txBody>
      </p:sp>
      <p:sp>
        <p:nvSpPr>
          <p:cNvPr id="85" name="Google Shape;85;p14"/>
          <p:cNvSpPr txBox="1"/>
          <p:nvPr/>
        </p:nvSpPr>
        <p:spPr>
          <a:xfrm>
            <a:off x="502350" y="1781300"/>
            <a:ext cx="8139300" cy="29826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0"/>
              </a:spcBef>
              <a:spcAft>
                <a:spcPts val="0"/>
              </a:spcAft>
              <a:buClr>
                <a:srgbClr val="000000"/>
              </a:buClr>
              <a:buSzPts val="3200"/>
              <a:buFont typeface="Alumni Sans"/>
              <a:buChar char="●"/>
            </a:pPr>
            <a:r>
              <a:rPr lang="en-US" sz="3200">
                <a:latin typeface="Alumni Sans"/>
                <a:ea typeface="Alumni Sans"/>
                <a:cs typeface="Alumni Sans"/>
                <a:sym typeface="Alumni Sans"/>
              </a:rPr>
              <a:t>Our old authentication method</a:t>
            </a:r>
            <a:endParaRPr sz="3200">
              <a:latin typeface="Alumni Sans"/>
              <a:ea typeface="Alumni Sans"/>
              <a:cs typeface="Alumni Sans"/>
              <a:sym typeface="Alumni Sans"/>
            </a:endParaRPr>
          </a:p>
          <a:p>
            <a:pPr marL="457200" lvl="0" indent="-431800" algn="l" rtl="0">
              <a:spcBef>
                <a:spcPts val="0"/>
              </a:spcBef>
              <a:spcAft>
                <a:spcPts val="0"/>
              </a:spcAft>
              <a:buClr>
                <a:schemeClr val="dk1"/>
              </a:buClr>
              <a:buSzPts val="3200"/>
              <a:buFont typeface="Alumni Sans"/>
              <a:buChar char="●"/>
            </a:pPr>
            <a:r>
              <a:rPr lang="en-US" sz="3200">
                <a:solidFill>
                  <a:schemeClr val="dk1"/>
                </a:solidFill>
                <a:latin typeface="Alumni Sans"/>
                <a:ea typeface="Alumni Sans"/>
                <a:cs typeface="Alumni Sans"/>
                <a:sym typeface="Alumni Sans"/>
              </a:rPr>
              <a:t>The new authentication method, in addition to existing process</a:t>
            </a:r>
            <a:endParaRPr sz="3200">
              <a:latin typeface="Alumni Sans"/>
              <a:ea typeface="Alumni Sans"/>
              <a:cs typeface="Alumni Sans"/>
              <a:sym typeface="Alumni Sans"/>
            </a:endParaRPr>
          </a:p>
          <a:p>
            <a:pPr marL="457200" lvl="0" indent="-431800" algn="l" rtl="0">
              <a:spcBef>
                <a:spcPts val="0"/>
              </a:spcBef>
              <a:spcAft>
                <a:spcPts val="0"/>
              </a:spcAft>
              <a:buSzPts val="3200"/>
              <a:buFont typeface="Alumni Sans"/>
              <a:buChar char="●"/>
            </a:pPr>
            <a:r>
              <a:rPr lang="en-US" sz="3200">
                <a:latin typeface="Alumni Sans"/>
                <a:ea typeface="Alumni Sans"/>
                <a:cs typeface="Alumni Sans"/>
                <a:sym typeface="Alumni Sans"/>
              </a:rPr>
              <a:t>How we configured EZ Proxy to handle “single sign on” or SSO</a:t>
            </a:r>
            <a:endParaRPr sz="3200">
              <a:latin typeface="Alumni Sans"/>
              <a:ea typeface="Alumni Sans"/>
              <a:cs typeface="Alumni Sans"/>
              <a:sym typeface="Alumni Sans"/>
            </a:endParaRPr>
          </a:p>
          <a:p>
            <a:pPr marL="0" marR="0" lvl="0" indent="0" algn="l" rtl="0">
              <a:lnSpc>
                <a:spcPct val="100000"/>
              </a:lnSpc>
              <a:spcBef>
                <a:spcPts val="0"/>
              </a:spcBef>
              <a:spcAft>
                <a:spcPts val="0"/>
              </a:spcAft>
              <a:buNone/>
            </a:pPr>
            <a:endParaRPr sz="2400">
              <a:latin typeface="Alumni Sans"/>
              <a:ea typeface="Alumni Sans"/>
              <a:cs typeface="Alumni Sans"/>
              <a:sym typeface="Alumni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5279800" y="158800"/>
            <a:ext cx="3802200" cy="6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Quattrocento Sans"/>
              <a:buNone/>
            </a:pPr>
            <a:r>
              <a:rPr lang="en-US" sz="3100"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kyvl.org/ezproxy/</a:t>
            </a:r>
            <a:r>
              <a:rPr lang="en-US" sz="3100" b="1"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config</a:t>
            </a:r>
            <a:endParaRPr sz="3100" b="1">
              <a:solidFill>
                <a:srgbClr val="B1BA1E"/>
              </a:solidFill>
              <a:latin typeface="Alumni Sans"/>
              <a:ea typeface="Alumni Sans"/>
              <a:cs typeface="Alumni Sans"/>
              <a:sym typeface="Alumni Sans"/>
            </a:endParaRPr>
          </a:p>
        </p:txBody>
      </p:sp>
      <p:sp>
        <p:nvSpPr>
          <p:cNvPr id="198" name="Google Shape;198;p32"/>
          <p:cNvSpPr txBox="1">
            <a:spLocks noGrp="1"/>
          </p:cNvSpPr>
          <p:nvPr>
            <p:ph type="body" idx="1"/>
          </p:nvPr>
        </p:nvSpPr>
        <p:spPr>
          <a:xfrm>
            <a:off x="628650" y="1227844"/>
            <a:ext cx="8206200" cy="3263400"/>
          </a:xfrm>
          <a:prstGeom prst="rect">
            <a:avLst/>
          </a:prstGeom>
          <a:noFill/>
          <a:ln>
            <a:noFill/>
          </a:ln>
        </p:spPr>
        <p:txBody>
          <a:bodyPr spcFirstLastPara="1" wrap="square" lIns="68575" tIns="34275" rIns="68575" bIns="34275" anchor="t" anchorCtr="0">
            <a:noAutofit/>
          </a:bodyPr>
          <a:lstStyle/>
          <a:p>
            <a:pPr marL="177800" lvl="0" indent="-158750" algn="l" rtl="0">
              <a:lnSpc>
                <a:spcPct val="130000"/>
              </a:lnSpc>
              <a:spcBef>
                <a:spcPts val="0"/>
              </a:spcBef>
              <a:spcAft>
                <a:spcPts val="0"/>
              </a:spcAft>
              <a:buClr>
                <a:schemeClr val="dk1"/>
              </a:buClr>
              <a:buSzPts val="3100"/>
              <a:buChar char="•"/>
            </a:pPr>
            <a:r>
              <a:rPr lang="en-US" sz="3100">
                <a:latin typeface="Alumni Sans"/>
                <a:ea typeface="Alumni Sans"/>
                <a:cs typeface="Alumni Sans"/>
                <a:sym typeface="Alumni Sans"/>
              </a:rPr>
              <a:t>Upload </a:t>
            </a:r>
            <a:r>
              <a:rPr lang="en-US" sz="3100" b="1">
                <a:latin typeface="Alumni Sans"/>
                <a:ea typeface="Alumni Sans"/>
                <a:cs typeface="Alumni Sans"/>
                <a:sym typeface="Alumni Sans"/>
              </a:rPr>
              <a:t>metadata.xml </a:t>
            </a:r>
            <a:r>
              <a:rPr lang="en-US" sz="3100">
                <a:latin typeface="Alumni Sans"/>
                <a:ea typeface="Alumni Sans"/>
                <a:cs typeface="Alumni Sans"/>
                <a:sym typeface="Alumni Sans"/>
              </a:rPr>
              <a:t>file</a:t>
            </a:r>
            <a:endParaRPr sz="3100">
              <a:latin typeface="Alumni Sans"/>
              <a:ea typeface="Alumni Sans"/>
              <a:cs typeface="Alumni Sans"/>
              <a:sym typeface="Alumni Sans"/>
            </a:endParaRPr>
          </a:p>
          <a:p>
            <a:pPr marL="177800" lvl="0" indent="-158750" algn="l" rtl="0">
              <a:lnSpc>
                <a:spcPct val="130000"/>
              </a:lnSpc>
              <a:spcBef>
                <a:spcPts val="800"/>
              </a:spcBef>
              <a:spcAft>
                <a:spcPts val="0"/>
              </a:spcAft>
              <a:buClr>
                <a:schemeClr val="dk1"/>
              </a:buClr>
              <a:buSzPts val="3100"/>
              <a:buChar char="•"/>
            </a:pPr>
            <a:r>
              <a:rPr lang="en-US" sz="3100">
                <a:latin typeface="Alumni Sans"/>
                <a:ea typeface="Alumni Sans"/>
                <a:cs typeface="Alumni Sans"/>
                <a:sym typeface="Alumni Sans"/>
              </a:rPr>
              <a:t>Edit </a:t>
            </a:r>
            <a:r>
              <a:rPr lang="en-US" sz="3100" b="1">
                <a:latin typeface="Alumni Sans"/>
                <a:ea typeface="Alumni Sans"/>
                <a:cs typeface="Alumni Sans"/>
                <a:sym typeface="Alumni Sans"/>
              </a:rPr>
              <a:t>user.txt</a:t>
            </a:r>
            <a:endParaRPr sz="3100">
              <a:latin typeface="Alumni Sans"/>
              <a:ea typeface="Alumni Sans"/>
              <a:cs typeface="Alumni Sans"/>
              <a:sym typeface="Alumni Sans"/>
            </a:endParaRPr>
          </a:p>
          <a:p>
            <a:pPr marL="177800" lvl="0" indent="-158750" algn="l" rtl="0">
              <a:lnSpc>
                <a:spcPct val="130000"/>
              </a:lnSpc>
              <a:spcBef>
                <a:spcPts val="800"/>
              </a:spcBef>
              <a:spcAft>
                <a:spcPts val="0"/>
              </a:spcAft>
              <a:buClr>
                <a:schemeClr val="dk1"/>
              </a:buClr>
              <a:buSzPts val="3100"/>
              <a:buChar char="•"/>
            </a:pPr>
            <a:r>
              <a:rPr lang="en-US" sz="3100">
                <a:latin typeface="Alumni Sans"/>
                <a:ea typeface="Alumni Sans"/>
                <a:cs typeface="Alumni Sans"/>
                <a:sym typeface="Alumni Sans"/>
              </a:rPr>
              <a:t>Edit </a:t>
            </a:r>
            <a:r>
              <a:rPr lang="en-US" sz="3100" b="1">
                <a:latin typeface="Alumni Sans"/>
                <a:ea typeface="Alumni Sans"/>
                <a:cs typeface="Alumni Sans"/>
                <a:sym typeface="Alumni Sans"/>
              </a:rPr>
              <a:t>config.txt</a:t>
            </a:r>
            <a:endParaRPr sz="3100">
              <a:latin typeface="Alumni Sans"/>
              <a:ea typeface="Alumni Sans"/>
              <a:cs typeface="Alumni Sans"/>
              <a:sym typeface="Alumni Sans"/>
            </a:endParaRPr>
          </a:p>
          <a:p>
            <a:pPr marL="177800" lvl="0" indent="-158750" algn="l" rtl="0">
              <a:lnSpc>
                <a:spcPct val="130000"/>
              </a:lnSpc>
              <a:spcBef>
                <a:spcPts val="800"/>
              </a:spcBef>
              <a:spcAft>
                <a:spcPts val="0"/>
              </a:spcAft>
              <a:buClr>
                <a:schemeClr val="dk1"/>
              </a:buClr>
              <a:buSzPts val="3100"/>
              <a:buChar char="•"/>
            </a:pPr>
            <a:r>
              <a:rPr lang="en-US" sz="3100">
                <a:latin typeface="Alumni Sans"/>
                <a:ea typeface="Alumni Sans"/>
                <a:cs typeface="Alumni Sans"/>
                <a:sym typeface="Alumni Sans"/>
              </a:rPr>
              <a:t>Edit </a:t>
            </a:r>
            <a:r>
              <a:rPr lang="en-US" sz="3100" b="1">
                <a:latin typeface="Alumni Sans"/>
                <a:ea typeface="Alumni Sans"/>
                <a:cs typeface="Alumni Sans"/>
                <a:sym typeface="Alumni Sans"/>
              </a:rPr>
              <a:t>loginForm.js</a:t>
            </a:r>
            <a:endParaRPr sz="3100">
              <a:latin typeface="Alumni Sans"/>
              <a:ea typeface="Alumni Sans"/>
              <a:cs typeface="Alumni Sans"/>
              <a:sym typeface="Alumni Sans"/>
            </a:endParaRPr>
          </a:p>
          <a:p>
            <a:pPr marL="177800" lvl="0" indent="-158750" algn="l" rtl="0">
              <a:lnSpc>
                <a:spcPct val="130000"/>
              </a:lnSpc>
              <a:spcBef>
                <a:spcPts val="800"/>
              </a:spcBef>
              <a:spcAft>
                <a:spcPts val="0"/>
              </a:spcAft>
              <a:buClr>
                <a:schemeClr val="dk1"/>
              </a:buClr>
              <a:buSzPts val="3100"/>
              <a:buChar char="•"/>
            </a:pPr>
            <a:r>
              <a:rPr lang="en-US" sz="3100" b="1">
                <a:latin typeface="Alumni Sans"/>
                <a:ea typeface="Alumni Sans"/>
                <a:cs typeface="Alumni Sans"/>
                <a:sym typeface="Alumni Sans"/>
              </a:rPr>
              <a:t>RESTART </a:t>
            </a:r>
            <a:r>
              <a:rPr lang="en-US" sz="3100">
                <a:latin typeface="Alumni Sans"/>
                <a:ea typeface="Alumni Sans"/>
                <a:cs typeface="Alumni Sans"/>
                <a:sym typeface="Alumni Sans"/>
              </a:rPr>
              <a:t>EZproxy</a:t>
            </a:r>
            <a:endParaRPr sz="3100">
              <a:latin typeface="Alumni Sans"/>
              <a:ea typeface="Alumni Sans"/>
              <a:cs typeface="Alumni Sans"/>
              <a:sym typeface="Alumni Sans"/>
            </a:endParaRPr>
          </a:p>
        </p:txBody>
      </p:sp>
      <p:pic>
        <p:nvPicPr>
          <p:cNvPr id="199" name="Google Shape;199;p32" descr="Logo for Notepad++"/>
          <p:cNvPicPr preferRelativeResize="0"/>
          <p:nvPr/>
        </p:nvPicPr>
        <p:blipFill rotWithShape="1">
          <a:blip r:embed="rId4">
            <a:alphaModFix/>
          </a:blip>
          <a:srcRect t="11360"/>
          <a:stretch/>
        </p:blipFill>
        <p:spPr>
          <a:xfrm>
            <a:off x="5589917" y="1898584"/>
            <a:ext cx="2252573" cy="23064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10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fade">
                                      <p:cBhvr>
                                        <p:cTn id="12" dur="10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fade">
                                      <p:cBhvr>
                                        <p:cTn id="17" dur="1000"/>
                                        <p:tgtEl>
                                          <p:spTgt spid="1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pRg st="3" end="3"/>
                                            </p:txEl>
                                          </p:spTgt>
                                        </p:tgtEl>
                                        <p:attrNameLst>
                                          <p:attrName>style.visibility</p:attrName>
                                        </p:attrNameLst>
                                      </p:cBhvr>
                                      <p:to>
                                        <p:strVal val="visible"/>
                                      </p:to>
                                    </p:set>
                                    <p:animEffect transition="in" filter="fade">
                                      <p:cBhvr>
                                        <p:cTn id="22" dur="1000"/>
                                        <p:tgtEl>
                                          <p:spTgt spid="1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pRg st="4" end="4"/>
                                            </p:txEl>
                                          </p:spTgt>
                                        </p:tgtEl>
                                        <p:attrNameLst>
                                          <p:attrName>style.visibility</p:attrName>
                                        </p:attrNameLst>
                                      </p:cBhvr>
                                      <p:to>
                                        <p:strVal val="visible"/>
                                      </p:to>
                                    </p:set>
                                    <p:animEffect transition="in" filter="fade">
                                      <p:cBhvr>
                                        <p:cTn id="27" dur="1000"/>
                                        <p:tgtEl>
                                          <p:spTgt spid="1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9"/>
                                        </p:tgtEl>
                                        <p:attrNameLst>
                                          <p:attrName>style.visibility</p:attrName>
                                        </p:attrNameLst>
                                      </p:cBhvr>
                                      <p:to>
                                        <p:strVal val="visible"/>
                                      </p:to>
                                    </p:set>
                                    <p:animEffect transition="in" filter="fade">
                                      <p:cBhvr>
                                        <p:cTn id="32"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5464650" y="0"/>
            <a:ext cx="4530900" cy="6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Quattrocento Sans"/>
              <a:buNone/>
            </a:pPr>
            <a:r>
              <a:rPr lang="en-US" sz="3100" u="sng" dirty="0">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a:t>
            </a:r>
            <a:r>
              <a:rPr lang="en-US" sz="3100" u="sng" dirty="0" err="1">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ezproxy</a:t>
            </a:r>
            <a:r>
              <a:rPr lang="en-US" sz="3100" u="sng" dirty="0">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a:t>
            </a:r>
            <a:r>
              <a:rPr lang="en-US" sz="3100" b="1" u="sng" dirty="0">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config</a:t>
            </a:r>
            <a:r>
              <a:rPr lang="en-US" sz="3100" b="1" dirty="0">
                <a:solidFill>
                  <a:srgbClr val="B1BA1E"/>
                </a:solidFill>
                <a:latin typeface="Alumni Sans"/>
                <a:ea typeface="Alumni Sans"/>
                <a:cs typeface="Alumni Sans"/>
                <a:sym typeface="Alumni Sans"/>
              </a:rPr>
              <a:t> </a:t>
            </a:r>
            <a:r>
              <a:rPr lang="en-US" sz="3100" b="1" dirty="0" err="1">
                <a:solidFill>
                  <a:srgbClr val="B1BA1E"/>
                </a:solidFill>
                <a:latin typeface="Alumni Sans"/>
                <a:ea typeface="Alumni Sans"/>
                <a:cs typeface="Alumni Sans"/>
                <a:sym typeface="Alumni Sans"/>
              </a:rPr>
              <a:t>pt</a:t>
            </a:r>
            <a:r>
              <a:rPr lang="en-US" sz="3100" b="1" dirty="0">
                <a:solidFill>
                  <a:srgbClr val="B1BA1E"/>
                </a:solidFill>
                <a:latin typeface="Alumni Sans"/>
                <a:ea typeface="Alumni Sans"/>
                <a:cs typeface="Alumni Sans"/>
                <a:sym typeface="Alumni Sans"/>
              </a:rPr>
              <a:t> 2</a:t>
            </a:r>
            <a:endParaRPr sz="3100" b="1" dirty="0">
              <a:solidFill>
                <a:srgbClr val="B1BA1E"/>
              </a:solidFill>
              <a:latin typeface="Alumni Sans"/>
              <a:ea typeface="Alumni Sans"/>
              <a:cs typeface="Alumni Sans"/>
              <a:sym typeface="Alumni Sans"/>
            </a:endParaRPr>
          </a:p>
        </p:txBody>
      </p:sp>
      <p:sp>
        <p:nvSpPr>
          <p:cNvPr id="206" name="Google Shape;206;p33"/>
          <p:cNvSpPr txBox="1">
            <a:spLocks noGrp="1"/>
          </p:cNvSpPr>
          <p:nvPr>
            <p:ph type="body" idx="1"/>
          </p:nvPr>
        </p:nvSpPr>
        <p:spPr>
          <a:xfrm>
            <a:off x="628650" y="1369219"/>
            <a:ext cx="8206200" cy="3263400"/>
          </a:xfrm>
          <a:prstGeom prst="rect">
            <a:avLst/>
          </a:prstGeom>
          <a:noFill/>
          <a:ln>
            <a:noFill/>
          </a:ln>
        </p:spPr>
        <p:txBody>
          <a:bodyPr spcFirstLastPara="1" wrap="square" lIns="68575" tIns="34275" rIns="68575" bIns="34275" anchor="t" anchorCtr="0">
            <a:normAutofit/>
          </a:bodyPr>
          <a:lstStyle/>
          <a:p>
            <a:pPr marL="0" lvl="0" indent="0" algn="l" rtl="0">
              <a:lnSpc>
                <a:spcPct val="130000"/>
              </a:lnSpc>
              <a:spcBef>
                <a:spcPts val="800"/>
              </a:spcBef>
              <a:spcAft>
                <a:spcPts val="0"/>
              </a:spcAft>
              <a:buNone/>
            </a:pPr>
            <a:endParaRPr sz="3100">
              <a:latin typeface="Alumni Sans"/>
              <a:ea typeface="Alumni Sans"/>
              <a:cs typeface="Alumni Sans"/>
              <a:sym typeface="Alumni Sans"/>
            </a:endParaRPr>
          </a:p>
        </p:txBody>
      </p:sp>
      <p:pic>
        <p:nvPicPr>
          <p:cNvPr id="207" name="Google Shape;207;p33" descr="Screenshot of KYVL's webpage for EZProxy SAML Authentication at Scale, with a box highlighting the tab labelled EZProxy SAML Configuration and a dropdown box with the following text: Configuration Steps, Upload Metadata, user.txt, config.txt, Edit Javascript"/>
          <p:cNvPicPr preferRelativeResize="0"/>
          <p:nvPr/>
        </p:nvPicPr>
        <p:blipFill rotWithShape="1">
          <a:blip r:embed="rId4">
            <a:alphaModFix/>
          </a:blip>
          <a:srcRect t="635"/>
          <a:stretch/>
        </p:blipFill>
        <p:spPr>
          <a:xfrm>
            <a:off x="0" y="1091264"/>
            <a:ext cx="9143998" cy="4013417"/>
          </a:xfrm>
          <a:prstGeom prst="rect">
            <a:avLst/>
          </a:prstGeom>
          <a:noFill/>
          <a:ln>
            <a:noFill/>
          </a:ln>
        </p:spPr>
      </p:pic>
      <p:sp>
        <p:nvSpPr>
          <p:cNvPr id="208" name="Google Shape;208;p33">
            <a:extLst>
              <a:ext uri="{C183D7F6-B498-43B3-948B-1728B52AA6E4}">
                <adec:decorative xmlns:adec="http://schemas.microsoft.com/office/drawing/2017/decorative" val="1"/>
              </a:ext>
            </a:extLst>
          </p:cNvPr>
          <p:cNvSpPr/>
          <p:nvPr/>
        </p:nvSpPr>
        <p:spPr>
          <a:xfrm>
            <a:off x="3390182" y="3581225"/>
            <a:ext cx="1863300" cy="1285800"/>
          </a:xfrm>
          <a:prstGeom prst="roundRect">
            <a:avLst>
              <a:gd name="adj" fmla="val 16667"/>
            </a:avLst>
          </a:prstGeom>
          <a:noFill/>
          <a:ln w="5715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5464650" y="0"/>
            <a:ext cx="4530900" cy="6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Quattrocento Sans"/>
              <a:buNone/>
            </a:pPr>
            <a:r>
              <a:rPr lang="en-US" sz="3100"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kyvl.org/ezproxy/</a:t>
            </a:r>
            <a:r>
              <a:rPr lang="en-US" sz="3100" b="1"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xml</a:t>
            </a:r>
            <a:endParaRPr sz="3100" b="1">
              <a:solidFill>
                <a:srgbClr val="B1BA1E"/>
              </a:solidFill>
              <a:latin typeface="Alumni Sans"/>
              <a:ea typeface="Alumni Sans"/>
              <a:cs typeface="Alumni Sans"/>
              <a:sym typeface="Alumni Sans"/>
            </a:endParaRPr>
          </a:p>
        </p:txBody>
      </p:sp>
      <p:sp>
        <p:nvSpPr>
          <p:cNvPr id="215" name="Google Shape;215;p34"/>
          <p:cNvSpPr txBox="1">
            <a:spLocks noGrp="1"/>
          </p:cNvSpPr>
          <p:nvPr>
            <p:ph type="body" idx="1"/>
          </p:nvPr>
        </p:nvSpPr>
        <p:spPr>
          <a:xfrm>
            <a:off x="628650" y="1369219"/>
            <a:ext cx="8206068" cy="3263504"/>
          </a:xfrm>
          <a:prstGeom prst="rect">
            <a:avLst/>
          </a:prstGeom>
          <a:noFill/>
          <a:ln>
            <a:noFill/>
          </a:ln>
        </p:spPr>
        <p:txBody>
          <a:bodyPr spcFirstLastPara="1" wrap="square" lIns="68575" tIns="34275" rIns="68575" bIns="34275" anchor="t" anchorCtr="0">
            <a:normAutofit/>
          </a:bodyPr>
          <a:lstStyle/>
          <a:p>
            <a:pPr marL="342900" lvl="0" indent="-323850" algn="l" rtl="0">
              <a:lnSpc>
                <a:spcPct val="130000"/>
              </a:lnSpc>
              <a:spcBef>
                <a:spcPts val="0"/>
              </a:spcBef>
              <a:spcAft>
                <a:spcPts val="0"/>
              </a:spcAft>
              <a:buClr>
                <a:schemeClr val="dk1"/>
              </a:buClr>
              <a:buSzPts val="3100"/>
              <a:buChar char="•"/>
            </a:pPr>
            <a:r>
              <a:rPr lang="en-US" sz="3100">
                <a:latin typeface="Alumni Sans"/>
                <a:ea typeface="Alumni Sans"/>
                <a:cs typeface="Alumni Sans"/>
                <a:sym typeface="Alumni Sans"/>
              </a:rPr>
              <a:t>Rename </a:t>
            </a:r>
            <a:r>
              <a:rPr lang="en-US" sz="3100" b="1">
                <a:latin typeface="Alumni Sans"/>
                <a:ea typeface="Alumni Sans"/>
                <a:cs typeface="Alumni Sans"/>
                <a:sym typeface="Alumni Sans"/>
              </a:rPr>
              <a:t>metadata file </a:t>
            </a:r>
            <a:r>
              <a:rPr lang="en-US" sz="3100">
                <a:latin typeface="Alumni Sans"/>
                <a:ea typeface="Alumni Sans"/>
                <a:cs typeface="Alumni Sans"/>
                <a:sym typeface="Alumni Sans"/>
              </a:rPr>
              <a:t>to </a:t>
            </a:r>
            <a:r>
              <a:rPr lang="en-US" sz="3100" b="1">
                <a:latin typeface="Alumni Sans"/>
                <a:ea typeface="Alumni Sans"/>
                <a:cs typeface="Alumni Sans"/>
                <a:sym typeface="Alumni Sans"/>
              </a:rPr>
              <a:t>auth.xml</a:t>
            </a:r>
            <a:r>
              <a:rPr lang="en-US" sz="3100">
                <a:latin typeface="Alumni Sans"/>
                <a:ea typeface="Alumni Sans"/>
                <a:cs typeface="Alumni Sans"/>
                <a:sym typeface="Alumni Sans"/>
              </a:rPr>
              <a:t> to match </a:t>
            </a:r>
            <a:r>
              <a:rPr lang="en-US" sz="3100" b="1">
                <a:latin typeface="Alumni Sans"/>
                <a:ea typeface="Alumni Sans"/>
                <a:cs typeface="Alumni Sans"/>
                <a:sym typeface="Alumni Sans"/>
              </a:rPr>
              <a:t>auth value </a:t>
            </a:r>
            <a:r>
              <a:rPr lang="en-US" sz="3100">
                <a:latin typeface="Alumni Sans"/>
                <a:ea typeface="Alumni Sans"/>
                <a:cs typeface="Alumni Sans"/>
                <a:sym typeface="Alumni Sans"/>
              </a:rPr>
              <a:t>(district name).</a:t>
            </a:r>
            <a:endParaRPr sz="3100" b="1">
              <a:latin typeface="Alumni Sans"/>
              <a:ea typeface="Alumni Sans"/>
              <a:cs typeface="Alumni Sans"/>
              <a:sym typeface="Alumni Sans"/>
            </a:endParaRPr>
          </a:p>
          <a:p>
            <a:pPr marL="342900" lvl="0" indent="-323850" algn="l" rtl="0">
              <a:lnSpc>
                <a:spcPct val="130000"/>
              </a:lnSpc>
              <a:spcBef>
                <a:spcPts val="800"/>
              </a:spcBef>
              <a:spcAft>
                <a:spcPts val="0"/>
              </a:spcAft>
              <a:buClr>
                <a:schemeClr val="dk1"/>
              </a:buClr>
              <a:buSzPts val="3100"/>
              <a:buChar char="•"/>
            </a:pPr>
            <a:r>
              <a:rPr lang="en-US" sz="3100">
                <a:latin typeface="Alumni Sans"/>
                <a:ea typeface="Alumni Sans"/>
                <a:cs typeface="Alumni Sans"/>
                <a:sym typeface="Alumni Sans"/>
              </a:rPr>
              <a:t>Upload to </a:t>
            </a:r>
            <a:r>
              <a:rPr lang="en-US" sz="3100" b="1">
                <a:latin typeface="Alumni Sans"/>
                <a:ea typeface="Alumni Sans"/>
                <a:cs typeface="Alumni Sans"/>
                <a:sym typeface="Alumni Sans"/>
              </a:rPr>
              <a:t>includeShib</a:t>
            </a:r>
            <a:r>
              <a:rPr lang="en-US" sz="3100">
                <a:latin typeface="Alumni Sans"/>
                <a:ea typeface="Alumni Sans"/>
                <a:cs typeface="Alumni Sans"/>
                <a:sym typeface="Alumni Sans"/>
              </a:rPr>
              <a:t> folder</a:t>
            </a:r>
            <a:endParaRPr sz="3100">
              <a:latin typeface="Alumni Sans"/>
              <a:ea typeface="Alumni Sans"/>
              <a:cs typeface="Alumni Sans"/>
              <a:sym typeface="Alumni Sans"/>
            </a:endParaRPr>
          </a:p>
          <a:p>
            <a:pPr marL="342900" lvl="0" indent="-323850" algn="l" rtl="0">
              <a:lnSpc>
                <a:spcPct val="130000"/>
              </a:lnSpc>
              <a:spcBef>
                <a:spcPts val="800"/>
              </a:spcBef>
              <a:spcAft>
                <a:spcPts val="0"/>
              </a:spcAft>
              <a:buClr>
                <a:schemeClr val="dk1"/>
              </a:buClr>
              <a:buSzPts val="3100"/>
              <a:buChar char="•"/>
            </a:pPr>
            <a:r>
              <a:rPr lang="en-US" sz="3100">
                <a:latin typeface="Alumni Sans"/>
                <a:ea typeface="Alumni Sans"/>
                <a:cs typeface="Alumni Sans"/>
                <a:sym typeface="Alumni Sans"/>
              </a:rPr>
              <a:t>Path for </a:t>
            </a:r>
            <a:r>
              <a:rPr lang="en-US" sz="3100" b="1">
                <a:latin typeface="Alumni Sans"/>
                <a:ea typeface="Alumni Sans"/>
                <a:cs typeface="Alumni Sans"/>
                <a:sym typeface="Alumni Sans"/>
              </a:rPr>
              <a:t>config.txt</a:t>
            </a:r>
            <a:r>
              <a:rPr lang="en-US" sz="3100">
                <a:latin typeface="Alumni Sans"/>
                <a:ea typeface="Alumni Sans"/>
                <a:cs typeface="Alumni Sans"/>
                <a:sym typeface="Alumni Sans"/>
              </a:rPr>
              <a:t>: </a:t>
            </a:r>
            <a:r>
              <a:rPr lang="en-US" sz="3100" b="1">
                <a:latin typeface="Alumni Sans"/>
                <a:ea typeface="Alumni Sans"/>
                <a:cs typeface="Alumni Sans"/>
                <a:sym typeface="Alumni Sans"/>
              </a:rPr>
              <a:t>/includeShib/mydistrict.xml</a:t>
            </a:r>
            <a:endParaRPr sz="3100">
              <a:latin typeface="Alumni Sans"/>
              <a:ea typeface="Alumni Sans"/>
              <a:cs typeface="Alumni Sans"/>
              <a:sym typeface="Alumni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4745559" y="-642900"/>
            <a:ext cx="4530900" cy="6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Quattrocento Sans"/>
              <a:buNone/>
            </a:pPr>
            <a:r>
              <a:rPr lang="en-US" sz="3100" b="1" dirty="0" err="1">
                <a:solidFill>
                  <a:srgbClr val="B1BA1E"/>
                </a:solidFill>
                <a:latin typeface="Alumni Sans"/>
                <a:ea typeface="Alumni Sans"/>
                <a:cs typeface="Alumni Sans"/>
                <a:sym typeface="Alumni Sans"/>
              </a:rPr>
              <a:t>Ezproxy</a:t>
            </a:r>
            <a:r>
              <a:rPr lang="en-US" sz="3100" b="1" dirty="0">
                <a:solidFill>
                  <a:srgbClr val="B1BA1E"/>
                </a:solidFill>
                <a:latin typeface="Alumni Sans"/>
                <a:ea typeface="Alumni Sans"/>
                <a:cs typeface="Alumni Sans"/>
                <a:sym typeface="Alumni Sans"/>
              </a:rPr>
              <a:t> </a:t>
            </a:r>
            <a:r>
              <a:rPr lang="en-US" sz="3100" b="1" dirty="0" err="1">
                <a:solidFill>
                  <a:srgbClr val="B1BA1E"/>
                </a:solidFill>
                <a:latin typeface="Alumni Sans"/>
                <a:ea typeface="Alumni Sans"/>
                <a:cs typeface="Alumni Sans"/>
                <a:sym typeface="Alumni Sans"/>
              </a:rPr>
              <a:t>includeShib</a:t>
            </a:r>
            <a:endParaRPr sz="3100" b="1" dirty="0">
              <a:solidFill>
                <a:srgbClr val="B1BA1E"/>
              </a:solidFill>
              <a:latin typeface="Alumni Sans"/>
              <a:ea typeface="Alumni Sans"/>
              <a:cs typeface="Alumni Sans"/>
              <a:sym typeface="Alumni Sans"/>
            </a:endParaRPr>
          </a:p>
        </p:txBody>
      </p:sp>
      <p:pic>
        <p:nvPicPr>
          <p:cNvPr id="222" name="Google Shape;222;p35" descr="Screenshot of a file directory, with a box highlighting a portion of the filepath: ezproxy &gt; includeShib"/>
          <p:cNvPicPr preferRelativeResize="0"/>
          <p:nvPr/>
        </p:nvPicPr>
        <p:blipFill>
          <a:blip r:embed="rId3">
            <a:alphaModFix/>
          </a:blip>
          <a:stretch>
            <a:fillRect/>
          </a:stretch>
        </p:blipFill>
        <p:spPr>
          <a:xfrm>
            <a:off x="152400" y="795300"/>
            <a:ext cx="8839201" cy="38000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4572000" y="93575"/>
            <a:ext cx="4499400" cy="64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Quattrocento Sans"/>
              <a:buNone/>
            </a:pPr>
            <a:r>
              <a:rPr lang="en-US" sz="3100"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kyvl.org/ezproxy/</a:t>
            </a:r>
            <a:r>
              <a:rPr lang="en-US" sz="3100" b="1"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user-txt</a:t>
            </a:r>
            <a:endParaRPr sz="3100" b="1">
              <a:solidFill>
                <a:srgbClr val="B1BA1E"/>
              </a:solidFill>
              <a:latin typeface="Alumni Sans"/>
              <a:ea typeface="Alumni Sans"/>
              <a:cs typeface="Alumni Sans"/>
              <a:sym typeface="Alumni Sans"/>
            </a:endParaRPr>
          </a:p>
        </p:txBody>
      </p:sp>
      <p:sp>
        <p:nvSpPr>
          <p:cNvPr id="229" name="Google Shape;229;p36"/>
          <p:cNvSpPr txBox="1">
            <a:spLocks noGrp="1"/>
          </p:cNvSpPr>
          <p:nvPr>
            <p:ph type="body" idx="1"/>
          </p:nvPr>
        </p:nvSpPr>
        <p:spPr>
          <a:xfrm>
            <a:off x="628650" y="1369219"/>
            <a:ext cx="8206068" cy="3263504"/>
          </a:xfrm>
          <a:prstGeom prst="rect">
            <a:avLst/>
          </a:prstGeom>
          <a:noFill/>
          <a:ln>
            <a:noFill/>
          </a:ln>
        </p:spPr>
        <p:txBody>
          <a:bodyPr spcFirstLastPara="1" wrap="square" lIns="68575" tIns="34275" rIns="68575" bIns="34275" anchor="t" anchorCtr="0">
            <a:normAutofit/>
          </a:bodyPr>
          <a:lstStyle/>
          <a:p>
            <a:pPr marL="0" lvl="0" indent="0" algn="l" rtl="0">
              <a:lnSpc>
                <a:spcPct val="130000"/>
              </a:lnSpc>
              <a:spcBef>
                <a:spcPts val="0"/>
              </a:spcBef>
              <a:spcAft>
                <a:spcPts val="0"/>
              </a:spcAft>
              <a:buClr>
                <a:schemeClr val="dk1"/>
              </a:buClr>
              <a:buSzPts val="6300"/>
              <a:buNone/>
            </a:pPr>
            <a:r>
              <a:rPr lang="en-US" sz="3100" b="1">
                <a:latin typeface="Alumni Sans"/>
                <a:ea typeface="Alumni Sans"/>
                <a:cs typeface="Alumni Sans"/>
                <a:sym typeface="Alumni Sans"/>
              </a:rPr>
              <a:t>::Shibboleth</a:t>
            </a:r>
            <a:endParaRPr sz="3100">
              <a:latin typeface="Alumni Sans"/>
              <a:ea typeface="Alumni Sans"/>
              <a:cs typeface="Alumni Sans"/>
              <a:sym typeface="Alumni Sans"/>
            </a:endParaRPr>
          </a:p>
          <a:p>
            <a:pPr marL="342900" lvl="1" indent="0" algn="l" rtl="0">
              <a:lnSpc>
                <a:spcPct val="130000"/>
              </a:lnSpc>
              <a:spcBef>
                <a:spcPts val="400"/>
              </a:spcBef>
              <a:spcAft>
                <a:spcPts val="0"/>
              </a:spcAft>
              <a:buClr>
                <a:schemeClr val="dk1"/>
              </a:buClr>
              <a:buSzPts val="6300"/>
              <a:buNone/>
            </a:pPr>
            <a:r>
              <a:rPr lang="en-US" sz="3100" b="1">
                <a:latin typeface="Alumni Sans"/>
                <a:ea typeface="Alumni Sans"/>
                <a:cs typeface="Alumni Sans"/>
                <a:sym typeface="Alumni Sans"/>
              </a:rPr>
              <a:t>If login:auth eq </a:t>
            </a:r>
            <a:r>
              <a:rPr lang="en-US" sz="3100">
                <a:latin typeface="Alumni Sans"/>
                <a:ea typeface="Alumni Sans"/>
                <a:cs typeface="Alumni Sans"/>
                <a:sym typeface="Alumni Sans"/>
              </a:rPr>
              <a:t>“myauthname”;</a:t>
            </a:r>
            <a:endParaRPr sz="3100">
              <a:latin typeface="Alumni Sans"/>
              <a:ea typeface="Alumni Sans"/>
              <a:cs typeface="Alumni Sans"/>
              <a:sym typeface="Alumni Sans"/>
            </a:endParaRPr>
          </a:p>
          <a:p>
            <a:pPr marL="342900" lvl="1" indent="0" algn="l" rtl="0">
              <a:lnSpc>
                <a:spcPct val="130000"/>
              </a:lnSpc>
              <a:spcBef>
                <a:spcPts val="400"/>
              </a:spcBef>
              <a:spcAft>
                <a:spcPts val="0"/>
              </a:spcAft>
              <a:buClr>
                <a:schemeClr val="dk1"/>
              </a:buClr>
              <a:buSzPts val="6000"/>
              <a:buNone/>
            </a:pPr>
            <a:r>
              <a:rPr lang="en-US" sz="3100" b="1">
                <a:latin typeface="Alumni Sans"/>
                <a:ea typeface="Alumni Sans"/>
                <a:cs typeface="Alumni Sans"/>
                <a:sym typeface="Alumni Sans"/>
              </a:rPr>
              <a:t>IDP20</a:t>
            </a:r>
            <a:r>
              <a:rPr lang="en-US" sz="3100">
                <a:latin typeface="Alumni Sans"/>
                <a:ea typeface="Alumni Sans"/>
                <a:cs typeface="Alumni Sans"/>
                <a:sym typeface="Alumni Sans"/>
              </a:rPr>
              <a:t> https://accounts.google.com/o/saml2?</a:t>
            </a:r>
            <a:r>
              <a:rPr lang="en-US" sz="3100" b="1">
                <a:latin typeface="Alumni Sans"/>
                <a:ea typeface="Alumni Sans"/>
                <a:cs typeface="Alumni Sans"/>
                <a:sym typeface="Alumni Sans"/>
              </a:rPr>
              <a:t>idpid=C04123AB</a:t>
            </a:r>
            <a:endParaRPr sz="3100">
              <a:latin typeface="Alumni Sans"/>
              <a:ea typeface="Alumni Sans"/>
              <a:cs typeface="Alumni Sans"/>
              <a:sym typeface="Alumni Sans"/>
            </a:endParaRPr>
          </a:p>
          <a:p>
            <a:pPr marL="0" lvl="0" indent="0" algn="l" rtl="0">
              <a:lnSpc>
                <a:spcPct val="130000"/>
              </a:lnSpc>
              <a:spcBef>
                <a:spcPts val="800"/>
              </a:spcBef>
              <a:spcAft>
                <a:spcPts val="0"/>
              </a:spcAft>
              <a:buClr>
                <a:schemeClr val="dk1"/>
              </a:buClr>
              <a:buSzPts val="6300"/>
              <a:buNone/>
            </a:pPr>
            <a:r>
              <a:rPr lang="en-US" sz="3100" b="1">
                <a:latin typeface="Alumni Sans"/>
                <a:ea typeface="Alumni Sans"/>
                <a:cs typeface="Alumni Sans"/>
                <a:sym typeface="Alumni Sans"/>
              </a:rPr>
              <a:t>/Shibboleth</a:t>
            </a:r>
            <a:endParaRPr sz="3100" b="1">
              <a:latin typeface="Alumni Sans"/>
              <a:ea typeface="Alumni Sans"/>
              <a:cs typeface="Alumni Sans"/>
              <a:sym typeface="Alumni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572000" y="104475"/>
            <a:ext cx="3770700" cy="6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Quattrocento Sans"/>
              <a:buNone/>
            </a:pPr>
            <a:r>
              <a:rPr lang="en-US" sz="3100"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kyvl.org/ezproxy/</a:t>
            </a:r>
            <a:r>
              <a:rPr lang="en-US" sz="3100" b="1" u="sng">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config-txt</a:t>
            </a:r>
            <a:endParaRPr sz="3100" b="1">
              <a:solidFill>
                <a:srgbClr val="B1BA1E"/>
              </a:solidFill>
              <a:latin typeface="Alumni Sans"/>
              <a:ea typeface="Alumni Sans"/>
              <a:cs typeface="Alumni Sans"/>
              <a:sym typeface="Alumni Sans"/>
            </a:endParaRPr>
          </a:p>
        </p:txBody>
      </p:sp>
      <p:sp>
        <p:nvSpPr>
          <p:cNvPr id="236" name="Google Shape;236;p37"/>
          <p:cNvSpPr txBox="1">
            <a:spLocks noGrp="1"/>
          </p:cNvSpPr>
          <p:nvPr>
            <p:ph type="body" idx="1"/>
          </p:nvPr>
        </p:nvSpPr>
        <p:spPr>
          <a:xfrm>
            <a:off x="628650" y="1369219"/>
            <a:ext cx="8206068" cy="3263504"/>
          </a:xfrm>
          <a:prstGeom prst="rect">
            <a:avLst/>
          </a:prstGeom>
          <a:noFill/>
          <a:ln>
            <a:noFill/>
          </a:ln>
        </p:spPr>
        <p:txBody>
          <a:bodyPr spcFirstLastPara="1" wrap="square" lIns="68575" tIns="34275" rIns="68575" bIns="34275" anchor="t" anchorCtr="0">
            <a:normAutofit fontScale="55000" lnSpcReduction="10000"/>
          </a:bodyPr>
          <a:lstStyle/>
          <a:p>
            <a:pPr marL="0" lvl="0" indent="0" algn="l" rtl="0">
              <a:lnSpc>
                <a:spcPct val="130000"/>
              </a:lnSpc>
              <a:spcBef>
                <a:spcPts val="0"/>
              </a:spcBef>
              <a:spcAft>
                <a:spcPts val="0"/>
              </a:spcAft>
              <a:buClr>
                <a:schemeClr val="dk1"/>
              </a:buClr>
              <a:buSzPct val="112500"/>
              <a:buNone/>
            </a:pPr>
            <a:r>
              <a:rPr lang="en-US" sz="5600" b="1">
                <a:latin typeface="Alumni Sans"/>
                <a:ea typeface="Alumni Sans"/>
                <a:cs typeface="Alumni Sans"/>
                <a:sym typeface="Alumni Sans"/>
              </a:rPr>
              <a:t>ShibbolethMetadata \</a:t>
            </a:r>
            <a:endParaRPr sz="5600">
              <a:latin typeface="Alumni Sans"/>
              <a:ea typeface="Alumni Sans"/>
              <a:cs typeface="Alumni Sans"/>
              <a:sym typeface="Alumni Sans"/>
            </a:endParaRPr>
          </a:p>
          <a:p>
            <a:pPr marL="0" lvl="0" indent="0" algn="l" rtl="0">
              <a:lnSpc>
                <a:spcPct val="120000"/>
              </a:lnSpc>
              <a:spcBef>
                <a:spcPts val="800"/>
              </a:spcBef>
              <a:spcAft>
                <a:spcPts val="0"/>
              </a:spcAft>
              <a:buClr>
                <a:schemeClr val="dk1"/>
              </a:buClr>
              <a:buSzPct val="117857"/>
              <a:buNone/>
            </a:pPr>
            <a:r>
              <a:rPr lang="en-US" sz="5600">
                <a:latin typeface="Alumni Sans"/>
                <a:ea typeface="Alumni Sans"/>
                <a:cs typeface="Alumni Sans"/>
                <a:sym typeface="Alumni Sans"/>
              </a:rPr>
              <a:t>  -EntityID=</a:t>
            </a:r>
            <a:r>
              <a:rPr lang="en-US" sz="5600" b="1" i="1">
                <a:latin typeface="Alumni Sans"/>
                <a:ea typeface="Alumni Sans"/>
                <a:cs typeface="Alumni Sans"/>
                <a:sym typeface="Alumni Sans"/>
              </a:rPr>
              <a:t>https://proxy.kyvl.org</a:t>
            </a:r>
            <a:r>
              <a:rPr lang="en-US" sz="5600">
                <a:latin typeface="Alumni Sans"/>
                <a:ea typeface="Alumni Sans"/>
                <a:cs typeface="Alumni Sans"/>
                <a:sym typeface="Alumni Sans"/>
              </a:rPr>
              <a:t> \</a:t>
            </a:r>
            <a:endParaRPr sz="5600">
              <a:latin typeface="Alumni Sans"/>
              <a:ea typeface="Alumni Sans"/>
              <a:cs typeface="Alumni Sans"/>
              <a:sym typeface="Alumni Sans"/>
            </a:endParaRPr>
          </a:p>
          <a:p>
            <a:pPr marL="0" lvl="0" indent="0" algn="l" rtl="0">
              <a:lnSpc>
                <a:spcPct val="120000"/>
              </a:lnSpc>
              <a:spcBef>
                <a:spcPts val="800"/>
              </a:spcBef>
              <a:spcAft>
                <a:spcPts val="0"/>
              </a:spcAft>
              <a:buClr>
                <a:schemeClr val="dk1"/>
              </a:buClr>
              <a:buSzPct val="117857"/>
              <a:buNone/>
            </a:pPr>
            <a:r>
              <a:rPr lang="en-US" sz="5600">
                <a:latin typeface="Alumni Sans"/>
                <a:ea typeface="Alumni Sans"/>
                <a:cs typeface="Alumni Sans"/>
                <a:sym typeface="Alumni Sans"/>
              </a:rPr>
              <a:t>  -File=</a:t>
            </a:r>
            <a:r>
              <a:rPr lang="en-US" sz="5600" b="1" i="1">
                <a:latin typeface="Alumni Sans"/>
                <a:ea typeface="Alumni Sans"/>
                <a:cs typeface="Alumni Sans"/>
                <a:sym typeface="Alumni Sans"/>
              </a:rPr>
              <a:t>includeShib/filename.xml</a:t>
            </a:r>
            <a:r>
              <a:rPr lang="en-US" sz="5600">
                <a:latin typeface="Alumni Sans"/>
                <a:ea typeface="Alumni Sans"/>
                <a:cs typeface="Alumni Sans"/>
                <a:sym typeface="Alumni Sans"/>
              </a:rPr>
              <a:t> \</a:t>
            </a:r>
            <a:endParaRPr sz="5600">
              <a:latin typeface="Alumni Sans"/>
              <a:ea typeface="Alumni Sans"/>
              <a:cs typeface="Alumni Sans"/>
              <a:sym typeface="Alumni Sans"/>
            </a:endParaRPr>
          </a:p>
          <a:p>
            <a:pPr marL="0" lvl="0" indent="0" algn="l" rtl="0">
              <a:lnSpc>
                <a:spcPct val="120000"/>
              </a:lnSpc>
              <a:spcBef>
                <a:spcPts val="800"/>
              </a:spcBef>
              <a:spcAft>
                <a:spcPts val="0"/>
              </a:spcAft>
              <a:buClr>
                <a:schemeClr val="dk1"/>
              </a:buClr>
              <a:buSzPct val="94642"/>
              <a:buNone/>
            </a:pPr>
            <a:r>
              <a:rPr lang="en-US" sz="5600">
                <a:latin typeface="Alumni Sans"/>
                <a:ea typeface="Alumni Sans"/>
                <a:cs typeface="Alumni Sans"/>
                <a:sym typeface="Alumni Sans"/>
              </a:rPr>
              <a:t>   -SignResponse=false -SignAssertion=true -EncryptAssertion=false \</a:t>
            </a:r>
            <a:endParaRPr sz="5600" b="1">
              <a:latin typeface="Alumni Sans"/>
              <a:ea typeface="Alumni Sans"/>
              <a:cs typeface="Alumni Sans"/>
              <a:sym typeface="Alumni Sans"/>
            </a:endParaRPr>
          </a:p>
          <a:p>
            <a:pPr marL="342900" lvl="1" indent="0" algn="l" rtl="0">
              <a:lnSpc>
                <a:spcPct val="130000"/>
              </a:lnSpc>
              <a:spcBef>
                <a:spcPts val="400"/>
              </a:spcBef>
              <a:spcAft>
                <a:spcPts val="0"/>
              </a:spcAft>
              <a:buClr>
                <a:schemeClr val="dk1"/>
              </a:buClr>
              <a:buSzPct val="100000"/>
              <a:buNone/>
            </a:pPr>
            <a:r>
              <a:rPr lang="en-US" sz="6300" b="1">
                <a:latin typeface="Quattrocento Sans"/>
                <a:ea typeface="Quattrocento Sans"/>
                <a:cs typeface="Quattrocento Sans"/>
                <a:sym typeface="Quattrocento Sans"/>
              </a:rPr>
              <a:t>     </a:t>
            </a:r>
            <a:endParaRPr sz="5400" b="1">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8"/>
          <p:cNvSpPr txBox="1">
            <a:spLocks noGrp="1"/>
          </p:cNvSpPr>
          <p:nvPr>
            <p:ph type="title"/>
          </p:nvPr>
        </p:nvSpPr>
        <p:spPr>
          <a:xfrm>
            <a:off x="4844850" y="82700"/>
            <a:ext cx="3378300" cy="64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Quattrocento Sans"/>
              <a:buNone/>
            </a:pPr>
            <a:r>
              <a:rPr lang="en-US" sz="3100" u="sng" dirty="0">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kyvl.org/</a:t>
            </a:r>
            <a:r>
              <a:rPr lang="en-US" sz="3100" u="sng" dirty="0" err="1">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ezproxy</a:t>
            </a:r>
            <a:r>
              <a:rPr lang="en-US" sz="3100" u="sng" dirty="0">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a:t>
            </a:r>
            <a:r>
              <a:rPr lang="en-US" sz="3100" b="1" u="sng" dirty="0" err="1">
                <a:solidFill>
                  <a:srgbClr val="B1BA1E"/>
                </a:solidFill>
                <a:latin typeface="Alumni Sans"/>
                <a:ea typeface="Alumni Sans"/>
                <a:cs typeface="Alumni Sans"/>
                <a:sym typeface="Alumni Sans"/>
                <a:hlinkClick r:id="rId3">
                  <a:extLst>
                    <a:ext uri="{A12FA001-AC4F-418D-AE19-62706E023703}">
                      <ahyp:hlinkClr xmlns:ahyp="http://schemas.microsoft.com/office/drawing/2018/hyperlinkcolor" val="tx"/>
                    </a:ext>
                  </a:extLst>
                </a:hlinkClick>
              </a:rPr>
              <a:t>js</a:t>
            </a:r>
            <a:endParaRPr sz="3100" b="1" dirty="0">
              <a:solidFill>
                <a:srgbClr val="B1BA1E"/>
              </a:solidFill>
              <a:latin typeface="Alumni Sans"/>
              <a:ea typeface="Alumni Sans"/>
              <a:cs typeface="Alumni Sans"/>
              <a:sym typeface="Alumni Sans"/>
            </a:endParaRPr>
          </a:p>
        </p:txBody>
      </p:sp>
      <p:pic>
        <p:nvPicPr>
          <p:cNvPr id="242" name="Google Shape;242;p38" descr="Screenshot of KYVL's javascript file, with the following code highlighted: const samlDistricts, &quot;kenton&quot;, const samlPrivates"/>
          <p:cNvPicPr preferRelativeResize="0"/>
          <p:nvPr/>
        </p:nvPicPr>
        <p:blipFill rotWithShape="1">
          <a:blip r:embed="rId4">
            <a:alphaModFix/>
          </a:blip>
          <a:srcRect/>
          <a:stretch/>
        </p:blipFill>
        <p:spPr>
          <a:xfrm>
            <a:off x="487300" y="888329"/>
            <a:ext cx="8001000" cy="35075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457200" y="735550"/>
            <a:ext cx="4613700" cy="118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dirty="0">
                <a:latin typeface="Alumni Sans"/>
                <a:ea typeface="Alumni Sans"/>
                <a:cs typeface="Alumni Sans"/>
                <a:sym typeface="Alumni Sans"/>
              </a:rPr>
              <a:t>Things to know:</a:t>
            </a:r>
            <a:endParaRPr sz="5200" b="1" dirty="0">
              <a:latin typeface="Alumni Sans"/>
              <a:ea typeface="Alumni Sans"/>
              <a:cs typeface="Alumni Sans"/>
              <a:sym typeface="Alumni Sans"/>
            </a:endParaRPr>
          </a:p>
        </p:txBody>
      </p:sp>
      <p:sp>
        <p:nvSpPr>
          <p:cNvPr id="249" name="Google Shape;249;p39"/>
          <p:cNvSpPr txBox="1"/>
          <p:nvPr/>
        </p:nvSpPr>
        <p:spPr>
          <a:xfrm>
            <a:off x="457200" y="1719200"/>
            <a:ext cx="8032200" cy="27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100" i="0" u="none" strike="noStrike" cap="none">
                <a:solidFill>
                  <a:srgbClr val="000000"/>
                </a:solidFill>
                <a:latin typeface="Alumni Sans"/>
                <a:ea typeface="Alumni Sans"/>
                <a:cs typeface="Alumni Sans"/>
                <a:sym typeface="Alumni Sans"/>
              </a:rPr>
              <a:t>Get help any</a:t>
            </a:r>
            <a:r>
              <a:rPr lang="en-US" sz="3100">
                <a:latin typeface="Alumni Sans"/>
                <a:ea typeface="Alumni Sans"/>
                <a:cs typeface="Alumni Sans"/>
                <a:sym typeface="Alumni Sans"/>
              </a:rPr>
              <a:t>time via</a:t>
            </a:r>
            <a:r>
              <a:rPr lang="en-US" sz="3100" i="0" u="none" strike="noStrike" cap="none">
                <a:solidFill>
                  <a:srgbClr val="000000"/>
                </a:solidFill>
                <a:latin typeface="Alumni Sans"/>
                <a:ea typeface="Alumni Sans"/>
                <a:cs typeface="Alumni Sans"/>
                <a:sym typeface="Alumni Sans"/>
              </a:rPr>
              <a:t> </a:t>
            </a:r>
            <a:r>
              <a:rPr lang="en-US" sz="3100" i="0" u="sng" strike="noStrike" cap="none">
                <a:solidFill>
                  <a:schemeClr val="hlink"/>
                </a:solidFill>
                <a:latin typeface="Alumni Sans"/>
                <a:ea typeface="Alumni Sans"/>
                <a:cs typeface="Alumni Sans"/>
                <a:sym typeface="Alumni Sans"/>
                <a:hlinkClick r:id="rId3"/>
              </a:rPr>
              <a:t>KYVL@ky.gov</a:t>
            </a:r>
            <a:r>
              <a:rPr lang="en-US" sz="3100" i="0" u="none" strike="noStrike" cap="none">
                <a:solidFill>
                  <a:srgbClr val="000000"/>
                </a:solidFill>
                <a:latin typeface="Alumni Sans"/>
                <a:ea typeface="Alumni Sans"/>
                <a:cs typeface="Alumni Sans"/>
                <a:sym typeface="Alumni Sans"/>
              </a:rPr>
              <a:t> or </a:t>
            </a:r>
            <a:endParaRPr sz="3100" i="0" u="none" strike="noStrike" cap="none">
              <a:solidFill>
                <a:srgbClr val="000000"/>
              </a:solidFill>
              <a:latin typeface="Alumni Sans"/>
              <a:ea typeface="Alumni Sans"/>
              <a:cs typeface="Alumni Sans"/>
              <a:sym typeface="Alumni Sans"/>
            </a:endParaRPr>
          </a:p>
          <a:p>
            <a:pPr marL="0" marR="0" lvl="0" indent="0" algn="l" rtl="0">
              <a:lnSpc>
                <a:spcPct val="100000"/>
              </a:lnSpc>
              <a:spcBef>
                <a:spcPts val="0"/>
              </a:spcBef>
              <a:spcAft>
                <a:spcPts val="0"/>
              </a:spcAft>
              <a:buNone/>
            </a:pPr>
            <a:r>
              <a:rPr lang="en-US" sz="3100">
                <a:latin typeface="Alumni Sans"/>
                <a:ea typeface="Alumni Sans"/>
                <a:cs typeface="Alumni Sans"/>
                <a:sym typeface="Alumni Sans"/>
              </a:rPr>
              <a:t>Email </a:t>
            </a:r>
            <a:r>
              <a:rPr lang="en-US" sz="3100" u="sng">
                <a:solidFill>
                  <a:schemeClr val="hlink"/>
                </a:solidFill>
                <a:latin typeface="Alumni Sans"/>
                <a:ea typeface="Alumni Sans"/>
                <a:cs typeface="Alumni Sans"/>
                <a:sym typeface="Alumni Sans"/>
                <a:hlinkClick r:id="rId4"/>
              </a:rPr>
              <a:t>ilona.burdette@ky.gov</a:t>
            </a:r>
            <a:r>
              <a:rPr lang="en-US" sz="3100">
                <a:latin typeface="Alumni Sans"/>
                <a:ea typeface="Alumni Sans"/>
                <a:cs typeface="Alumni Sans"/>
                <a:sym typeface="Alumni Sans"/>
              </a:rPr>
              <a:t> or </a:t>
            </a:r>
            <a:r>
              <a:rPr lang="en-US" sz="3100" u="sng">
                <a:solidFill>
                  <a:schemeClr val="hlink"/>
                </a:solidFill>
                <a:latin typeface="Alumni Sans"/>
                <a:ea typeface="Alumni Sans"/>
                <a:cs typeface="Alumni Sans"/>
                <a:sym typeface="Alumni Sans"/>
                <a:hlinkClick r:id="rId5"/>
              </a:rPr>
              <a:t>enid.wohlstein@ky.gov</a:t>
            </a:r>
            <a:endParaRPr sz="3100">
              <a:latin typeface="Alumni Sans"/>
              <a:ea typeface="Alumni Sans"/>
              <a:cs typeface="Alumni Sans"/>
              <a:sym typeface="Alumni Sans"/>
            </a:endParaRPr>
          </a:p>
          <a:p>
            <a:pPr marL="0" lvl="0" indent="0" algn="l" rtl="0">
              <a:lnSpc>
                <a:spcPct val="107000"/>
              </a:lnSpc>
              <a:spcBef>
                <a:spcPts val="600"/>
              </a:spcBef>
              <a:spcAft>
                <a:spcPts val="0"/>
              </a:spcAft>
              <a:buNone/>
            </a:pPr>
            <a:br>
              <a:rPr lang="en-US" sz="3100">
                <a:latin typeface="Alumni Sans"/>
                <a:ea typeface="Alumni Sans"/>
                <a:cs typeface="Alumni Sans"/>
                <a:sym typeface="Alumni Sans"/>
              </a:rPr>
            </a:br>
            <a:r>
              <a:rPr lang="en-US" sz="3000" b="1">
                <a:solidFill>
                  <a:schemeClr val="dk1"/>
                </a:solidFill>
                <a:latin typeface="Alumni Sans"/>
                <a:ea typeface="Alumni Sans"/>
                <a:cs typeface="Alumni Sans"/>
                <a:sym typeface="Alumni Sans"/>
              </a:rPr>
              <a:t>Resource page</a:t>
            </a:r>
            <a:r>
              <a:rPr lang="en-US" sz="3000">
                <a:solidFill>
                  <a:schemeClr val="dk1"/>
                </a:solidFill>
                <a:latin typeface="Alumni Sans"/>
                <a:ea typeface="Alumni Sans"/>
                <a:cs typeface="Alumni Sans"/>
                <a:sym typeface="Alumni Sans"/>
              </a:rPr>
              <a:t> </a:t>
            </a:r>
            <a:r>
              <a:rPr lang="en-US" sz="3000">
                <a:solidFill>
                  <a:srgbClr val="0000FF"/>
                </a:solidFill>
                <a:latin typeface="Alumni Sans"/>
                <a:ea typeface="Alumni Sans"/>
                <a:cs typeface="Alumni Sans"/>
                <a:sym typeface="Alumni Sans"/>
              </a:rPr>
              <a:t>KYVL.org/ezproxy</a:t>
            </a:r>
            <a:endParaRPr sz="3000">
              <a:solidFill>
                <a:srgbClr val="0000FF"/>
              </a:solidFill>
              <a:latin typeface="Alumni Sans"/>
              <a:ea typeface="Alumni Sans"/>
              <a:cs typeface="Alumni Sans"/>
              <a:sym typeface="Alumni Sans"/>
            </a:endParaRPr>
          </a:p>
          <a:p>
            <a:pPr marL="0" lvl="0" indent="0" algn="l" rtl="0">
              <a:lnSpc>
                <a:spcPct val="107000"/>
              </a:lnSpc>
              <a:spcBef>
                <a:spcPts val="600"/>
              </a:spcBef>
              <a:spcAft>
                <a:spcPts val="0"/>
              </a:spcAft>
              <a:buClr>
                <a:schemeClr val="dk1"/>
              </a:buClr>
              <a:buSzPts val="1100"/>
              <a:buFont typeface="Arial"/>
              <a:buNone/>
            </a:pPr>
            <a:r>
              <a:rPr lang="en-US" sz="3000" b="1">
                <a:solidFill>
                  <a:schemeClr val="dk1"/>
                </a:solidFill>
                <a:latin typeface="Alumni Sans"/>
                <a:ea typeface="Alumni Sans"/>
                <a:cs typeface="Alumni Sans"/>
                <a:sym typeface="Alumni Sans"/>
              </a:rPr>
              <a:t>Slidedeck</a:t>
            </a:r>
            <a:r>
              <a:rPr lang="en-US" sz="3000">
                <a:solidFill>
                  <a:srgbClr val="0000FF"/>
                </a:solidFill>
                <a:latin typeface="Alumni Sans"/>
                <a:ea typeface="Alumni Sans"/>
                <a:cs typeface="Alumni Sans"/>
                <a:sym typeface="Alumni Sans"/>
              </a:rPr>
              <a:t>  </a:t>
            </a:r>
            <a:r>
              <a:rPr lang="en-US" sz="2700" u="sng">
                <a:solidFill>
                  <a:schemeClr val="hlink"/>
                </a:solidFill>
                <a:latin typeface="Alumni Sans"/>
                <a:ea typeface="Alumni Sans"/>
                <a:cs typeface="Alumni Sans"/>
                <a:sym typeface="Alumni Sans"/>
                <a:hlinkClick r:id="rId6"/>
              </a:rPr>
              <a:t>https://KYVL.org/KYVLovgtsl</a:t>
            </a:r>
            <a:endParaRPr sz="4100">
              <a:solidFill>
                <a:srgbClr val="0000FF"/>
              </a:solidFill>
              <a:latin typeface="Alumni Sans"/>
              <a:ea typeface="Alumni Sans"/>
              <a:cs typeface="Alumni Sans"/>
              <a:sym typeface="Alumni Sans"/>
            </a:endParaRPr>
          </a:p>
          <a:p>
            <a:pPr marL="0" marR="0" lvl="0" indent="0" algn="l" rtl="0">
              <a:lnSpc>
                <a:spcPct val="100000"/>
              </a:lnSpc>
              <a:spcBef>
                <a:spcPts val="600"/>
              </a:spcBef>
              <a:spcAft>
                <a:spcPts val="0"/>
              </a:spcAft>
              <a:buClr>
                <a:srgbClr val="000000"/>
              </a:buClr>
              <a:buSzPts val="1800"/>
              <a:buFont typeface="Arial"/>
              <a:buNone/>
            </a:pPr>
            <a:endParaRPr sz="2500" i="0" u="none" strike="noStrike" cap="none">
              <a:solidFill>
                <a:srgbClr val="000000"/>
              </a:solidFill>
              <a:latin typeface="Alumni Sans"/>
              <a:ea typeface="Alumni Sans"/>
              <a:cs typeface="Alumni Sans"/>
              <a:sym typeface="Alumni Sans"/>
            </a:endParaRPr>
          </a:p>
        </p:txBody>
      </p:sp>
      <p:pic>
        <p:nvPicPr>
          <p:cNvPr id="250" name="Google Shape;250;p39">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895575" y="2934225"/>
            <a:ext cx="2087675" cy="2087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idx="4294967295"/>
          </p:nvPr>
        </p:nvSpPr>
        <p:spPr>
          <a:xfrm>
            <a:off x="390425" y="786150"/>
            <a:ext cx="8249700" cy="178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6200" b="1" i="0" u="none" strike="noStrike" kern="0" cap="none" spc="0" normalizeH="0" baseline="0" noProof="0" dirty="0">
                <a:ln>
                  <a:noFill/>
                </a:ln>
                <a:solidFill>
                  <a:srgbClr val="000000"/>
                </a:solidFill>
                <a:effectLst/>
                <a:uLnTx/>
                <a:uFillTx/>
                <a:latin typeface="Alumni Sans"/>
                <a:ea typeface="Alumni Sans"/>
                <a:cs typeface="Alumni Sans"/>
                <a:sym typeface="Alumni Sans"/>
              </a:rPr>
              <a:t>Our “Old” Method</a:t>
            </a:r>
          </a:p>
          <a:p>
            <a:pPr marL="0" marR="0" lvl="0" indent="0" algn="ctr"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6200" b="1" i="0" u="none" strike="noStrike" kern="0" cap="none" spc="0" normalizeH="0" baseline="0" noProof="0" dirty="0">
                <a:ln>
                  <a:noFill/>
                </a:ln>
                <a:solidFill>
                  <a:srgbClr val="000000"/>
                </a:solidFill>
                <a:effectLst/>
                <a:uLnTx/>
                <a:uFillTx/>
                <a:latin typeface="Alumni Sans"/>
                <a:ea typeface="Alumni Sans"/>
                <a:cs typeface="Alumni Sans"/>
                <a:sym typeface="Alumni Sans"/>
              </a:rPr>
              <a:t>for Authentication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57200" y="7879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KYVL assigned ID and password</a:t>
            </a:r>
            <a:endParaRPr sz="5200" b="1">
              <a:latin typeface="Alumni Sans"/>
              <a:ea typeface="Alumni Sans"/>
              <a:cs typeface="Alumni Sans"/>
              <a:sym typeface="Alumni Sans"/>
            </a:endParaRPr>
          </a:p>
        </p:txBody>
      </p:sp>
      <p:sp>
        <p:nvSpPr>
          <p:cNvPr id="96" name="Google Shape;96;p16"/>
          <p:cNvSpPr txBox="1"/>
          <p:nvPr/>
        </p:nvSpPr>
        <p:spPr>
          <a:xfrm>
            <a:off x="318200" y="1924625"/>
            <a:ext cx="8139300" cy="2427000"/>
          </a:xfrm>
          <a:prstGeom prst="rect">
            <a:avLst/>
          </a:prstGeom>
          <a:noFill/>
          <a:ln>
            <a:noFill/>
          </a:ln>
        </p:spPr>
        <p:txBody>
          <a:bodyPr spcFirstLastPara="1" wrap="square" lIns="91425" tIns="91425" rIns="91425" bIns="91425" anchor="t" anchorCtr="0">
            <a:noAutofit/>
          </a:bodyPr>
          <a:lstStyle/>
          <a:p>
            <a:pPr marL="457200" marR="0" lvl="0" indent="-400050" algn="l" rtl="0">
              <a:lnSpc>
                <a:spcPct val="100000"/>
              </a:lnSpc>
              <a:spcBef>
                <a:spcPts val="0"/>
              </a:spcBef>
              <a:spcAft>
                <a:spcPts val="0"/>
              </a:spcAft>
              <a:buClr>
                <a:srgbClr val="000000"/>
              </a:buClr>
              <a:buSzPts val="2700"/>
              <a:buFont typeface="Alumni Sans"/>
              <a:buChar char="●"/>
            </a:pPr>
            <a:r>
              <a:rPr lang="en-US" sz="2700">
                <a:latin typeface="Alumni Sans"/>
                <a:ea typeface="Alumni Sans"/>
                <a:cs typeface="Alumni Sans"/>
                <a:sym typeface="Alumni Sans"/>
              </a:rPr>
              <a:t>360 unique login combinations </a:t>
            </a:r>
            <a:endParaRPr sz="2700">
              <a:latin typeface="Alumni Sans"/>
              <a:ea typeface="Alumni Sans"/>
              <a:cs typeface="Alumni Sans"/>
              <a:sym typeface="Alumni Sans"/>
            </a:endParaRPr>
          </a:p>
          <a:p>
            <a:pPr marL="457200" marR="0" lvl="0" indent="-400050" algn="l" rtl="0">
              <a:lnSpc>
                <a:spcPct val="100000"/>
              </a:lnSpc>
              <a:spcBef>
                <a:spcPts val="0"/>
              </a:spcBef>
              <a:spcAft>
                <a:spcPts val="0"/>
              </a:spcAft>
              <a:buSzPts val="2700"/>
              <a:buFont typeface="Alumni Sans"/>
              <a:buChar char="●"/>
            </a:pPr>
            <a:r>
              <a:rPr lang="en-US" sz="2700">
                <a:latin typeface="Alumni Sans"/>
                <a:ea typeface="Alumni Sans"/>
                <a:cs typeface="Alumni Sans"/>
                <a:sym typeface="Alumni Sans"/>
              </a:rPr>
              <a:t>Assigned to 360 k12 school districts, private schools, public libraries, universities and colleges both public and private, agencies, and hospitals</a:t>
            </a:r>
            <a:endParaRPr sz="2700">
              <a:latin typeface="Alumni Sans"/>
              <a:ea typeface="Alumni Sans"/>
              <a:cs typeface="Alumni Sans"/>
              <a:sym typeface="Alumni Sans"/>
            </a:endParaRPr>
          </a:p>
          <a:p>
            <a:pPr marL="457200" marR="0" lvl="0" indent="-400050" algn="l" rtl="0">
              <a:lnSpc>
                <a:spcPct val="100000"/>
              </a:lnSpc>
              <a:spcBef>
                <a:spcPts val="0"/>
              </a:spcBef>
              <a:spcAft>
                <a:spcPts val="0"/>
              </a:spcAft>
              <a:buClr>
                <a:srgbClr val="000000"/>
              </a:buClr>
              <a:buSzPts val="2700"/>
              <a:buFont typeface="Alumni Sans"/>
              <a:buChar char="●"/>
            </a:pPr>
            <a:r>
              <a:rPr lang="en-US" sz="2700">
                <a:latin typeface="Alumni Sans"/>
                <a:ea typeface="Alumni Sans"/>
                <a:cs typeface="Alumni Sans"/>
                <a:sym typeface="Alumni Sans"/>
              </a:rPr>
              <a:t>Another login to remember</a:t>
            </a:r>
            <a:endParaRPr sz="2700">
              <a:latin typeface="Alumni Sans"/>
              <a:ea typeface="Alumni Sans"/>
              <a:cs typeface="Alumni Sans"/>
              <a:sym typeface="Alumni Sans"/>
            </a:endParaRPr>
          </a:p>
          <a:p>
            <a:pPr marL="457200" marR="0" lvl="0" indent="-400050" algn="l" rtl="0">
              <a:lnSpc>
                <a:spcPct val="100000"/>
              </a:lnSpc>
              <a:spcBef>
                <a:spcPts val="0"/>
              </a:spcBef>
              <a:spcAft>
                <a:spcPts val="0"/>
              </a:spcAft>
              <a:buSzPts val="2700"/>
              <a:buFont typeface="Alumni Sans"/>
              <a:buChar char="●"/>
            </a:pPr>
            <a:r>
              <a:rPr lang="en-US" sz="2700">
                <a:latin typeface="Alumni Sans"/>
                <a:ea typeface="Alumni Sans"/>
                <a:cs typeface="Alumni Sans"/>
                <a:sym typeface="Alumni Sans"/>
              </a:rPr>
              <a:t>Syntax difficult for younger students [example:  trigg#k12:random#23]</a:t>
            </a:r>
            <a:endParaRPr sz="2700">
              <a:latin typeface="Alumni Sans"/>
              <a:ea typeface="Alumni Sans"/>
              <a:cs typeface="Alumni Sans"/>
              <a:sym typeface="Alumni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idx="4294967295"/>
          </p:nvPr>
        </p:nvSpPr>
        <p:spPr>
          <a:xfrm>
            <a:off x="256125" y="1205050"/>
            <a:ext cx="2771100" cy="1169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lumni Sans"/>
                <a:ea typeface="Alumni Sans"/>
                <a:cs typeface="Alumni Sans"/>
                <a:sym typeface="Alumni Sans"/>
              </a:rPr>
              <a:t>Login process before SAML</a:t>
            </a:r>
          </a:p>
        </p:txBody>
      </p:sp>
      <p:pic>
        <p:nvPicPr>
          <p:cNvPr id="102" name="Google Shape;102;p17" title="loggingin.mp4">
            <a:hlinkClick r:id="rId3"/>
          </p:cNvPr>
          <p:cNvPicPr preferRelativeResize="0"/>
          <p:nvPr/>
        </p:nvPicPr>
        <p:blipFill>
          <a:blip r:embed="rId4">
            <a:alphaModFix/>
          </a:blip>
          <a:stretch>
            <a:fillRect/>
          </a:stretch>
        </p:blipFill>
        <p:spPr>
          <a:xfrm>
            <a:off x="3114375" y="75400"/>
            <a:ext cx="6029626" cy="45222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57200" y="7879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Challenges in creating a new system</a:t>
            </a:r>
            <a:endParaRPr sz="5200" b="1">
              <a:latin typeface="Alumni Sans"/>
              <a:ea typeface="Alumni Sans"/>
              <a:cs typeface="Alumni Sans"/>
              <a:sym typeface="Alumni Sans"/>
            </a:endParaRPr>
          </a:p>
        </p:txBody>
      </p:sp>
      <p:sp>
        <p:nvSpPr>
          <p:cNvPr id="108" name="Google Shape;108;p18"/>
          <p:cNvSpPr txBox="1"/>
          <p:nvPr/>
        </p:nvSpPr>
        <p:spPr>
          <a:xfrm>
            <a:off x="318200" y="1924625"/>
            <a:ext cx="8139300" cy="24270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SzPts val="2800"/>
              <a:buFont typeface="Alumni Sans"/>
              <a:buChar char="●"/>
            </a:pPr>
            <a:r>
              <a:rPr lang="en-US" sz="2800">
                <a:latin typeface="Alumni Sans"/>
                <a:ea typeface="Alumni Sans"/>
                <a:cs typeface="Alumni Sans"/>
                <a:sym typeface="Alumni Sans"/>
              </a:rPr>
              <a:t>2 person staff</a:t>
            </a:r>
            <a:endParaRPr sz="2800">
              <a:latin typeface="Alumni Sans"/>
              <a:ea typeface="Alumni Sans"/>
              <a:cs typeface="Alumni Sans"/>
              <a:sym typeface="Alumni Sans"/>
            </a:endParaRPr>
          </a:p>
          <a:p>
            <a:pPr marL="457200" marR="0" lvl="0" indent="-406400" algn="l" rtl="0">
              <a:lnSpc>
                <a:spcPct val="100000"/>
              </a:lnSpc>
              <a:spcBef>
                <a:spcPts val="0"/>
              </a:spcBef>
              <a:spcAft>
                <a:spcPts val="0"/>
              </a:spcAft>
              <a:buSzPts val="2800"/>
              <a:buFont typeface="Alumni Sans"/>
              <a:buChar char="●"/>
            </a:pPr>
            <a:r>
              <a:rPr lang="en-US" sz="2800">
                <a:latin typeface="Alumni Sans"/>
                <a:ea typeface="Alumni Sans"/>
                <a:cs typeface="Alumni Sans"/>
                <a:sym typeface="Alumni Sans"/>
              </a:rPr>
              <a:t>No development staff </a:t>
            </a:r>
            <a:endParaRPr sz="2800">
              <a:latin typeface="Alumni Sans"/>
              <a:ea typeface="Alumni Sans"/>
              <a:cs typeface="Alumni Sans"/>
              <a:sym typeface="Alumni Sans"/>
            </a:endParaRPr>
          </a:p>
          <a:p>
            <a:pPr marL="457200" marR="0" lvl="0" indent="-406400" algn="l" rtl="0">
              <a:lnSpc>
                <a:spcPct val="100000"/>
              </a:lnSpc>
              <a:spcBef>
                <a:spcPts val="0"/>
              </a:spcBef>
              <a:spcAft>
                <a:spcPts val="0"/>
              </a:spcAft>
              <a:buSzPts val="2800"/>
              <a:buFont typeface="Alumni Sans"/>
              <a:buChar char="●"/>
            </a:pPr>
            <a:r>
              <a:rPr lang="en-US" sz="2800">
                <a:latin typeface="Alumni Sans"/>
                <a:ea typeface="Alumni Sans"/>
                <a:cs typeface="Alumni Sans"/>
                <a:sym typeface="Alumni Sans"/>
              </a:rPr>
              <a:t>No funding for coding/web design</a:t>
            </a:r>
            <a:endParaRPr sz="2800">
              <a:latin typeface="Alumni Sans"/>
              <a:ea typeface="Alumni Sans"/>
              <a:cs typeface="Alumni Sans"/>
              <a:sym typeface="Alumni Sans"/>
            </a:endParaRPr>
          </a:p>
          <a:p>
            <a:pPr marL="457200" marR="0" lvl="0" indent="-406400" algn="l" rtl="0">
              <a:lnSpc>
                <a:spcPct val="100000"/>
              </a:lnSpc>
              <a:spcBef>
                <a:spcPts val="0"/>
              </a:spcBef>
              <a:spcAft>
                <a:spcPts val="0"/>
              </a:spcAft>
              <a:buSzPts val="2800"/>
              <a:buFont typeface="Alumni Sans"/>
              <a:buChar char="●"/>
            </a:pPr>
            <a:r>
              <a:rPr lang="en-US" sz="2800">
                <a:latin typeface="Alumni Sans"/>
                <a:ea typeface="Alumni Sans"/>
                <a:cs typeface="Alumni Sans"/>
                <a:sym typeface="Alumni Sans"/>
              </a:rPr>
              <a:t>Where would we host a solution?</a:t>
            </a:r>
            <a:endParaRPr sz="2800">
              <a:latin typeface="Alumni Sans"/>
              <a:ea typeface="Alumni Sans"/>
              <a:cs typeface="Alumni Sans"/>
              <a:sym typeface="Alumni Sans"/>
            </a:endParaRPr>
          </a:p>
          <a:p>
            <a:pPr marL="457200" marR="0" lvl="0" indent="0" algn="l" rtl="0">
              <a:lnSpc>
                <a:spcPct val="100000"/>
              </a:lnSpc>
              <a:spcBef>
                <a:spcPts val="0"/>
              </a:spcBef>
              <a:spcAft>
                <a:spcPts val="0"/>
              </a:spcAft>
              <a:buNone/>
            </a:pPr>
            <a:endParaRPr sz="2700">
              <a:latin typeface="Alumni Sans"/>
              <a:ea typeface="Alumni Sans"/>
              <a:cs typeface="Alumni Sans"/>
              <a:sym typeface="Alumni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idx="4294967295"/>
          </p:nvPr>
        </p:nvSpPr>
        <p:spPr>
          <a:xfrm>
            <a:off x="390425" y="786150"/>
            <a:ext cx="8249700" cy="178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6200" b="1" i="0" u="none" strike="noStrike" kern="0" cap="none" spc="0" normalizeH="0" baseline="0" noProof="0" dirty="0">
                <a:ln>
                  <a:noFill/>
                </a:ln>
                <a:solidFill>
                  <a:srgbClr val="000000"/>
                </a:solidFill>
                <a:effectLst/>
                <a:uLnTx/>
                <a:uFillTx/>
                <a:latin typeface="Alumni Sans"/>
                <a:ea typeface="Alumni Sans"/>
                <a:cs typeface="Alumni Sans"/>
                <a:sym typeface="Alumni Sans"/>
              </a:rPr>
              <a:t>The Question:</a:t>
            </a:r>
          </a:p>
          <a:p>
            <a:pPr marL="0" marR="0" lvl="0" indent="0" algn="ctr"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6200" b="1" i="0" u="none" strike="noStrike" kern="0" cap="none" spc="0" normalizeH="0" baseline="0" noProof="0" dirty="0">
                <a:ln>
                  <a:noFill/>
                </a:ln>
                <a:solidFill>
                  <a:srgbClr val="000000"/>
                </a:solidFill>
                <a:effectLst/>
                <a:uLnTx/>
                <a:uFillTx/>
                <a:latin typeface="Alumni Sans"/>
                <a:ea typeface="Alumni Sans"/>
                <a:cs typeface="Alumni Sans"/>
                <a:sym typeface="Alumni Sans"/>
              </a:rPr>
              <a:t>Could We Use EZ Proxy?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57200" y="787916"/>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BA1E"/>
              </a:buClr>
              <a:buSzPts val="3600"/>
              <a:buFont typeface="Arial"/>
              <a:buNone/>
            </a:pPr>
            <a:r>
              <a:rPr lang="en-US" sz="5200" b="1">
                <a:latin typeface="Alumni Sans"/>
                <a:ea typeface="Alumni Sans"/>
                <a:cs typeface="Alumni Sans"/>
                <a:sym typeface="Alumni Sans"/>
              </a:rPr>
              <a:t>EZ Proxy benefits for KYVL</a:t>
            </a:r>
            <a:endParaRPr sz="5200" b="1">
              <a:latin typeface="Alumni Sans"/>
              <a:ea typeface="Alumni Sans"/>
              <a:cs typeface="Alumni Sans"/>
              <a:sym typeface="Alumni Sans"/>
            </a:endParaRPr>
          </a:p>
        </p:txBody>
      </p:sp>
      <p:sp>
        <p:nvSpPr>
          <p:cNvPr id="119" name="Google Shape;119;p20"/>
          <p:cNvSpPr txBox="1"/>
          <p:nvPr/>
        </p:nvSpPr>
        <p:spPr>
          <a:xfrm>
            <a:off x="318200" y="1924625"/>
            <a:ext cx="8139300" cy="24270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0"/>
              </a:spcBef>
              <a:spcAft>
                <a:spcPts val="0"/>
              </a:spcAft>
              <a:buSzPts val="3200"/>
              <a:buFont typeface="Alumni Sans"/>
              <a:buChar char="●"/>
            </a:pPr>
            <a:r>
              <a:rPr lang="en-US" sz="3200">
                <a:latin typeface="Alumni Sans"/>
                <a:ea typeface="Alumni Sans"/>
                <a:cs typeface="Alumni Sans"/>
                <a:sym typeface="Alumni Sans"/>
              </a:rPr>
              <a:t>Already have a license for a locally hosted instance [since 1999]</a:t>
            </a:r>
            <a:endParaRPr sz="3200">
              <a:latin typeface="Alumni Sans"/>
              <a:ea typeface="Alumni Sans"/>
              <a:cs typeface="Alumni Sans"/>
              <a:sym typeface="Alumni Sans"/>
            </a:endParaRPr>
          </a:p>
          <a:p>
            <a:pPr marL="457200" marR="0" lvl="0" indent="-431800" algn="l" rtl="0">
              <a:lnSpc>
                <a:spcPct val="100000"/>
              </a:lnSpc>
              <a:spcBef>
                <a:spcPts val="0"/>
              </a:spcBef>
              <a:spcAft>
                <a:spcPts val="0"/>
              </a:spcAft>
              <a:buSzPts val="3200"/>
              <a:buFont typeface="Alumni Sans"/>
              <a:buChar char="●"/>
            </a:pPr>
            <a:r>
              <a:rPr lang="en-US" sz="3200">
                <a:latin typeface="Alumni Sans"/>
                <a:ea typeface="Alumni Sans"/>
                <a:cs typeface="Alumni Sans"/>
                <a:sym typeface="Alumni Sans"/>
              </a:rPr>
              <a:t>Existing logins were handled by EZ Proxy [the 360]</a:t>
            </a:r>
            <a:endParaRPr sz="3200">
              <a:latin typeface="Alumni Sans"/>
              <a:ea typeface="Alumni Sans"/>
              <a:cs typeface="Alumni Sans"/>
              <a:sym typeface="Alumni Sans"/>
            </a:endParaRPr>
          </a:p>
          <a:p>
            <a:pPr marL="457200" lvl="0" indent="-431800" algn="l" rtl="0">
              <a:spcBef>
                <a:spcPts val="0"/>
              </a:spcBef>
              <a:spcAft>
                <a:spcPts val="0"/>
              </a:spcAft>
              <a:buSzPts val="3200"/>
              <a:buFont typeface="Alumni Sans"/>
              <a:buChar char="●"/>
            </a:pPr>
            <a:r>
              <a:rPr lang="en-US" sz="3200">
                <a:solidFill>
                  <a:schemeClr val="dk1"/>
                </a:solidFill>
                <a:latin typeface="Alumni Sans"/>
                <a:ea typeface="Alumni Sans"/>
                <a:cs typeface="Alumni Sans"/>
                <a:sym typeface="Alumni Sans"/>
              </a:rPr>
              <a:t>EZ Proxy server hosted by Commonwealth Office of Technology</a:t>
            </a:r>
            <a:endParaRPr sz="3200">
              <a:latin typeface="Alumni Sans"/>
              <a:ea typeface="Alumni Sans"/>
              <a:cs typeface="Alumni Sans"/>
              <a:sym typeface="Alumni Sans"/>
            </a:endParaRPr>
          </a:p>
          <a:p>
            <a:pPr marL="457200" marR="0" lvl="0" indent="-431800" algn="l" rtl="0">
              <a:lnSpc>
                <a:spcPct val="100000"/>
              </a:lnSpc>
              <a:spcBef>
                <a:spcPts val="0"/>
              </a:spcBef>
              <a:spcAft>
                <a:spcPts val="0"/>
              </a:spcAft>
              <a:buSzPts val="3200"/>
              <a:buFont typeface="Alumni Sans"/>
              <a:buChar char="●"/>
            </a:pPr>
            <a:r>
              <a:rPr lang="en-US" sz="3200">
                <a:latin typeface="Alumni Sans"/>
                <a:ea typeface="Alumni Sans"/>
                <a:cs typeface="Alumni Sans"/>
                <a:sym typeface="Alumni Sans"/>
              </a:rPr>
              <a:t>EZ Proxy listserv global community </a:t>
            </a:r>
            <a:endParaRPr sz="3200">
              <a:latin typeface="Alumni Sans"/>
              <a:ea typeface="Alumni Sans"/>
              <a:cs typeface="Alumni Sans"/>
              <a:sym typeface="Alumni Sans"/>
            </a:endParaRPr>
          </a:p>
          <a:p>
            <a:pPr marL="457200" marR="0" lvl="0" indent="0" algn="l" rtl="0">
              <a:lnSpc>
                <a:spcPct val="100000"/>
              </a:lnSpc>
              <a:spcBef>
                <a:spcPts val="0"/>
              </a:spcBef>
              <a:spcAft>
                <a:spcPts val="0"/>
              </a:spcAft>
              <a:buNone/>
            </a:pPr>
            <a:endParaRPr sz="2700">
              <a:latin typeface="Alumni Sans"/>
              <a:ea typeface="Alumni Sans"/>
              <a:cs typeface="Alumni Sans"/>
              <a:sym typeface="Alumni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idx="4294967295"/>
          </p:nvPr>
        </p:nvSpPr>
        <p:spPr>
          <a:xfrm>
            <a:off x="390425" y="786150"/>
            <a:ext cx="8249700" cy="178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5200"/>
              <a:buFont typeface="Arial"/>
              <a:buNone/>
              <a:tabLst/>
              <a:defRPr/>
            </a:pPr>
            <a:r>
              <a:rPr kumimoji="0" lang="en-US" sz="6200" b="1" i="0" u="none" strike="noStrike" kern="0" cap="none" spc="0" normalizeH="0" baseline="0" noProof="0" dirty="0">
                <a:ln>
                  <a:noFill/>
                </a:ln>
                <a:solidFill>
                  <a:srgbClr val="000000"/>
                </a:solidFill>
                <a:effectLst/>
                <a:uLnTx/>
                <a:uFillTx/>
                <a:latin typeface="Alumni Sans"/>
                <a:ea typeface="Alumni Sans"/>
                <a:cs typeface="Alumni Sans"/>
                <a:sym typeface="Alumni Sans"/>
              </a:rPr>
              <a:t>SAML Authentication at Scale</a:t>
            </a:r>
          </a:p>
        </p:txBody>
      </p:sp>
    </p:spTree>
  </p:cSld>
  <p:clrMapOvr>
    <a:masterClrMapping/>
  </p:clrMapOvr>
</p:sld>
</file>

<file path=ppt/theme/theme1.xml><?xml version="1.0" encoding="utf-8"?>
<a:theme xmlns:a="http://schemas.openxmlformats.org/drawingml/2006/main" name="KYV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1928</Words>
  <Application>Microsoft Office PowerPoint</Application>
  <PresentationFormat>On-screen Show (16:9)</PresentationFormat>
  <Paragraphs>175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Quattrocento Sans</vt:lpstr>
      <vt:lpstr>Calibri</vt:lpstr>
      <vt:lpstr>Alumni Sans</vt:lpstr>
      <vt:lpstr>KYVL</vt:lpstr>
      <vt:lpstr>From “What if?” to “That Was EZ!” –  Leveraging "auth eq" in EZproxy to take  SAML authentication to scale Ilona Burdette &amp; Enid Wohlstein,  Kentucky Virtual Library</vt:lpstr>
      <vt:lpstr>What we’ll talk about –  </vt:lpstr>
      <vt:lpstr>Our “Old” Method for Authentication</vt:lpstr>
      <vt:lpstr>KYVL assigned ID and password</vt:lpstr>
      <vt:lpstr>Login process before SAML</vt:lpstr>
      <vt:lpstr>Challenges in creating a new system</vt:lpstr>
      <vt:lpstr>The Question: Could We Use EZ Proxy?</vt:lpstr>
      <vt:lpstr>EZ Proxy benefits for KYVL</vt:lpstr>
      <vt:lpstr>SAML Authentication at Scale</vt:lpstr>
      <vt:lpstr>After a year, success looks like:</vt:lpstr>
      <vt:lpstr>How did we get here?</vt:lpstr>
      <vt:lpstr>Demo of our SAML login process through our existing KYVL login form</vt:lpstr>
      <vt:lpstr>Our instructions &amp; documentation are here: KYVL.org/ezproxy</vt:lpstr>
      <vt:lpstr>Changes to make:</vt:lpstr>
      <vt:lpstr>Metadata to share:</vt:lpstr>
      <vt:lpstr>Metadata to Share: entityID and Assertion ConsumerService (POST) Location</vt:lpstr>
      <vt:lpstr>Entity IDs: </vt:lpstr>
      <vt:lpstr>https://kyvl.org/ezproxy/tutorials </vt:lpstr>
      <vt:lpstr>kyvl.org/ezproxy/idp </vt:lpstr>
      <vt:lpstr>kyvl.org/ezproxy/config</vt:lpstr>
      <vt:lpstr>kyvl.org/ezproxy/config pt 2</vt:lpstr>
      <vt:lpstr>kyvl.org/ezproxy/xml</vt:lpstr>
      <vt:lpstr>Ezproxy includeShib</vt:lpstr>
      <vt:lpstr>kyvl.org/ezproxy/user-txt</vt:lpstr>
      <vt:lpstr>kyvl.org/ezproxy/config-txt</vt:lpstr>
      <vt:lpstr>kyvl.org/ezproxy/js</vt:lpstr>
      <vt:lpstr>Things to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Laura</dc:creator>
  <cp:lastModifiedBy>Edwards, Laura</cp:lastModifiedBy>
  <cp:revision>1</cp:revision>
  <dcterms:modified xsi:type="dcterms:W3CDTF">2023-06-09T15:27:57Z</dcterms:modified>
</cp:coreProperties>
</file>