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3" r:id="rId5"/>
    <p:sldId id="277" r:id="rId6"/>
    <p:sldId id="288" r:id="rId7"/>
    <p:sldId id="287" r:id="rId8"/>
    <p:sldId id="275" r:id="rId9"/>
    <p:sldId id="257" r:id="rId10"/>
    <p:sldId id="258" r:id="rId11"/>
    <p:sldId id="290" r:id="rId12"/>
    <p:sldId id="292" r:id="rId13"/>
    <p:sldId id="285" r:id="rId14"/>
    <p:sldId id="293" r:id="rId15"/>
    <p:sldId id="276" r:id="rId16"/>
    <p:sldId id="259" r:id="rId17"/>
    <p:sldId id="291" r:id="rId18"/>
    <p:sldId id="298" r:id="rId19"/>
    <p:sldId id="300" r:id="rId20"/>
    <p:sldId id="268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D637B-9803-4563-8EAB-2A5D438BB506}" v="46" dt="2023-06-09T15:37:07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358" autoAdjust="0"/>
  </p:normalViewPr>
  <p:slideViewPr>
    <p:cSldViewPr snapToGrid="0" snapToObjects="1">
      <p:cViewPr varScale="1">
        <p:scale>
          <a:sx n="81" d="100"/>
          <a:sy n="81" d="100"/>
        </p:scale>
        <p:origin x="126" y="450"/>
      </p:cViewPr>
      <p:guideLst/>
    </p:cSldViewPr>
  </p:slideViewPr>
  <p:outlineViewPr>
    <p:cViewPr>
      <p:scale>
        <a:sx n="33" d="100"/>
        <a:sy n="33" d="100"/>
      </p:scale>
      <p:origin x="0" y="-152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7AF9F8-4FF1-9842-821B-2704B54B78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BCED2-E6C4-B34C-9C27-57B37E7321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07259-CEC8-134D-98BD-E889CF592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BFF1-401E-E140-9517-519C2735B9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7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4A77-B79C-B745-A9E1-1D6D51ED6B5E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2E3E-6DFE-0042-8B0C-4D2D9BD74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minimal communication talk about :</a:t>
            </a:r>
          </a:p>
          <a:p>
            <a:r>
              <a:rPr lang="en-US" dirty="0"/>
              <a:t>1. How little communication the department was provided as a whole.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2E3E-6DFE-0042-8B0C-4D2D9BD74D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6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22E3E-6DFE-0042-8B0C-4D2D9BD74D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6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85B93-457D-2645-8006-56655BA16E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918" y="5270086"/>
            <a:ext cx="8117840" cy="1062134"/>
          </a:xfrm>
          <a:effectLst>
            <a:outerShdw blurRad="152422" dist="77657" sx="110000" sy="110000" algn="ctr" rotWithShape="0">
              <a:schemeClr val="tx1">
                <a:alpha val="93000"/>
              </a:schemeClr>
            </a:outerShdw>
          </a:effectLst>
        </p:spPr>
        <p:txBody>
          <a:bodyPr anchor="ctr" anchorCtr="0">
            <a:noAutofit/>
          </a:bodyPr>
          <a:lstStyle>
            <a:lvl1pPr marL="0" indent="0" algn="l">
              <a:buNone/>
              <a:defRPr sz="2000" cap="all" spc="0" baseline="0">
                <a:solidFill>
                  <a:schemeClr val="bg1"/>
                </a:solidFill>
                <a:effectLst>
                  <a:outerShdw blurRad="228600" dist="77470" dir="16200000" sx="103000" sy="103000" algn="ctr" rotWithShape="0">
                    <a:schemeClr val="tx1">
                      <a:alpha val="93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EE8A4-7ECF-7343-B9B1-32EB434C36FF}"/>
              </a:ext>
            </a:extLst>
          </p:cNvPr>
          <p:cNvSpPr/>
          <p:nvPr userDrawn="1"/>
        </p:nvSpPr>
        <p:spPr>
          <a:xfrm>
            <a:off x="0" y="3438706"/>
            <a:ext cx="9204267" cy="1709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38706"/>
            <a:ext cx="9204267" cy="1709927"/>
          </a:xfrm>
          <a:solidFill>
            <a:schemeClr val="accent1"/>
          </a:solidFill>
          <a:effectLst/>
        </p:spPr>
        <p:txBody>
          <a:bodyPr lIns="1554480" tIns="182880" anchor="ctr" anchorCtr="0">
            <a:noAutofit/>
          </a:bodyPr>
          <a:lstStyle>
            <a:lvl1pPr algn="l">
              <a:defRPr sz="7200">
                <a:solidFill>
                  <a:schemeClr val="bg2">
                    <a:lumMod val="7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5B6DAF-5F12-744F-89C2-5FD45A8839C2}"/>
              </a:ext>
            </a:extLst>
          </p:cNvPr>
          <p:cNvSpPr/>
          <p:nvPr userDrawn="1"/>
        </p:nvSpPr>
        <p:spPr>
          <a:xfrm>
            <a:off x="0" y="0"/>
            <a:ext cx="12192000" cy="17287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7" y="365125"/>
            <a:ext cx="11221755" cy="114364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917" y="2480478"/>
            <a:ext cx="5261925" cy="37343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8236" y="2480478"/>
            <a:ext cx="5226436" cy="37343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036696B-9460-2E42-B876-F540422F86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4283" y="2528976"/>
            <a:ext cx="4876800" cy="3689350"/>
          </a:xfrm>
        </p:spPr>
        <p:txBody>
          <a:bodyPr>
            <a:noAutofit/>
          </a:bodyPr>
          <a:lstStyle>
            <a:lvl1pPr marL="0" indent="0">
              <a:buNone/>
              <a:defRPr sz="41300">
                <a:solidFill>
                  <a:schemeClr val="bg2">
                    <a:lumMod val="20000"/>
                    <a:lumOff val="80000"/>
                    <a:alpha val="25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Elephant Pro" pitchFamily="2" charset="0"/>
              </a:defRPr>
            </a:lvl2pPr>
            <a:lvl3pPr marL="914400" indent="0">
              <a:buNone/>
              <a:defRPr>
                <a:latin typeface="Elephant Pro" pitchFamily="2" charset="0"/>
              </a:defRPr>
            </a:lvl3pPr>
            <a:lvl4pPr marL="1371600" indent="0">
              <a:buNone/>
              <a:defRPr>
                <a:latin typeface="Elephant Pro" pitchFamily="2" charset="0"/>
              </a:defRPr>
            </a:lvl4pPr>
            <a:lvl5pPr marL="1828800" indent="0">
              <a:buNone/>
              <a:defRPr>
                <a:latin typeface="Elephant Pro" pitchFamily="2" charset="0"/>
              </a:defRPr>
            </a:lvl5pPr>
          </a:lstStyle>
          <a:p>
            <a:pPr lvl="0"/>
            <a:r>
              <a:rPr lang="en-US" dirty="0"/>
              <a:t>&amp;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A47723F-795C-4F48-B3BB-B86F87A668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FFB5A04-7585-5747-8D73-D310F4D9B07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285388" y="6356350"/>
            <a:ext cx="14292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63F43F3-B31F-BF49-B401-E5B955572D4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294FD0-6F49-224D-8A3D-7F093316B689}"/>
              </a:ext>
            </a:extLst>
          </p:cNvPr>
          <p:cNvSpPr/>
          <p:nvPr userDrawn="1"/>
        </p:nvSpPr>
        <p:spPr>
          <a:xfrm>
            <a:off x="0" y="5178127"/>
            <a:ext cx="12192000" cy="16798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A3E1A-041F-984E-A7D9-6513B549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7" y="5614416"/>
            <a:ext cx="11430000" cy="914400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92A07-0E1B-E24D-93FD-2A7E2958DE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17812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0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4F338E0-1063-4148-8770-A99F9D7362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2917" y="2245545"/>
            <a:ext cx="11221755" cy="39679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DB69A96E-B20D-CB48-8E2A-EFE0AC81548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ABA4509-3D86-7348-997A-E8B425B71E4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285388" y="6356350"/>
            <a:ext cx="14292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FE904A6-6E84-974C-AAF1-42BF4585906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3A8E03D-B6D2-2346-B64A-E9A47BD8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7" y="365125"/>
            <a:ext cx="11221755" cy="114364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4FBDFEF7-18A4-064F-B6D7-D5FDB16AEB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917" y="1261872"/>
            <a:ext cx="11221755" cy="64943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03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B40C318E-02CD-4231-855A-9E2585B3357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3776" y="2236861"/>
            <a:ext cx="1278419" cy="892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5200" b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B581016C-E2F6-4033-B460-95B989076F4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93776" y="3621024"/>
            <a:ext cx="1278419" cy="892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5200" b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E672417-C677-4098-8C4C-4516A06940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93776" y="5010912"/>
            <a:ext cx="1278419" cy="892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5200" b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dirty="0"/>
              <a:t>0X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962F5FC-D6A2-7649-8188-ABED4BC614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9152" y="4873752"/>
            <a:ext cx="4123475" cy="3314699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38000">
                <a:solidFill>
                  <a:schemeClr val="accent3">
                    <a:lumMod val="40000"/>
                    <a:lumOff val="60000"/>
                    <a:alpha val="15000"/>
                  </a:schemeClr>
                </a:solidFill>
                <a:latin typeface="+mj-lt"/>
              </a:defRPr>
            </a:lvl1pPr>
            <a:lvl2pPr marL="457200" indent="0" algn="r">
              <a:buNone/>
              <a:defRPr sz="38000">
                <a:solidFill>
                  <a:schemeClr val="accent3">
                    <a:lumMod val="40000"/>
                    <a:lumOff val="60000"/>
                    <a:alpha val="15000"/>
                  </a:schemeClr>
                </a:solidFill>
                <a:latin typeface="+mj-lt"/>
              </a:defRPr>
            </a:lvl2pPr>
            <a:lvl3pPr marL="914400" indent="0" algn="r">
              <a:buNone/>
              <a:defRPr sz="38000">
                <a:solidFill>
                  <a:schemeClr val="accent3">
                    <a:lumMod val="40000"/>
                    <a:lumOff val="60000"/>
                    <a:alpha val="15000"/>
                  </a:schemeClr>
                </a:solidFill>
                <a:latin typeface="+mj-lt"/>
              </a:defRPr>
            </a:lvl3pPr>
            <a:lvl4pPr marL="1371600" indent="0" algn="r">
              <a:buNone/>
              <a:defRPr sz="38000">
                <a:solidFill>
                  <a:schemeClr val="accent3">
                    <a:lumMod val="40000"/>
                    <a:lumOff val="60000"/>
                    <a:alpha val="15000"/>
                  </a:schemeClr>
                </a:solidFill>
                <a:latin typeface="+mj-lt"/>
              </a:defRPr>
            </a:lvl4pPr>
            <a:lvl5pPr marL="1828800" indent="0" algn="r">
              <a:buNone/>
              <a:defRPr sz="38000">
                <a:solidFill>
                  <a:schemeClr val="accent3">
                    <a:lumMod val="40000"/>
                    <a:lumOff val="60000"/>
                    <a:alpha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DCE995A-F8D0-1445-A45D-6892D56C71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37944" y="2331957"/>
            <a:ext cx="3895868" cy="6617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2603796F-6D80-4E24-B830-B73D8DB4B61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37944" y="3716120"/>
            <a:ext cx="3895868" cy="6617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A54CA726-0316-40AD-B560-E6E7F3D03A0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837944" y="5106008"/>
            <a:ext cx="3895868" cy="6617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F988B55-7C73-F740-AAF7-547259C1D4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2812" y="1728778"/>
            <a:ext cx="6079187" cy="51292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130D5-C286-8343-8017-5225BAF808C1}"/>
              </a:ext>
            </a:extLst>
          </p:cNvPr>
          <p:cNvSpPr/>
          <p:nvPr userDrawn="1"/>
        </p:nvSpPr>
        <p:spPr>
          <a:xfrm>
            <a:off x="0" y="2477"/>
            <a:ext cx="12191999" cy="1728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33F983ED-51BD-8243-A6D7-C504110FB5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21591" y="6356350"/>
            <a:ext cx="3126096" cy="365125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A02D31A-236E-B349-AB3A-C908073D9DA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346790" y="6356350"/>
            <a:ext cx="135229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8069678-06F6-1A4D-888A-367029ED3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31EB5E-9894-5944-9BB4-C43DAD1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6" y="54864"/>
            <a:ext cx="11320272" cy="1673352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F988B55-7C73-F740-AAF7-547259C1D4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2952" y="0"/>
            <a:ext cx="6099048" cy="514863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130D5-C286-8343-8017-5225BAF808C1}"/>
              </a:ext>
            </a:extLst>
          </p:cNvPr>
          <p:cNvSpPr/>
          <p:nvPr userDrawn="1"/>
        </p:nvSpPr>
        <p:spPr>
          <a:xfrm>
            <a:off x="6092952" y="5129225"/>
            <a:ext cx="6099048" cy="1728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DCE995A-F8D0-1445-A45D-6892D56C71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2918" y="571500"/>
            <a:ext cx="5107118" cy="556329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33F983ED-51BD-8243-A6D7-C504110FB5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621591" y="6356350"/>
            <a:ext cx="2978444" cy="365125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A02D31A-236E-B349-AB3A-C908073D9DA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346790" y="6356350"/>
            <a:ext cx="136788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31EB5E-9894-5944-9BB4-C43DAD10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9" y="5444373"/>
            <a:ext cx="4920583" cy="114364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66C3E51-41CC-A742-805A-C58485A76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3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CFD71-0872-634C-A6AF-7F54FDCEFA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949" y="3511296"/>
            <a:ext cx="2496312" cy="215345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F6EC6B9-0C18-4FFF-B4F8-1ACEDDD207A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453894" y="3511296"/>
            <a:ext cx="2615184" cy="215345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6FEBE89-93F7-4338-9ECA-FE802D7197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462038" y="3511296"/>
            <a:ext cx="2048256" cy="215345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571E88-3094-421E-8A4A-03A36D2D24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68700" y="2621592"/>
            <a:ext cx="73025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7B08329-0C23-4838-8FA8-51FDF6A8FEA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53894" y="2621592"/>
            <a:ext cx="73025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E0FE560-C868-4602-8298-A6BD06C5EA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468915" y="2621592"/>
            <a:ext cx="730250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9C028-F330-3240-A65B-06CDCADC1A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044952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B2EA3C-9C79-2245-A7B7-ACCA615B5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7948" y="6356350"/>
            <a:ext cx="2649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8BA37BA-03A2-5C4E-82D5-3B9439F61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0A178069-B4D4-2D45-ABBC-CC29947FE3F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285388" y="6356350"/>
            <a:ext cx="14292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924316E-D172-EC4E-A6A7-6AA19A58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948" y="365125"/>
            <a:ext cx="8146724" cy="114364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0B629AF4-134C-4748-A752-1763CA62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7948" y="1316736"/>
            <a:ext cx="8146724" cy="64943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89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3B8D75-6B10-9447-B5A5-915564B14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504" y="2361606"/>
            <a:ext cx="2276856" cy="2260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2705F2C-1825-0440-83D2-2EE05E0D06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11296" y="2361606"/>
            <a:ext cx="2276856" cy="2260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5278A30-5578-C142-9C42-1BC018A282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7376" y="2361606"/>
            <a:ext cx="2276856" cy="2260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7643B00-2ED4-E345-970A-099755FD3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81744" y="2361606"/>
            <a:ext cx="2276856" cy="2260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3C2A7B-004A-6944-9A08-8A5A142887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504" y="4764024"/>
            <a:ext cx="2347067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EF996A9-9D54-1B4A-AD33-90E32A3AB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504" y="5026714"/>
            <a:ext cx="2347067" cy="274320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FA6F28-6734-0347-851C-F4834CE1DF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296" y="4764024"/>
            <a:ext cx="2347067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271280C-64AE-AD4D-AB89-068820A665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296" y="5026714"/>
            <a:ext cx="2347067" cy="274320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3EC4F5D-6060-D44A-AA11-7D91B388F9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7376" y="4764024"/>
            <a:ext cx="23317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83FAE66-0948-F840-B835-8C2A2BFD9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376" y="5026714"/>
            <a:ext cx="2331720" cy="274320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50DA907-6313-0542-99CF-7EAEA36FEB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1744" y="4764024"/>
            <a:ext cx="2332882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E629D646-8650-0249-9329-D5B0827550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81744" y="5026714"/>
            <a:ext cx="2332882" cy="274320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E59B1-A6F6-694C-A6E9-74D1D17DFAA8}"/>
              </a:ext>
            </a:extLst>
          </p:cNvPr>
          <p:cNvSpPr/>
          <p:nvPr userDrawn="1"/>
        </p:nvSpPr>
        <p:spPr>
          <a:xfrm>
            <a:off x="-5326" y="0"/>
            <a:ext cx="12208042" cy="1728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ooter Placeholder 2">
            <a:extLst>
              <a:ext uri="{FF2B5EF4-FFF2-40B4-BE49-F238E27FC236}">
                <a16:creationId xmlns:a16="http://schemas.microsoft.com/office/drawing/2014/main" id="{012CB6C2-8938-6442-8261-95818D6B72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A85C6B76-F9A5-5F42-9C52-6FB7B778414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285388" y="6356350"/>
            <a:ext cx="142928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2936759-3855-E144-8703-79F4224F22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FE32960-3616-C44A-82B2-EE3A9BC5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7" y="365125"/>
            <a:ext cx="11221755" cy="114364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4839BE7-AF0B-364A-9D3D-497DCD209D1B}"/>
              </a:ext>
            </a:extLst>
          </p:cNvPr>
          <p:cNvSpPr/>
          <p:nvPr userDrawn="1"/>
        </p:nvSpPr>
        <p:spPr>
          <a:xfrm>
            <a:off x="-5326" y="0"/>
            <a:ext cx="12197326" cy="1728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3B8D75-6B10-9447-B5A5-915564B149B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76072" y="21202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3C2A7B-004A-6944-9A08-8A5A142887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344165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EF996A9-9D54-1B4A-AD33-90E32A3AB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072" y="3642434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BB2E4EC-B8A1-CD41-9057-9AE6A7882BB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557016" y="21202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CB8AD6F6-1B62-494C-8767-CC218F0E49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57016" y="3344165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A812F38-0F8B-6444-AD60-2F65D017B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7016" y="3642434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3A006211-ACE1-FE46-9F10-A3D8E80651A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556248" y="21202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1629A601-A52F-B84C-8138-62D4E4BB4B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6248" y="3344165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5AA874B1-682E-8846-A923-D1F12920B9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6248" y="3642434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9D6FBD27-4D0C-784C-8752-36876C0C0E8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601200" y="21202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DCEB387-598F-6945-AF2B-1145D25DF9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1200" y="3344165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FB68E8FC-0520-4544-AFF4-3642E9F0C2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1200" y="3642434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BD637557-7B78-3747-9BC4-F35FDBF7FE45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76072" y="42225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6E96B315-B471-8641-8867-F0EEE8BB1E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6072" y="5441767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00A98649-AF92-9A43-A80B-27DB0DECCB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072" y="5740036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5AB0D830-FF86-F646-A1A1-ADC6E62FFEC4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3557016" y="42225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DE8B90F1-E53D-1C48-8451-7BFC71569D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57016" y="5441767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8A5CECD-022B-FE45-9374-D1FC6E00B2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57016" y="5740036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EC6367FB-3595-7148-82EC-13C6CE69409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6556248" y="42225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29AD5401-C04B-3747-9C6B-AC62F2F425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56248" y="5441767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AC220BBF-86B3-FC42-AC65-ABE1E3DB1B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56248" y="5740036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27BC8E2E-95DD-C34C-AF57-82911379D8EC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9601200" y="4222539"/>
            <a:ext cx="1097280" cy="10972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B4A1BEFC-2921-144C-A93E-29B4C083EC2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01200" y="5441767"/>
            <a:ext cx="2103120" cy="274320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6E2FDF3E-9C43-FC49-8286-1174132AA1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01200" y="5740036"/>
            <a:ext cx="2103120" cy="274320"/>
          </a:xfr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chemeClr val="accent4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100">
                <a:solidFill>
                  <a:schemeClr val="accent4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761268EF-00C0-F041-B0CD-4C802A4AA3DE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6BB5CE9A-A1C7-6947-8F40-0E674879C063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0285388" y="6356350"/>
            <a:ext cx="14292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1702F4E2-9AFB-D94B-9F56-09D2B566A9CA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5659A7F-A0AB-4B4A-9088-90D5276E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7" y="365125"/>
            <a:ext cx="11221755" cy="114364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03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52A35E-A8EB-2B4B-BDBE-FAB2DD34F2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44201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F149E-5163-3642-98ED-A1D662A9639C}"/>
              </a:ext>
            </a:extLst>
          </p:cNvPr>
          <p:cNvSpPr/>
          <p:nvPr userDrawn="1"/>
        </p:nvSpPr>
        <p:spPr>
          <a:xfrm>
            <a:off x="3044201" y="2"/>
            <a:ext cx="9193404" cy="1728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A7CA7-6EF9-BE47-83CC-59F8DEFB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118" y="428844"/>
            <a:ext cx="8177554" cy="1014979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4F10B97-63CB-6B4D-8AA0-A27F4F59B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181" y="2395728"/>
            <a:ext cx="3721653" cy="36941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BB3621C-CFFA-684E-BF2E-38B3E003431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46723" y="2395728"/>
            <a:ext cx="3767949" cy="36941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81F050A6-EA83-E74A-B437-9CE650A49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575460F1-C651-F546-B045-03A112F08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7948" y="6356350"/>
            <a:ext cx="2649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EBDA48E1-37F9-284F-8F7F-426F4063D06A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285388" y="6356350"/>
            <a:ext cx="14292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06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7E13EF0-6E32-8E44-B09A-9B746B2D25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12812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E1975B-7553-C840-BF64-61486AF5C4C0}"/>
              </a:ext>
            </a:extLst>
          </p:cNvPr>
          <p:cNvSpPr/>
          <p:nvPr userDrawn="1"/>
        </p:nvSpPr>
        <p:spPr>
          <a:xfrm>
            <a:off x="6112812" y="0"/>
            <a:ext cx="60791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22">
            <a:extLst>
              <a:ext uri="{FF2B5EF4-FFF2-40B4-BE49-F238E27FC236}">
                <a16:creationId xmlns:a16="http://schemas.microsoft.com/office/drawing/2014/main" id="{CA0C724A-FAD9-E146-A1C8-EBAE3739D2E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583590" y="6356350"/>
            <a:ext cx="2704893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219A6394-C717-394F-8623-E4D3D24F5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6790" y="6356350"/>
            <a:ext cx="136788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EE49E08-B4B7-D941-8502-9C8CE598A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557EA6-ABC6-F740-833E-ED900088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729" y="944457"/>
            <a:ext cx="5108943" cy="1130788"/>
          </a:xfr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F6BE1F8-2B6C-B747-9F21-ECF2386B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5727" y="2125820"/>
            <a:ext cx="5108943" cy="378772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85B93-457D-2645-8006-56655BA16E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918" y="4526866"/>
            <a:ext cx="6286255" cy="1427894"/>
          </a:xfrm>
          <a:effectLst>
            <a:outerShdw blurRad="152422" dist="77657" sx="110000" sy="110000" algn="ctr" rotWithShape="0">
              <a:schemeClr val="tx1">
                <a:alpha val="93000"/>
              </a:schemeClr>
            </a:outerShdw>
          </a:effectLst>
        </p:spPr>
        <p:txBody>
          <a:bodyPr anchor="ctr" anchorCtr="0">
            <a:normAutofit/>
          </a:bodyPr>
          <a:lstStyle>
            <a:lvl1pPr marL="0" indent="0" algn="l">
              <a:buNone/>
              <a:defRPr sz="1600" spc="0">
                <a:solidFill>
                  <a:schemeClr val="bg1"/>
                </a:solidFill>
                <a:effectLst>
                  <a:outerShdw blurRad="350742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17" y="3371723"/>
            <a:ext cx="6286255" cy="1128589"/>
          </a:xfrm>
          <a:effectLst>
            <a:outerShdw blurRad="63500" dist="150885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accent6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D18A3310-50EE-3142-930B-D378A2C719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1020E5D-288E-E247-868A-B07CC082BE33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285388" y="6356350"/>
            <a:ext cx="14292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55A823-31F2-AB4B-BB7C-DC2A8B833B6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2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D77341-E324-DE3C-0E6A-ED218DA7AF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CF096-532F-B0F6-10C1-6DEB929073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5C89A-207F-F27E-B28C-25F4B44B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5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D9CC-6480-4575-B778-3317BDE4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365760"/>
            <a:ext cx="11219688" cy="114300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0AED2-5674-4222-8972-52689F444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65A4F-AA3E-43FE-A847-E23C0669A46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067800" y="6356350"/>
            <a:ext cx="2645664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E53FA-20A3-4A6C-A6FF-3E65560A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3776" y="6356350"/>
            <a:ext cx="992124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14D47D-F679-4E7B-BCBF-874BF928A5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776" y="1858963"/>
            <a:ext cx="11219688" cy="3829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57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FDD0CA-CA3A-6B4B-B159-01C6EA1B2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53538" y="0"/>
            <a:ext cx="3138461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A4CD6-5B55-2241-968E-97DAA8580DCC}"/>
              </a:ext>
            </a:extLst>
          </p:cNvPr>
          <p:cNvSpPr/>
          <p:nvPr userDrawn="1"/>
        </p:nvSpPr>
        <p:spPr>
          <a:xfrm>
            <a:off x="0" y="0"/>
            <a:ext cx="905894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A0273-17AD-8245-A2FA-D01083334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5900" y="2532888"/>
            <a:ext cx="4876800" cy="3689350"/>
          </a:xfrm>
        </p:spPr>
        <p:txBody>
          <a:bodyPr>
            <a:noAutofit/>
          </a:bodyPr>
          <a:lstStyle>
            <a:lvl1pPr marL="0" indent="0">
              <a:buNone/>
              <a:defRPr sz="41300">
                <a:solidFill>
                  <a:schemeClr val="tx2">
                    <a:lumMod val="60000"/>
                    <a:lumOff val="40000"/>
                    <a:alpha val="20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Elephant Pro" pitchFamily="2" charset="0"/>
              </a:defRPr>
            </a:lvl2pPr>
            <a:lvl3pPr marL="914400" indent="0">
              <a:buNone/>
              <a:defRPr>
                <a:latin typeface="Elephant Pro" pitchFamily="2" charset="0"/>
              </a:defRPr>
            </a:lvl3pPr>
            <a:lvl4pPr marL="1371600" indent="0">
              <a:buNone/>
              <a:defRPr>
                <a:latin typeface="Elephant Pro" pitchFamily="2" charset="0"/>
              </a:defRPr>
            </a:lvl4pPr>
            <a:lvl5pPr marL="1828800" indent="0">
              <a:buNone/>
              <a:defRPr>
                <a:latin typeface="Elephant Pro" pitchFamily="2" charset="0"/>
              </a:defRPr>
            </a:lvl5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736979"/>
            <a:ext cx="8052748" cy="1325563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2112264"/>
            <a:ext cx="3840480" cy="3615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5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5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5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6F08CA-81DF-F947-B8E0-693791CF007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99947" y="2112264"/>
            <a:ext cx="3840480" cy="36155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5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5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5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3D570B-86E3-CA47-81D9-EDC9161E0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3352" y="6356350"/>
            <a:ext cx="208707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511E021-8C30-504E-A564-A97BE3ACC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BE541518-B2D8-2B49-A671-6816AB3669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65020" y="6356350"/>
            <a:ext cx="32980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6920FAD-32AF-2040-A860-343F103960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DD3F9-667C-DF4D-8A62-CB6D43B65D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2846" y="2550997"/>
            <a:ext cx="4669707" cy="4259377"/>
          </a:xfrm>
        </p:spPr>
        <p:txBody>
          <a:bodyPr anchor="t" anchorCtr="0">
            <a:noAutofit/>
          </a:bodyPr>
          <a:lstStyle>
            <a:lvl1pPr marL="0" indent="0">
              <a:buNone/>
              <a:defRPr sz="41300">
                <a:solidFill>
                  <a:schemeClr val="accent3">
                    <a:alpha val="40000"/>
                  </a:schemeClr>
                </a:solidFill>
                <a:latin typeface="+mj-lt"/>
              </a:defRPr>
            </a:lvl1pPr>
            <a:lvl2pPr marL="457200" indent="0">
              <a:buNone/>
              <a:defRPr sz="19900">
                <a:solidFill>
                  <a:schemeClr val="accent3">
                    <a:alpha val="40000"/>
                  </a:schemeClr>
                </a:solidFill>
                <a:latin typeface="+mj-lt"/>
              </a:defRPr>
            </a:lvl2pPr>
            <a:lvl3pPr marL="914400" indent="0">
              <a:buNone/>
              <a:defRPr sz="16600">
                <a:solidFill>
                  <a:schemeClr val="accent3">
                    <a:alpha val="40000"/>
                  </a:schemeClr>
                </a:solidFill>
                <a:latin typeface="+mj-lt"/>
              </a:defRPr>
            </a:lvl3pPr>
            <a:lvl4pPr marL="1371600" indent="0">
              <a:buNone/>
              <a:defRPr sz="13800">
                <a:solidFill>
                  <a:schemeClr val="accent3">
                    <a:alpha val="40000"/>
                  </a:schemeClr>
                </a:solidFill>
                <a:latin typeface="+mj-lt"/>
              </a:defRPr>
            </a:lvl4pPr>
            <a:lvl5pPr marL="1828800" indent="0">
              <a:buNone/>
              <a:defRPr sz="13800">
                <a:solidFill>
                  <a:schemeClr val="accent3">
                    <a:alpha val="4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740CC-94D6-7C4B-A4B5-6E42F760302D}"/>
              </a:ext>
            </a:extLst>
          </p:cNvPr>
          <p:cNvSpPr/>
          <p:nvPr userDrawn="1"/>
        </p:nvSpPr>
        <p:spPr>
          <a:xfrm>
            <a:off x="6096001" y="0"/>
            <a:ext cx="6096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6639436-AAAE-FA4E-8766-8E980B9292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88916" y="6356350"/>
            <a:ext cx="3281511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981B3D7-1407-6B44-A7B2-6AC1B511E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6788" y="6356350"/>
            <a:ext cx="13678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98318E-D0F8-004B-BE72-2F8AB949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917" y="944457"/>
            <a:ext cx="5125755" cy="1130788"/>
          </a:xfr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12BBA9E-4372-3F49-98B6-EF81225A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916" y="2125820"/>
            <a:ext cx="4983480" cy="378772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44A393A-1B5E-6F4D-A879-945404068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6920FAD-32AF-2040-A860-343F103960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740CC-94D6-7C4B-A4B5-6E42F760302D}"/>
              </a:ext>
            </a:extLst>
          </p:cNvPr>
          <p:cNvSpPr/>
          <p:nvPr userDrawn="1"/>
        </p:nvSpPr>
        <p:spPr>
          <a:xfrm>
            <a:off x="6096001" y="0"/>
            <a:ext cx="6096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6639436-AAAE-FA4E-8766-8E980B9292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88916" y="6356350"/>
            <a:ext cx="3281511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981B3D7-1407-6B44-A7B2-6AC1B511E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6788" y="6356350"/>
            <a:ext cx="13678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98318E-D0F8-004B-BE72-2F8AB949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917" y="944457"/>
            <a:ext cx="5125755" cy="1130788"/>
          </a:xfr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12BBA9E-4372-3F49-98B6-EF81225A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916" y="2642616"/>
            <a:ext cx="4983480" cy="326440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44A393A-1B5E-6F4D-A879-945404068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9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2CC91C-66CB-964D-8640-FF553C4B3F68}"/>
              </a:ext>
            </a:extLst>
          </p:cNvPr>
          <p:cNvSpPr/>
          <p:nvPr userDrawn="1"/>
        </p:nvSpPr>
        <p:spPr>
          <a:xfrm>
            <a:off x="6090674" y="0"/>
            <a:ext cx="61013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3F23101-BBDC-6E48-B061-F3188397AB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6090674" cy="517812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9DF78D-9689-404B-893B-D81AEFD60B61}"/>
              </a:ext>
            </a:extLst>
          </p:cNvPr>
          <p:cNvSpPr/>
          <p:nvPr userDrawn="1"/>
        </p:nvSpPr>
        <p:spPr>
          <a:xfrm>
            <a:off x="0" y="5178129"/>
            <a:ext cx="6090674" cy="16798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56CEBF45-08BC-D246-B09E-E89788D92F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16332" y="6356350"/>
            <a:ext cx="2704893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3B1B5E-97CC-B343-8C1F-44F4A15CE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6788" y="6356350"/>
            <a:ext cx="136788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2356286-04CD-1746-8B54-61C0FA0D4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591" y="944457"/>
            <a:ext cx="5131081" cy="1130788"/>
          </a:xfrm>
        </p:spPr>
        <p:txBody>
          <a:bodyPr anchor="t" anchorCtr="0">
            <a:normAutofit/>
          </a:bodyPr>
          <a:lstStyle>
            <a:lvl1pPr>
              <a:defRPr sz="54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CF47222-7082-7A4F-B539-2B7DA6420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3590" y="2084832"/>
            <a:ext cx="4983480" cy="3787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BD1385E9-4181-6945-827C-BD08E7653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Photos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447317"/>
            <a:ext cx="8163532" cy="974050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0DAE41A5-2144-F245-AB20-E2DF07E99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255" y="2059572"/>
            <a:ext cx="2560320" cy="1018207"/>
          </a:xfrm>
        </p:spPr>
        <p:txBody>
          <a:bodyPr>
            <a:noAutofit/>
          </a:bodyPr>
          <a:lstStyle>
            <a:lvl1pPr marL="0" indent="0">
              <a:buNone/>
              <a:defRPr sz="720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FE9F041-C87F-8F43-8E51-AB5DD0B327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11675" y="3103182"/>
            <a:ext cx="2560320" cy="609600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85202-379C-1547-948B-E51BF6A4F6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2917" y="3776472"/>
            <a:ext cx="2560320" cy="2163351"/>
          </a:xfr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0CE1110F-B298-B541-BFDE-B0E07F7851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2052" y="2059572"/>
            <a:ext cx="2560320" cy="1018207"/>
          </a:xfrm>
        </p:spPr>
        <p:txBody>
          <a:bodyPr>
            <a:noAutofit/>
          </a:bodyPr>
          <a:lstStyle>
            <a:lvl1pPr marL="0" indent="0">
              <a:buNone/>
              <a:defRPr sz="720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$00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62191D7-447F-C149-98BD-B72403F0CE65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43472" y="3103182"/>
            <a:ext cx="2560320" cy="609600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0321E8F-68AC-0946-AD35-70EAD7D12FB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24712" y="3776472"/>
            <a:ext cx="2560320" cy="2163351"/>
          </a:xfr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A771C33E-C77C-8C46-AFAE-330A56B0E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47783" y="2059572"/>
            <a:ext cx="2508668" cy="1018207"/>
          </a:xfrm>
        </p:spPr>
        <p:txBody>
          <a:bodyPr>
            <a:noAutofit/>
          </a:bodyPr>
          <a:lstStyle>
            <a:lvl1pPr marL="0" indent="0">
              <a:buNone/>
              <a:defRPr sz="720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$00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42F76F2-61F6-5748-9924-28BCE2D669B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129203" y="3103182"/>
            <a:ext cx="2527247" cy="609600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4FBB18F0-1B37-BB4D-8805-1060DC42C45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9048" y="3776472"/>
            <a:ext cx="2557402" cy="2163351"/>
          </a:xfr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 algn="l"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C4DC40-934B-2F47-BCFA-5952BEE68E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57764" y="0"/>
            <a:ext cx="3044952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92C2F78E-AAC9-304E-8939-1489078E6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22CDA81B-D223-2940-BCAD-E9E908E36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9374" y="6356350"/>
            <a:ext cx="208707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57" name="Footer Placeholder 16">
            <a:extLst>
              <a:ext uri="{FF2B5EF4-FFF2-40B4-BE49-F238E27FC236}">
                <a16:creationId xmlns:a16="http://schemas.microsoft.com/office/drawing/2014/main" id="{17CB3272-A681-F44E-8E30-0DB937550EF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2865020" y="6356350"/>
            <a:ext cx="32980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76108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855C320-6D70-974D-AD87-3EEFC128B3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49524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68FA9-F7C6-0245-97E0-B8475C0082DA}"/>
              </a:ext>
            </a:extLst>
          </p:cNvPr>
          <p:cNvSpPr/>
          <p:nvPr userDrawn="1"/>
        </p:nvSpPr>
        <p:spPr>
          <a:xfrm>
            <a:off x="3049525" y="1"/>
            <a:ext cx="9142476" cy="1728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005B53-16AE-6245-A669-FFC152CE2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2441" y="2480479"/>
            <a:ext cx="2562629" cy="31810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160948A-B0E0-C146-BE25-49A0EEB08FB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91238" y="2480479"/>
            <a:ext cx="2562629" cy="31810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8877D5D4-CC79-6349-BA9D-0BE5AFC2186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239511" y="2480479"/>
            <a:ext cx="2475162" cy="31810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DB894E3-7E74-094D-BCC8-5E86F34B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440" y="428844"/>
            <a:ext cx="8172231" cy="1014979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841B8290-28DF-BD48-8410-062B0B977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  <a:prstGeom prst="rect">
            <a:avLst/>
          </a:prstGeom>
        </p:spPr>
        <p:txBody>
          <a:bodyPr lIns="91440"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F5DCEB1E-BA29-B849-88A4-B9DA30431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7948" y="6356350"/>
            <a:ext cx="2649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C185ECBC-03C3-E144-B7F4-D2E6D1BDD09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0285388" y="6356350"/>
            <a:ext cx="142928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B042B-EDBE-164C-9074-51EBD6435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68C1E3-BF37-F647-A9CC-2D17F7D75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6/15/XX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364748-85A7-FB43-9595-55ADAB9F8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356350"/>
            <a:ext cx="11049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156BFF5-A11A-234E-A308-E7366A285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9" r:id="rId3"/>
    <p:sldLayoutId id="2147483650" r:id="rId4"/>
    <p:sldLayoutId id="2147483658" r:id="rId5"/>
    <p:sldLayoutId id="2147483668" r:id="rId6"/>
    <p:sldLayoutId id="2147483651" r:id="rId7"/>
    <p:sldLayoutId id="2147483664" r:id="rId8"/>
    <p:sldLayoutId id="2147483652" r:id="rId9"/>
    <p:sldLayoutId id="2147483653" r:id="rId10"/>
    <p:sldLayoutId id="2147483663" r:id="rId11"/>
    <p:sldLayoutId id="2147483660" r:id="rId12"/>
    <p:sldLayoutId id="2147483654" r:id="rId13"/>
    <p:sldLayoutId id="2147483666" r:id="rId14"/>
    <p:sldLayoutId id="2147483659" r:id="rId15"/>
    <p:sldLayoutId id="2147483655" r:id="rId16"/>
    <p:sldLayoutId id="2147483661" r:id="rId17"/>
    <p:sldLayoutId id="2147483662" r:id="rId18"/>
    <p:sldLayoutId id="2147483656" r:id="rId19"/>
    <p:sldLayoutId id="214748367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erl.org/2022/02/aserl-eleven-licensing-principles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melissambrooks/30min?month=2023-0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boomerangoutlook.com/ho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FC7BF861-A2E4-494A-9D38-58474C648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FE3864CD-34AE-44AD-9AE5-19255E643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38706"/>
            <a:ext cx="9204267" cy="1709927"/>
          </a:xfrm>
        </p:spPr>
        <p:txBody>
          <a:bodyPr/>
          <a:lstStyle/>
          <a:p>
            <a:r>
              <a:rPr lang="en-US" sz="3600" dirty="0"/>
              <a:t>Collection Management for Beginners: What I Didn’t Learn in Library School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B069F010-04B4-4EB7-8DFA-29084F8AA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918" y="5270086"/>
            <a:ext cx="8117840" cy="1062134"/>
          </a:xfrm>
          <a:effectLst>
            <a:outerShdw blurRad="152422" dist="77657" sx="110000" sy="110000" algn="ctr" rotWithShape="0">
              <a:schemeClr val="tx1">
                <a:alpha val="93000"/>
              </a:schemeClr>
            </a:outerShdw>
          </a:effectLst>
        </p:spPr>
        <p:txBody>
          <a:bodyPr/>
          <a:lstStyle/>
          <a:p>
            <a:r>
              <a:rPr lang="en-US" dirty="0"/>
              <a:t>Melissa Brooks – university of southern </a:t>
            </a:r>
            <a:r>
              <a:rPr lang="en-US" dirty="0" err="1"/>
              <a:t>mississippi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4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4DC1A5B5-A16B-43F6-BD8B-78BB5C62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4825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A33A66-DDAA-4C28-9590-FEF4F67C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7" y="0"/>
            <a:ext cx="3044952" cy="6858000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0FFECFE-28BC-49BC-978C-6A114BC9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E49501-DEC5-4DE7-80E0-BA59B1327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Coming to Terms with the Numbers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94A854-0BE0-44AA-AE75-A167EAEEEC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7948" y="2136618"/>
            <a:ext cx="8146723" cy="3528136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Budgeting with Intent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</a:rPr>
              <a:t>K</a:t>
            </a:r>
            <a:r>
              <a:rPr lang="en-US" b="0" dirty="0"/>
              <a:t>now Your Obligations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Review Previous Budgets (If Available)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</a:rPr>
              <a:t>Inflation (or Hyperinflation)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Realize Budgets aren’t Static (Even a Flat Budget is a Cut)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2">
                    <a:lumMod val="75000"/>
                  </a:schemeClr>
                </a:solidFill>
              </a:rPr>
              <a:t>Be Transparent About the Numbers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dirty="0"/>
          </a:p>
          <a:p>
            <a:pPr algn="l"/>
            <a:endParaRPr lang="en-US" sz="16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662332-9B64-407E-AB06-D6A1F57F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56BFF5-A11A-234E-A308-E7366A28581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3CAE6B-8DF9-4B47-8A2E-925D8CB4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6" y="54864"/>
            <a:ext cx="11320272" cy="1673352"/>
          </a:xfrm>
        </p:spPr>
        <p:txBody>
          <a:bodyPr/>
          <a:lstStyle/>
          <a:p>
            <a:r>
              <a:rPr lang="en-US" dirty="0"/>
              <a:t>Vendors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49516-9D68-4A8A-85C2-0762DF814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9152" y="4873752"/>
            <a:ext cx="4123475" cy="3314699"/>
          </a:xfrm>
        </p:spPr>
        <p:txBody>
          <a:bodyPr/>
          <a:lstStyle/>
          <a:p>
            <a:r>
              <a:rPr lang="en-US" dirty="0"/>
              <a:t>$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2E4B4-924E-4AE5-99D4-28252D92E9B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2916" y="2331956"/>
            <a:ext cx="5174553" cy="3761025"/>
          </a:xfrm>
        </p:spPr>
        <p:txBody>
          <a:bodyPr>
            <a:noAutofit/>
          </a:bodyPr>
          <a:lstStyle/>
          <a:p>
            <a:r>
              <a:rPr lang="en-US" sz="2000" dirty="0"/>
              <a:t>Before Meeting with Vendors</a:t>
            </a: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Review University Code of Conduct/Ethics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Breathe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Meeting with Vendors (Representatives)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Be Respectful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Be Upfront and Explain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Ask for Latest </a:t>
            </a:r>
            <a:r>
              <a:rPr lang="en-US" sz="2000" b="0" dirty="0" err="1"/>
              <a:t>Lic</a:t>
            </a:r>
            <a:r>
              <a:rPr lang="en-US" sz="2000" b="0" dirty="0"/>
              <a:t>. Agreement</a:t>
            </a:r>
          </a:p>
          <a:p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75A20B53-1A02-4330-85D3-A16EBD2AB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812" y="1728778"/>
            <a:ext cx="6079187" cy="5129222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FD978D7-BC97-4886-A220-93B913A30E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/>
          <a:lstStyle/>
          <a:p>
            <a:fld id="{D156BFF5-A11A-234E-A308-E7366A28581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6996-9177-F64B-825B-0A48BC45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440" y="428844"/>
            <a:ext cx="8172231" cy="1014979"/>
          </a:xfrm>
        </p:spPr>
        <p:txBody>
          <a:bodyPr/>
          <a:lstStyle/>
          <a:p>
            <a:r>
              <a:rPr lang="en-US" dirty="0"/>
              <a:t>Negotiating</a:t>
            </a:r>
          </a:p>
        </p:txBody>
      </p:sp>
      <p:pic>
        <p:nvPicPr>
          <p:cNvPr id="13" name="Picture Placeholder 12" descr="Speakers">
            <a:extLst>
              <a:ext uri="{FF2B5EF4-FFF2-40B4-BE49-F238E27FC236}">
                <a16:creationId xmlns:a16="http://schemas.microsoft.com/office/drawing/2014/main" id="{7E8630EA-BA13-9343-8C9D-ADE2C71B94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9524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CD165-FC04-7C48-9E99-8F92748AF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2441" y="2480479"/>
            <a:ext cx="8172230" cy="4110444"/>
          </a:xfrm>
        </p:spPr>
        <p:txBody>
          <a:bodyPr>
            <a:normAutofit/>
          </a:bodyPr>
          <a:lstStyle/>
          <a:p>
            <a:r>
              <a:rPr lang="en-ZA" noProof="1"/>
              <a:t>Do Your Homework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noProof="1"/>
              <a:t>Know the Product and Alternative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noProof="1"/>
              <a:t>Review any Available Data (Turn-aways, Previous Statistics)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noProof="1"/>
              <a:t>Know the Needs of Your Patrons (Suggestions, Feedback,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noProof="1"/>
          </a:p>
          <a:p>
            <a:r>
              <a:rPr lang="en-ZA" noProof="1"/>
              <a:t>In the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noProof="1"/>
              <a:t>You are There to Represent the Needs of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noProof="1"/>
              <a:t>Sales Rep. is There to Sell the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noProof="1"/>
              <a:t>Sometimes you Need to Walk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noProof="1"/>
          </a:p>
          <a:p>
            <a:endParaRPr lang="en-US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26BF55EE-1CC1-BC49-B1B0-D13C5EAECFB0}"/>
              </a:ext>
            </a:extLst>
          </p:cNvPr>
          <p:cNvSpPr txBox="1">
            <a:spLocks/>
          </p:cNvSpPr>
          <p:nvPr/>
        </p:nvSpPr>
        <p:spPr>
          <a:xfrm>
            <a:off x="381000" y="6356350"/>
            <a:ext cx="1104900" cy="365125"/>
          </a:xfrm>
          <a:prstGeom prst="rect">
            <a:avLst/>
          </a:prstGeom>
        </p:spPr>
        <p:txBody>
          <a:bodyPr lIns="18288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56BFF5-A11A-234E-A308-E7366A2858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13405-6DA5-4454-A7CA-D386C59E6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56BFF5-A11A-234E-A308-E7366A28581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591" y="944457"/>
            <a:ext cx="5131081" cy="1130788"/>
          </a:xfrm>
        </p:spPr>
        <p:txBody>
          <a:bodyPr>
            <a:normAutofit/>
          </a:bodyPr>
          <a:lstStyle/>
          <a:p>
            <a:r>
              <a:rPr lang="en-US" sz="3600" dirty="0"/>
              <a:t>License Agreements</a:t>
            </a:r>
          </a:p>
        </p:txBody>
      </p:sp>
      <p:pic>
        <p:nvPicPr>
          <p:cNvPr id="9" name="Picture Placeholder 8" descr="Tape">
            <a:extLst>
              <a:ext uri="{FF2B5EF4-FFF2-40B4-BE49-F238E27FC236}">
                <a16:creationId xmlns:a16="http://schemas.microsoft.com/office/drawing/2014/main" id="{5A3C17F2-8CAE-CB4B-AD91-67E2E1897A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0674" cy="5178129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01053B-AA1F-C347-B77C-A605CEFFE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3591" y="1621389"/>
            <a:ext cx="4983480" cy="4734961"/>
          </a:xfrm>
        </p:spPr>
        <p:txBody>
          <a:bodyPr>
            <a:noAutofit/>
          </a:bodyPr>
          <a:lstStyle/>
          <a:p>
            <a:r>
              <a:rPr lang="en-US" b="0" dirty="0"/>
              <a:t>Understanding Agreements: (Parts of the Agreement)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Grant of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Fees/Payments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Authorized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Term (Length of Agreement, Renewal, Termination,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Dispute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Warranties and Indemnifications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Other</a:t>
            </a:r>
          </a:p>
          <a:p>
            <a:r>
              <a:rPr lang="en-US" b="0" dirty="0"/>
              <a:t>OF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Addendums: (Usually language to Make Agreement fit State or Commonwealth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Licensing Principles (ASERL Eleven, Big 10 Academic Alliance – Standardized Agreement Language, etc.)</a:t>
            </a:r>
          </a:p>
          <a:p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1EC09-DF52-6C45-B2E8-5E6FEDE3A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/>
          <a:lstStyle/>
          <a:p>
            <a:fld id="{D156BFF5-A11A-234E-A308-E7366A2858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736979"/>
            <a:ext cx="8052748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Developing Campus Relationships</a:t>
            </a:r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199FA02-303A-6D45-82F1-459701E52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538" y="0"/>
            <a:ext cx="3138461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2112264"/>
            <a:ext cx="3840480" cy="36155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Procurement/Legal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Meet and/or Talk Often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Set Expectations for How You will Work with Each Other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dirty="0"/>
              <a:t>Reach </a:t>
            </a:r>
            <a:r>
              <a:rPr lang="en-US" dirty="0"/>
              <a:t>Out for Guidance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Ask for Explanation when Needed</a:t>
            </a:r>
          </a:p>
          <a:p>
            <a:pPr lvl="1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B70EF-D854-7444-A908-7D44B3F070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99947" y="2112264"/>
            <a:ext cx="3840480" cy="3615522"/>
          </a:xfrm>
        </p:spPr>
        <p:txBody>
          <a:bodyPr>
            <a:normAutofit/>
          </a:bodyPr>
          <a:lstStyle/>
          <a:p>
            <a:r>
              <a:rPr lang="en-US" dirty="0"/>
              <a:t>Departmental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Utilize the Librarian/Liaison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Talk About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Work to Meet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Find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Provide Opportunity for Input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81A76E-C08A-4C4A-8115-6CF5FB60B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5900" y="2532888"/>
            <a:ext cx="4876800" cy="3689350"/>
          </a:xfrm>
        </p:spPr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258EE-9C9B-0646-8220-A20FC2F3E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 lIns="91440"/>
          <a:lstStyle/>
          <a:p>
            <a:fld id="{D156BFF5-A11A-234E-A308-E7366A2858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CF845A-9D99-5605-9DB2-2847715B934E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 your experiences and questions about Collection Management and Acquisitions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84431-32DA-27E2-C0BD-5014A88B77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9055B-7D24-92B6-793E-ED9FBD4E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BFF5-A11A-234E-A308-E7366A28581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96BF5-7CDE-2482-6C9D-DB8E0A9B2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D97FB-87AF-EE37-670E-02F24F6E1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78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>
            <a:extLst>
              <a:ext uri="{FF2B5EF4-FFF2-40B4-BE49-F238E27FC236}">
                <a16:creationId xmlns:a16="http://schemas.microsoft.com/office/drawing/2014/main" id="{D23041CD-F5CB-0EB1-1E1A-4CB9B60D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9FA73475-2E73-EB24-84B5-9B11EAE0F4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6072" y="2263366"/>
            <a:ext cx="11138600" cy="3452721"/>
          </a:xfrm>
        </p:spPr>
        <p:txBody>
          <a:bodyPr/>
          <a:lstStyle/>
          <a:p>
            <a:r>
              <a:rPr lang="en-US" b="0" dirty="0"/>
              <a:t>Center for Research Libraries. </a:t>
            </a:r>
            <a:r>
              <a:rPr lang="en-US" b="0" dirty="0" err="1"/>
              <a:t>Liblicense</a:t>
            </a:r>
            <a:r>
              <a:rPr lang="en-US" b="0" dirty="0"/>
              <a:t> Model License Agreement with Commentary, viewed May 14, 2023. https://liblicense.crl.edu/wp-content/uploads/2015/05/modellicensenew2014revmay2015.pdf</a:t>
            </a:r>
          </a:p>
          <a:p>
            <a:r>
              <a:rPr lang="en-US" b="0" dirty="0"/>
              <a:t>ASERL. “ASERL Eleven” Licensing Principles, viewed May 14, 2023. </a:t>
            </a:r>
            <a:r>
              <a:rPr lang="en-US" b="0" dirty="0">
                <a:hlinkClick r:id="rId2"/>
              </a:rPr>
              <a:t>https://www.aserl.org/2022/02/aserl-eleven-licensing-principles/</a:t>
            </a:r>
            <a:endParaRPr lang="en-US" b="0" dirty="0"/>
          </a:p>
          <a:p>
            <a:r>
              <a:rPr lang="en-US" b="0" dirty="0"/>
              <a:t>Big 10 Academic Alliance. Library Initiative Standardized </a:t>
            </a:r>
            <a:r>
              <a:rPr lang="en-US" b="0" dirty="0" err="1"/>
              <a:t>Ageement</a:t>
            </a:r>
            <a:r>
              <a:rPr lang="en-US" b="0" dirty="0"/>
              <a:t> Language, viewed May 14, 2023. https://btaa.org/docs/default-source/library/standardized-agreement-language.pdf?sfvrsn=9fda8695_13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150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Placeholder 6">
            <a:extLst>
              <a:ext uri="{FF2B5EF4-FFF2-40B4-BE49-F238E27FC236}">
                <a16:creationId xmlns:a16="http://schemas.microsoft.com/office/drawing/2014/main" id="{D7AC3234-71CD-4DF7-A5CC-8C03DF4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67" r="-1"/>
          <a:stretch/>
        </p:blipFill>
        <p:spPr>
          <a:xfrm>
            <a:off x="0" y="0"/>
            <a:ext cx="12192000" cy="6858000"/>
          </a:xfr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Melissa Brooks</a:t>
            </a:r>
          </a:p>
          <a:p>
            <a:r>
              <a:rPr lang="en-US" dirty="0"/>
              <a:t>Melissa.m.brooks@usm.edu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40DF4-17F8-5844-A238-FA564A73F14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156BFF5-A11A-234E-A308-E7366A28581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18E3-8654-944F-A7C0-63D7DCA6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ABOUT USM LIBRARIES 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C59551D-7638-1748-A5AF-6DB155AD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" r="8"/>
          <a:stretch/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C74E2-476E-7E4B-80CF-E71EF93F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635" y="2261465"/>
            <a:ext cx="3721653" cy="3694176"/>
          </a:xfrm>
        </p:spPr>
        <p:txBody>
          <a:bodyPr lIns="91440">
            <a:noAutofit/>
          </a:bodyPr>
          <a:lstStyle/>
          <a:p>
            <a:r>
              <a:rPr lang="en-US" dirty="0"/>
              <a:t>USM Libraries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Technical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Public Services (Access and Research)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Special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Co-Campus Libraries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Administration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EC7186-4959-AC41-BD2F-0A1CB68E184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46723" y="2261465"/>
            <a:ext cx="3767949" cy="3425650"/>
          </a:xfrm>
        </p:spPr>
        <p:txBody>
          <a:bodyPr lIns="0">
            <a:noAutofit/>
          </a:bodyPr>
          <a:lstStyle/>
          <a:p>
            <a:r>
              <a:rPr lang="en-US" dirty="0"/>
              <a:t>Technical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Electronic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Cataloging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Preservation </a:t>
            </a:r>
          </a:p>
          <a:p>
            <a:r>
              <a:rPr lang="en-US" dirty="0"/>
              <a:t>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Finance and Administration Asst. to Dean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Internal Operations Asst. to Dean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Publicity and Outreach Asst. to Dean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Collection Management Librarian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A6ADFE-1DA2-2B46-8B73-CEFBC572B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56BFF5-A11A-234E-A308-E7366A2858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CA1A0-8640-CE44-B2A9-91248742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118" y="428844"/>
            <a:ext cx="8177554" cy="1014979"/>
          </a:xfrm>
        </p:spPr>
        <p:txBody>
          <a:bodyPr>
            <a:noAutofit/>
          </a:bodyPr>
          <a:lstStyle/>
          <a:p>
            <a:r>
              <a:rPr lang="en-US" sz="3600" dirty="0"/>
              <a:t>Challenges in the Reporting Lines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6A6405E-A080-4F40-B90C-E66DB303B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4201" cy="6858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3C40AD-08FA-F84D-9A08-6F760F21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181" y="2395728"/>
            <a:ext cx="8177491" cy="36941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Minimal Communication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Budgeting happened in Technical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Purchases and Cancelations were not Communicated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License Agreements weren’t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Lack of Organization Between Collection Management and Technical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72C60-2A2E-E649-B182-071842931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 lIns="91440"/>
          <a:lstStyle/>
          <a:p>
            <a:fld id="{D156BFF5-A11A-234E-A308-E7366A2858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591" y="944457"/>
            <a:ext cx="5131081" cy="1130788"/>
          </a:xfrm>
        </p:spPr>
        <p:txBody>
          <a:bodyPr>
            <a:normAutofit/>
          </a:bodyPr>
          <a:lstStyle/>
          <a:p>
            <a:r>
              <a:rPr lang="en-US" sz="4000" dirty="0"/>
              <a:t>What Changed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A3C17F2-8CAE-CB4B-AD91-67E2E189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0674" cy="5178129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01053B-AA1F-C347-B77C-A605CEFFE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3590" y="2084832"/>
            <a:ext cx="4983480" cy="3787723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Personnel Changes</a:t>
            </a:r>
          </a:p>
          <a:p>
            <a:endParaRPr lang="en-US" dirty="0"/>
          </a:p>
          <a:p>
            <a:r>
              <a:rPr lang="en-US" dirty="0"/>
              <a:t>Departmental Reorganization </a:t>
            </a:r>
          </a:p>
          <a:p>
            <a:r>
              <a:rPr lang="en-US" dirty="0"/>
              <a:t>	Collection Management Role and 	Duties Move to Technical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1EC09-DF52-6C45-B2E8-5E6FEDE3A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/>
          <a:lstStyle/>
          <a:p>
            <a:fld id="{D156BFF5-A11A-234E-A308-E7366A2858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8A59-D689-8B40-B9C0-3584DE43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7" y="5614416"/>
            <a:ext cx="11430000" cy="914400"/>
          </a:xfrm>
        </p:spPr>
        <p:txBody>
          <a:bodyPr anchor="t"/>
          <a:lstStyle/>
          <a:p>
            <a:r>
              <a:rPr lang="en-US" dirty="0"/>
              <a:t>New Opportunities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A611BA3-0C1D-FA4F-BF9F-1DFB417CE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178127"/>
          </a:xfrm>
        </p:spPr>
      </p:pic>
    </p:spTree>
    <p:extLst>
      <p:ext uri="{BB962C8B-B14F-4D97-AF65-F5344CB8AC3E}">
        <p14:creationId xmlns:p14="http://schemas.microsoft.com/office/powerpoint/2010/main" val="203183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31850BC-B29B-B144-B995-C7A920672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799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114EC-0AAC-C646-B6C4-ED27B2830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846" y="2550997"/>
            <a:ext cx="4669707" cy="4259377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435" y="944457"/>
            <a:ext cx="5372238" cy="1130788"/>
          </a:xfrm>
        </p:spPr>
        <p:txBody>
          <a:bodyPr>
            <a:noAutofit/>
          </a:bodyPr>
          <a:lstStyle/>
          <a:p>
            <a:r>
              <a:rPr lang="en-US" sz="4400" dirty="0"/>
              <a:t>Ready For the Challenge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26EC8C-E0A5-6E4F-BF89-42419A5F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916" y="2125820"/>
            <a:ext cx="4983480" cy="3787723"/>
          </a:xfrm>
        </p:spPr>
        <p:txBody>
          <a:bodyPr/>
          <a:lstStyle/>
          <a:p>
            <a:r>
              <a:rPr lang="en-US" b="1" dirty="0"/>
              <a:t>Intermediate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Budgeting and Univ. Finance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Collections and Collection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Work (internal &amp; external)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License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Negotiating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C447A-862D-0D42-861A-BB6F8AC7B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 lIns="91440"/>
          <a:lstStyle/>
          <a:p>
            <a:fld id="{D156BFF5-A11A-234E-A308-E7366A2858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736979"/>
            <a:ext cx="8052748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Reality Set In</a:t>
            </a:r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199FA02-303A-6D45-82F1-459701E52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538" y="0"/>
            <a:ext cx="3138461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2112264"/>
            <a:ext cx="4452069" cy="36155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  <a:p>
            <a:pPr algn="ctr"/>
            <a:r>
              <a:rPr lang="en-US" sz="4000" dirty="0"/>
              <a:t>Intermediate Knowledge Wasn’t Going to Cut It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258EE-9C9B-0646-8220-A20FC2F3E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 lIns="91440"/>
          <a:lstStyle/>
          <a:p>
            <a:fld id="{D156BFF5-A11A-234E-A308-E7366A28581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1F48F-6568-D404-015C-44806D0DA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2112263"/>
            <a:ext cx="3515990" cy="36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8B0EDFE-FE79-E543-B38F-4EB383E1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" r="199"/>
          <a:stretch/>
        </p:blipFill>
        <p:spPr>
          <a:xfrm>
            <a:off x="0" y="0"/>
            <a:ext cx="6096000" cy="6857999"/>
          </a:xfr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9128C3-FFB2-3844-B77A-18B6ABDB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917" y="944457"/>
            <a:ext cx="5125755" cy="1130788"/>
          </a:xfrm>
        </p:spPr>
        <p:txBody>
          <a:bodyPr>
            <a:noAutofit/>
          </a:bodyPr>
          <a:lstStyle/>
          <a:p>
            <a:r>
              <a:rPr lang="en-US" sz="3600" dirty="0"/>
              <a:t>Getting a Handle on All the Moving Pieces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7478-81CB-9B4B-802E-0ABCC198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916" y="2642616"/>
            <a:ext cx="4983480" cy="32644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Determine the Moving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Relationships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Vendor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Who was my Vendor Rep.?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Billing Cycles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License Agreements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License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Usage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????????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0F4DEE4-501F-434B-8D86-9054D0E93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 lIns="91440"/>
          <a:lstStyle/>
          <a:p>
            <a:fld id="{D156BFF5-A11A-234E-A308-E7366A2858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5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CA1A0-8640-CE44-B2A9-91248742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118" y="428844"/>
            <a:ext cx="8177554" cy="1014979"/>
          </a:xfrm>
        </p:spPr>
        <p:txBody>
          <a:bodyPr/>
          <a:lstStyle/>
          <a:p>
            <a:r>
              <a:rPr lang="en-US" dirty="0"/>
              <a:t>Work Organization</a:t>
            </a:r>
          </a:p>
        </p:txBody>
      </p:sp>
      <p:pic>
        <p:nvPicPr>
          <p:cNvPr id="10" name="Picture Placeholder 9" descr="Televisions">
            <a:extLst>
              <a:ext uri="{FF2B5EF4-FFF2-40B4-BE49-F238E27FC236}">
                <a16:creationId xmlns:a16="http://schemas.microsoft.com/office/drawing/2014/main" id="{96A6405E-A080-4F40-B90C-E66DB303BE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4201" cy="6858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3C40AD-08FA-F84D-9A08-6F760F21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181" y="2395728"/>
            <a:ext cx="8177491" cy="3694176"/>
          </a:xfrm>
        </p:spPr>
        <p:txBody>
          <a:bodyPr>
            <a:normAutofit/>
          </a:bodyPr>
          <a:lstStyle/>
          <a:p>
            <a:r>
              <a:rPr lang="en-ZA" dirty="0"/>
              <a:t>Develop a Structure for the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Organization Tools</a:t>
            </a:r>
          </a:p>
          <a:p>
            <a:r>
              <a:rPr lang="en-ZA" b="0" dirty="0"/>
              <a:t>	ex. </a:t>
            </a:r>
            <a:r>
              <a:rPr lang="en-ZA" b="0" dirty="0">
                <a:hlinkClick r:id="rId3"/>
              </a:rPr>
              <a:t>Calendly</a:t>
            </a:r>
            <a:r>
              <a:rPr lang="en-ZA" b="0" dirty="0"/>
              <a:t>, </a:t>
            </a:r>
            <a:r>
              <a:rPr lang="en-ZA" b="0" dirty="0">
                <a:hlinkClick r:id="rId4"/>
              </a:rPr>
              <a:t>Boomerang</a:t>
            </a:r>
            <a:r>
              <a:rPr lang="en-ZA" b="0" dirty="0"/>
              <a:t>, Kanban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Identify Work Priorities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Establish Boundaries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Be 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72C60-2A2E-E649-B182-071842931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2917" y="6356350"/>
            <a:ext cx="1104900" cy="365125"/>
          </a:xfrm>
        </p:spPr>
        <p:txBody>
          <a:bodyPr lIns="91440"/>
          <a:lstStyle/>
          <a:p>
            <a:fld id="{D156BFF5-A11A-234E-A308-E7366A28581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0.4110"/>
  <p:tag name="SLIDO_PRESENTATION_ID" val="00000000-0000-0000-0000-000000000000"/>
  <p:tag name="SLIDO_EVENT_UUID" val="214c9016-e703-4d97-ac36-5430bf330dd2"/>
  <p:tag name="SLIDO_EVENT_SECTION_UUID" val="5e5a5673-fd1f-46e4-adfa-21d07581aa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DQzNzgyNjV9"/>
  <p:tag name="SLIDO_TYPE" val="SlidoPoll"/>
  <p:tag name="SLIDO_POLL_UUID" val="d69aa4c0-e0bc-4c7c-8ca9-288a8dc01ef9"/>
  <p:tag name="SLIDO_TIMELINE" val="W3sicG9sbFF1ZXN0aW9uVXVpZCI6ImY2OGZiZmQ1LTliMWEtNDBiMS1hNTQwLWNkYmU5ODY4N2ZjZ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heme/theme1.xml><?xml version="1.0" encoding="utf-8"?>
<a:theme xmlns:a="http://schemas.openxmlformats.org/drawingml/2006/main" name="Office Theme">
  <a:themeElements>
    <a:clrScheme name="Retro">
      <a:dk1>
        <a:srgbClr val="000000"/>
      </a:dk1>
      <a:lt1>
        <a:srgbClr val="FFFFFF"/>
      </a:lt1>
      <a:dk2>
        <a:srgbClr val="5198A8"/>
      </a:dk2>
      <a:lt2>
        <a:srgbClr val="2C557F"/>
      </a:lt2>
      <a:accent1>
        <a:srgbClr val="DDDD64"/>
      </a:accent1>
      <a:accent2>
        <a:srgbClr val="54CBAD"/>
      </a:accent2>
      <a:accent3>
        <a:srgbClr val="D67100"/>
      </a:accent3>
      <a:accent4>
        <a:srgbClr val="5E5E5E"/>
      </a:accent4>
      <a:accent5>
        <a:srgbClr val="FE9B00"/>
      </a:accent5>
      <a:accent6>
        <a:srgbClr val="EFD297"/>
      </a:accent6>
      <a:hlink>
        <a:srgbClr val="0563C1"/>
      </a:hlink>
      <a:folHlink>
        <a:srgbClr val="954F72"/>
      </a:folHlink>
    </a:clrScheme>
    <a:fontScheme name="Custom 67">
      <a:majorFont>
        <a:latin typeface="Elephan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 Presentation_Win32_AP_v2" id="{DCBD2440-5FBB-4AC9-998C-D0FCC916F81C}" vid="{2E03A823-F34D-4416-916B-FC3DE44AE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1F7523-6BF0-4D0E-BA88-E13C9445A66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B18FEC4-6D0B-4DAE-B16E-EFEEE1B7B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3341D-7174-4B98-BD1D-CAFF67F973F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Widescreen</PresentationFormat>
  <Paragraphs>164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Book</vt:lpstr>
      <vt:lpstr>Avenir Next LT Pro</vt:lpstr>
      <vt:lpstr>Calibri</vt:lpstr>
      <vt:lpstr>Elephant Pro</vt:lpstr>
      <vt:lpstr>Office Theme</vt:lpstr>
      <vt:lpstr>Collection Management for Beginners: What I Didn’t Learn in Library School</vt:lpstr>
      <vt:lpstr>ABOUT USM LIBRARIES </vt:lpstr>
      <vt:lpstr>Challenges in the Reporting Lines</vt:lpstr>
      <vt:lpstr>What Changed </vt:lpstr>
      <vt:lpstr>New Opportunities</vt:lpstr>
      <vt:lpstr>Ready For the Challenge</vt:lpstr>
      <vt:lpstr>Reality Set In</vt:lpstr>
      <vt:lpstr>Getting a Handle on All the Moving Pieces</vt:lpstr>
      <vt:lpstr>Work Organization</vt:lpstr>
      <vt:lpstr>Budgeting </vt:lpstr>
      <vt:lpstr>Vendors </vt:lpstr>
      <vt:lpstr>Negotiating</vt:lpstr>
      <vt:lpstr>License Agreements</vt:lpstr>
      <vt:lpstr>Developing Campus Relationships</vt:lpstr>
      <vt:lpstr>Share your experiences and questions about Collection Management and Acquisitions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Management for Beginners: What I Did Not Learn in Library School</dc:title>
  <dc:creator/>
  <cp:lastModifiedBy/>
  <cp:revision>1</cp:revision>
  <dcterms:created xsi:type="dcterms:W3CDTF">2021-07-22T23:01:30Z</dcterms:created>
  <dcterms:modified xsi:type="dcterms:W3CDTF">2023-06-09T15:37:12Z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SlidoAppVersion">
    <vt:lpwstr>1.6.0.4110</vt:lpwstr>
  </property>
</Properties>
</file>