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19" autoAdjust="0"/>
  </p:normalViewPr>
  <p:slideViewPr>
    <p:cSldViewPr snapToGrid="0">
      <p:cViewPr varScale="1">
        <p:scale>
          <a:sx n="105" d="100"/>
          <a:sy n="105" d="100"/>
        </p:scale>
        <p:origin x="17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entrenet.centre.edu/ICS/Academic/Library/Book_It.jnz"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 name="Google Shape;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376eea0df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376eea0df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a:p>
            <a:pPr marL="0" lvl="0" indent="0" algn="l" rtl="0">
              <a:spcBef>
                <a:spcPts val="0"/>
              </a:spcBef>
              <a:spcAft>
                <a:spcPts val="0"/>
              </a:spcAft>
              <a:buNone/>
            </a:pPr>
            <a:r>
              <a:rPr lang="en"/>
              <a:t>We started doing this last year and found it incredibly helpful for the three of us who work with the books the most to be in the same room at the same time reviewing what we do. Our individual tasks are so interrelated that it’s important for us all to be on the same page! Sometimes we find that Crystal and I will have a verbal conversation about a one-off situation…but then it comes up again and the Tech Services Asst doesn’t know what to do because we didn’t relay it to her, or we won’t remember what we did before because we didn’t write it down. Carving out time in a quiet space dedicated to the task of reviewing documentation, having conversations about what is and isn’t working, and making sure decisions are recorded is imperative to ensuring a successful collaborative partnership. My cataloging assistant and I could have met without Crystal to determine our policies and procedures, but without Crystal’s input–because the cataloging decisions we make directly impact Crystal’s processes and procedures–it’s likely we would just end up having to revise something later to accommodate an Acquisitions or Collection Development situation. It’s better for all of us to work together upfront to make and implement decisions rather than come to separate decisions and potentially get in each other’s way later.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2b86a475a9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2b86a475a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Crystal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22b86a475a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 name="Google Shape;43;g22b86a475a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CRYSTAL: 13 staff - all wear multiple hats - just 1 cataloger. In my old role I was reference/instruction and collection development. Migrated to new ILS, liaisons started ordering print books, really liked this aspect so I started ordering all the print books for the library. Choice cards did work well and were moving to online, book it was developed with help of IT for faculty suggestions. Really liked this part of the job, brought it with me when I moved back to the realm of circ.</a:t>
            </a:r>
            <a:endParaRPr/>
          </a:p>
          <a:p>
            <a:pPr marL="0" lvl="0" indent="0" algn="l" rtl="0">
              <a:spcBef>
                <a:spcPts val="0"/>
              </a:spcBef>
              <a:spcAft>
                <a:spcPts val="0"/>
              </a:spcAft>
              <a:buNone/>
            </a:pPr>
            <a:endParaRPr/>
          </a:p>
          <a:p>
            <a:pPr marL="0" lvl="0" indent="0" algn="l" rtl="0">
              <a:spcBef>
                <a:spcPts val="0"/>
              </a:spcBef>
              <a:spcAft>
                <a:spcPts val="0"/>
              </a:spcAft>
              <a:buNone/>
            </a:pPr>
            <a:r>
              <a:rPr lang="en"/>
              <a:t>BETH: I was hired in 2013 as the Cataloging Librarian/Systems Administrator. In 2016, I absorbed the role of Special Collections Librarian/Archivist, at which time we hired a full-time systems librarian to pick up the systems admin tasks I had previous handled, in addition to other library systems tasks such as website maintenance that had been spread across other library employees. Also in 2016, we migrated from Innovative’s Millennium to OCLC’s WMS. This was a good opportunity for us to look at our workflows and streamline processes and procedures and how we landed on our current collaborative processes.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2b86a47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22b86a475a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CRYSTAL</a:t>
            </a:r>
            <a:endParaRPr/>
          </a:p>
          <a:p>
            <a:pPr marL="0" lvl="0" indent="0" algn="l" rtl="0">
              <a:spcBef>
                <a:spcPts val="0"/>
              </a:spcBef>
              <a:spcAft>
                <a:spcPts val="0"/>
              </a:spcAft>
              <a:buNone/>
            </a:pPr>
            <a:r>
              <a:rPr lang="en" u="sng">
                <a:solidFill>
                  <a:schemeClr val="hlink"/>
                </a:solidFill>
                <a:hlinkClick r:id="rId3"/>
              </a:rPr>
              <a:t>https://centrenet.centre.edu/ICS/Academic/Library/Book_It.jnz</a:t>
            </a:r>
            <a:endParaRPr/>
          </a:p>
          <a:p>
            <a:pPr marL="0" lvl="0" indent="0" algn="l" rtl="0">
              <a:spcBef>
                <a:spcPts val="0"/>
              </a:spcBef>
              <a:spcAft>
                <a:spcPts val="0"/>
              </a:spcAft>
              <a:buNone/>
            </a:pPr>
            <a:r>
              <a:rPr lang="en"/>
              <a:t>Title: Catherine House</a:t>
            </a:r>
            <a:endParaRPr/>
          </a:p>
          <a:p>
            <a:pPr marL="0" lvl="0" indent="0" algn="l" rtl="0">
              <a:spcBef>
                <a:spcPts val="0"/>
              </a:spcBef>
              <a:spcAft>
                <a:spcPts val="0"/>
              </a:spcAft>
              <a:buNone/>
            </a:pPr>
            <a:endParaRPr/>
          </a:p>
          <a:p>
            <a:pPr marL="0" lvl="0" indent="0" algn="l" rtl="0">
              <a:spcBef>
                <a:spcPts val="0"/>
              </a:spcBef>
              <a:spcAft>
                <a:spcPts val="0"/>
              </a:spcAft>
              <a:buNone/>
            </a:pPr>
            <a:r>
              <a:rPr lang="en"/>
              <a:t>Book-It is an in-house book ordering and tracking system that was developed, at our request, by our IT department and used by Centre faculty and librarians. Faculty and library staff submit book orders in Book It, and then they can track the progress of a book by checking the Status. They receive a system-generated email notifying them that their book is ready once the item has been marked “Ready for Checkout.” Two library staff use Book It to track the book as it moves through the workflow: 1) Crystal uses Book It to order items (Ordered), and then she monitors it to see if anything hasn’t been delivered, if anything hasn’t been cataloged, etc.; 2) the Technical Services Assistant uses Book It to indicate when books are delivered (Arrived) and when they are shelf-ready (Ready for Checkout), and she uses the Fund information to determine gift plate assignments and Notes fields to determine any other special processing instructions; and 3) Beth uses the Notes field to determine any special cataloging instructions (eg. replacement copies).</a:t>
            </a:r>
            <a:endParaRPr/>
          </a:p>
          <a:p>
            <a:pPr marL="0" lvl="0" indent="0" algn="l" rtl="0">
              <a:spcBef>
                <a:spcPts val="0"/>
              </a:spcBef>
              <a:spcAft>
                <a:spcPts val="0"/>
              </a:spcAft>
              <a:buNone/>
            </a:pPr>
            <a:endParaRPr/>
          </a:p>
          <a:p>
            <a:pPr marL="0" lvl="0" indent="0" algn="l" rtl="0">
              <a:spcBef>
                <a:spcPts val="0"/>
              </a:spcBef>
              <a:spcAft>
                <a:spcPts val="0"/>
              </a:spcAft>
              <a:buNone/>
            </a:pPr>
            <a:r>
              <a:rPr lang="en"/>
              <a:t>The Cataloger relies on the information entered into Book It by the Coll Dev Libr to accurately catalog and process each book that comes through. Likewise, the Coll Dev Libr relies on the Cataloger to accurately set the Status of each book in order to accurately account for where a book is any given time throughout the workflow. If someone comes in looking for a book they have ordered, the Coll Dev Libr should be able to reference Book It and determine that the book is either waiting to be cataloged (Status = Arrived), hasn’t arrived yet (Status = Ordered), or is on the shelf (Status = Ready for Checkout). If the Cataloger does not accurately set the status, havoc ensues. Haha, just kidding–but it does create confusion in that if the book isn’t in plain sight on the shelf or in the cataloging queue, then we have to check the catalog, cross-reference the new books shelf with the regular stacks, etc. BUT this tool generally keeps us all on track and on the same page in regards to what is happening with a book at any given time until it goes into regular circulation.</a:t>
            </a:r>
            <a:endParaRPr/>
          </a:p>
          <a:p>
            <a:pPr marL="0" lvl="0" indent="0" algn="l" rtl="0">
              <a:spcBef>
                <a:spcPts val="0"/>
              </a:spcBef>
              <a:spcAft>
                <a:spcPts val="0"/>
              </a:spcAft>
              <a:buNone/>
            </a:pPr>
            <a:endParaRPr/>
          </a:p>
          <a:p>
            <a:pPr marL="0" lvl="0" indent="0" algn="l" rtl="0">
              <a:spcBef>
                <a:spcPts val="0"/>
              </a:spcBef>
              <a:spcAft>
                <a:spcPts val="0"/>
              </a:spcAft>
              <a:buNone/>
            </a:pPr>
            <a:r>
              <a:rPr lang="en"/>
              <a:t>We made a conscious decision to NOT allow the faculty to be notified when a book has “Arrived.” Historically, we had a lot of faculty coming in really frequently to look for books they had ordered–and even take them without them being shelf-ready–which is why we made this decision to only notify them when their book is Ordered and Ready for Checkout. Since implementing Book It, we have seen a drastic decrease in faculty inquiries as to the whereabouts of their books. Also, our shelving system works in tandem with Book It notifications to keep us all on track regarding the physical whereabouts of a book once it is Ready for Checkout. We shelve new books that had been cataloged the previous week on Monday mornings,, and the faculty receive their “Ready for Checkout email” on Tuesday mornings, so usually no one comes looking for their book until they have received that email, and we know it’ll be either on the New Books shelf (if within the week) or in the regular stacks (if older).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2b86a475a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2b86a475a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3a4e0d53a5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23a4e0d53a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Crystal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2b86a475a9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22b86a475a9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a:p>
            <a:pPr marL="0" lvl="0" indent="0" algn="l" rtl="0">
              <a:spcBef>
                <a:spcPts val="0"/>
              </a:spcBef>
              <a:spcAft>
                <a:spcPts val="0"/>
              </a:spcAft>
              <a:buNone/>
            </a:pPr>
            <a:r>
              <a:rPr lang="en"/>
              <a:t>Bolded steps are set up or determined by Collection Development Librarian. (Cataloger has some discretion, but generally always double-checks with the Coll Dev Libr.) You can see that several steps conducted much later in the workflow, such as physical processing, are determined by the Coll Dev Libr as early in the process as ordering, showing how inter-dependent our individual workflows are.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2b86a475a9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2b86a475a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Crystal The Systems Librarian, Cataloger, and Coll Dev Librarian work together to run reports for the criteria for weeding (circulation dates, number of checkouts, date of publication, seminal, or previously replaced). Using the Staff notes in the item record is important for this purpose. All work together to establish the terminology for the notes and where best to put the information for ease of reporting purposes.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7359fb49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7359fb49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37359fb49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37359fb49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BETH</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1597819"/>
            <a:ext cx="7775100" cy="11025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600"/>
              <a:buFont typeface="Avenir"/>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 name="Google Shape;10;p2"/>
          <p:cNvSpPr txBox="1">
            <a:spLocks noGrp="1"/>
          </p:cNvSpPr>
          <p:nvPr>
            <p:ph type="subTitle" idx="1"/>
          </p:nvPr>
        </p:nvSpPr>
        <p:spPr>
          <a:xfrm>
            <a:off x="685800" y="2914650"/>
            <a:ext cx="7775100" cy="1314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05978"/>
            <a:ext cx="8257500" cy="8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200151"/>
            <a:ext cx="8257500" cy="2991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accent5"/>
              </a:buClr>
              <a:buSzPts val="1800"/>
              <a:buChar char="•"/>
              <a:defRPr/>
            </a:lvl1pPr>
            <a:lvl2pPr marL="914400" lvl="1" indent="-342900" algn="l">
              <a:spcBef>
                <a:spcPts val="360"/>
              </a:spcBef>
              <a:spcAft>
                <a:spcPts val="0"/>
              </a:spcAft>
              <a:buClr>
                <a:schemeClr val="accent5"/>
              </a:buClr>
              <a:buSzPts val="1800"/>
              <a:buChar char="–"/>
              <a:defRPr/>
            </a:lvl2pPr>
            <a:lvl3pPr marL="1371600" lvl="2" indent="-342900" algn="l">
              <a:spcBef>
                <a:spcPts val="360"/>
              </a:spcBef>
              <a:spcAft>
                <a:spcPts val="0"/>
              </a:spcAft>
              <a:buClr>
                <a:schemeClr val="accent3"/>
              </a:buClr>
              <a:buSzPts val="1800"/>
              <a:buChar char="•"/>
              <a:defRPr/>
            </a:lvl3pPr>
            <a:lvl4pPr marL="1828800" lvl="3" indent="-342900" algn="l">
              <a:spcBef>
                <a:spcPts val="360"/>
              </a:spcBef>
              <a:spcAft>
                <a:spcPts val="0"/>
              </a:spcAft>
              <a:buClr>
                <a:schemeClr val="accent3"/>
              </a:buClr>
              <a:buSzPts val="1800"/>
              <a:buChar char="–"/>
              <a:defRPr/>
            </a:lvl4pPr>
            <a:lvl5pPr marL="2286000" lvl="4" indent="-342900" algn="l">
              <a:spcBef>
                <a:spcPts val="360"/>
              </a:spcBef>
              <a:spcAft>
                <a:spcPts val="0"/>
              </a:spcAft>
              <a:buClr>
                <a:schemeClr val="accent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05978"/>
            <a:ext cx="8257500" cy="8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199" y="1200150"/>
            <a:ext cx="8257500" cy="30039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accent5"/>
              </a:buClr>
              <a:buSzPts val="2800"/>
              <a:buChar char="•"/>
              <a:defRPr sz="2800"/>
            </a:lvl1pPr>
            <a:lvl2pPr marL="914400" lvl="1" indent="-381000" algn="l">
              <a:spcBef>
                <a:spcPts val="480"/>
              </a:spcBef>
              <a:spcAft>
                <a:spcPts val="0"/>
              </a:spcAft>
              <a:buClr>
                <a:schemeClr val="accent5"/>
              </a:buClr>
              <a:buSzPts val="2400"/>
              <a:buChar char="–"/>
              <a:defRPr sz="2400"/>
            </a:lvl2pPr>
            <a:lvl3pPr marL="1371600" lvl="2" indent="-355600" algn="l">
              <a:spcBef>
                <a:spcPts val="400"/>
              </a:spcBef>
              <a:spcAft>
                <a:spcPts val="0"/>
              </a:spcAft>
              <a:buClr>
                <a:schemeClr val="accent3"/>
              </a:buClr>
              <a:buSzPts val="2000"/>
              <a:buChar char="•"/>
              <a:defRPr sz="2000"/>
            </a:lvl3pPr>
            <a:lvl4pPr marL="1828800" lvl="3" indent="-342900" algn="l">
              <a:spcBef>
                <a:spcPts val="360"/>
              </a:spcBef>
              <a:spcAft>
                <a:spcPts val="0"/>
              </a:spcAft>
              <a:buClr>
                <a:schemeClr val="accent3"/>
              </a:buClr>
              <a:buSzPts val="1800"/>
              <a:buChar char="–"/>
              <a:defRPr sz="1800"/>
            </a:lvl4pPr>
            <a:lvl5pPr marL="2286000" lvl="4" indent="-342900" algn="l">
              <a:spcBef>
                <a:spcPts val="360"/>
              </a:spcBef>
              <a:spcAft>
                <a:spcPts val="0"/>
              </a:spcAft>
              <a:buClr>
                <a:schemeClr val="accent3"/>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722313" y="3305175"/>
            <a:ext cx="7729800" cy="10215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3200"/>
              <a:buFont typeface="Avenir"/>
              <a:buNone/>
              <a:defRPr sz="3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722313" y="2180035"/>
            <a:ext cx="7729800" cy="11250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457200" y="205978"/>
            <a:ext cx="8257500" cy="8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20081" y="3508480"/>
            <a:ext cx="7483200" cy="4251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Avenir"/>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a:spLocks noGrp="1"/>
          </p:cNvSpPr>
          <p:nvPr>
            <p:ph type="pic" idx="2"/>
          </p:nvPr>
        </p:nvSpPr>
        <p:spPr>
          <a:xfrm>
            <a:off x="820080" y="459581"/>
            <a:ext cx="7483200" cy="29037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accent5"/>
              </a:buClr>
              <a:buSzPts val="3200"/>
              <a:buFont typeface="Arial"/>
              <a:buNone/>
              <a:defRPr sz="3200" b="0" i="0" u="none" strike="noStrike" cap="none">
                <a:solidFill>
                  <a:schemeClr val="accent5"/>
                </a:solidFill>
                <a:latin typeface="Avenir"/>
                <a:ea typeface="Avenir"/>
                <a:cs typeface="Avenir"/>
                <a:sym typeface="Avenir"/>
              </a:defRPr>
            </a:lvl1pPr>
            <a:lvl2pPr marR="0" lvl="1" algn="l" rtl="0">
              <a:spcBef>
                <a:spcPts val="560"/>
              </a:spcBef>
              <a:spcAft>
                <a:spcPts val="0"/>
              </a:spcAft>
              <a:buClr>
                <a:schemeClr val="accent5"/>
              </a:buClr>
              <a:buSzPts val="2800"/>
              <a:buFont typeface="Arial"/>
              <a:buNone/>
              <a:defRPr sz="2800" b="0" i="0" u="none" strike="noStrike" cap="none">
                <a:solidFill>
                  <a:schemeClr val="accent5"/>
                </a:solidFill>
                <a:latin typeface="Avenir"/>
                <a:ea typeface="Avenir"/>
                <a:cs typeface="Avenir"/>
                <a:sym typeface="Avenir"/>
              </a:defRPr>
            </a:lvl2pPr>
            <a:lvl3pPr marR="0" lvl="2" algn="l" rtl="0">
              <a:spcBef>
                <a:spcPts val="480"/>
              </a:spcBef>
              <a:spcAft>
                <a:spcPts val="0"/>
              </a:spcAft>
              <a:buClr>
                <a:schemeClr val="accent3"/>
              </a:buClr>
              <a:buSzPts val="2400"/>
              <a:buFont typeface="Arial"/>
              <a:buNone/>
              <a:defRPr sz="2400" b="0" i="0" u="none" strike="noStrike" cap="none">
                <a:solidFill>
                  <a:schemeClr val="accent3"/>
                </a:solidFill>
                <a:latin typeface="Avenir"/>
                <a:ea typeface="Avenir"/>
                <a:cs typeface="Avenir"/>
                <a:sym typeface="Avenir"/>
              </a:defRPr>
            </a:lvl3pPr>
            <a:lvl4pPr marR="0" lvl="3" algn="l" rtl="0">
              <a:spcBef>
                <a:spcPts val="400"/>
              </a:spcBef>
              <a:spcAft>
                <a:spcPts val="0"/>
              </a:spcAft>
              <a:buClr>
                <a:schemeClr val="accent3"/>
              </a:buClr>
              <a:buSzPts val="2000"/>
              <a:buFont typeface="Arial"/>
              <a:buNone/>
              <a:defRPr sz="2000" b="0" i="0" u="none" strike="noStrike" cap="none">
                <a:solidFill>
                  <a:schemeClr val="accent3"/>
                </a:solidFill>
                <a:latin typeface="Avenir"/>
                <a:ea typeface="Avenir"/>
                <a:cs typeface="Avenir"/>
                <a:sym typeface="Avenir"/>
              </a:defRPr>
            </a:lvl4pPr>
            <a:lvl5pPr marR="0" lvl="4" algn="l" rtl="0">
              <a:spcBef>
                <a:spcPts val="400"/>
              </a:spcBef>
              <a:spcAft>
                <a:spcPts val="0"/>
              </a:spcAft>
              <a:buClr>
                <a:schemeClr val="accent3"/>
              </a:buClr>
              <a:buSzPts val="2000"/>
              <a:buFont typeface="Arial"/>
              <a:buNone/>
              <a:defRPr sz="2000" b="0" i="0" u="none" strike="noStrike" cap="none">
                <a:solidFill>
                  <a:schemeClr val="accent3"/>
                </a:solidFill>
                <a:latin typeface="Avenir"/>
                <a:ea typeface="Avenir"/>
                <a:cs typeface="Avenir"/>
                <a:sym typeface="Avenir"/>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Georgia"/>
                <a:ea typeface="Georgia"/>
                <a:cs typeface="Georgia"/>
                <a:sym typeface="Georgia"/>
              </a:defRPr>
            </a:lvl9pPr>
          </a:lstStyle>
          <a:p>
            <a:endParaRPr/>
          </a:p>
        </p:txBody>
      </p:sp>
      <p:sp>
        <p:nvSpPr>
          <p:cNvPr id="26" name="Google Shape;26;p8"/>
          <p:cNvSpPr txBox="1">
            <a:spLocks noGrp="1"/>
          </p:cNvSpPr>
          <p:nvPr>
            <p:ph type="body" idx="1"/>
          </p:nvPr>
        </p:nvSpPr>
        <p:spPr>
          <a:xfrm>
            <a:off x="825609" y="3933534"/>
            <a:ext cx="7477500" cy="297000"/>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accent5"/>
              </a:buClr>
              <a:buSzPts val="1400"/>
              <a:buNone/>
              <a:defRPr sz="1400"/>
            </a:lvl1pPr>
            <a:lvl2pPr marL="914400" lvl="1" indent="-228600" algn="l">
              <a:spcBef>
                <a:spcPts val="240"/>
              </a:spcBef>
              <a:spcAft>
                <a:spcPts val="0"/>
              </a:spcAft>
              <a:buClr>
                <a:schemeClr val="accent5"/>
              </a:buClr>
              <a:buSzPts val="1200"/>
              <a:buNone/>
              <a:defRPr sz="1200"/>
            </a:lvl2pPr>
            <a:lvl3pPr marL="1371600" lvl="2" indent="-228600" algn="l">
              <a:spcBef>
                <a:spcPts val="200"/>
              </a:spcBef>
              <a:spcAft>
                <a:spcPts val="0"/>
              </a:spcAft>
              <a:buClr>
                <a:schemeClr val="accent3"/>
              </a:buClr>
              <a:buSzPts val="1000"/>
              <a:buNone/>
              <a:defRPr sz="1000"/>
            </a:lvl3pPr>
            <a:lvl4pPr marL="1828800" lvl="3" indent="-228600" algn="l">
              <a:spcBef>
                <a:spcPts val="180"/>
              </a:spcBef>
              <a:spcAft>
                <a:spcPts val="0"/>
              </a:spcAft>
              <a:buClr>
                <a:schemeClr val="accent3"/>
              </a:buClr>
              <a:buSzPts val="900"/>
              <a:buNone/>
              <a:defRPr sz="900"/>
            </a:lvl4pPr>
            <a:lvl5pPr marL="2286000" lvl="4" indent="-228600" algn="l">
              <a:spcBef>
                <a:spcPts val="180"/>
              </a:spcBef>
              <a:spcAft>
                <a:spcPts val="0"/>
              </a:spcAft>
              <a:buClr>
                <a:schemeClr val="accent3"/>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457200" y="205978"/>
            <a:ext cx="8257500" cy="8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9"/>
          <p:cNvSpPr txBox="1">
            <a:spLocks noGrp="1"/>
          </p:cNvSpPr>
          <p:nvPr>
            <p:ph type="body" idx="1"/>
          </p:nvPr>
        </p:nvSpPr>
        <p:spPr>
          <a:xfrm rot="5400000">
            <a:off x="3090578" y="-1433099"/>
            <a:ext cx="2991000" cy="82575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accent5"/>
              </a:buClr>
              <a:buSzPts val="1800"/>
              <a:buChar char="•"/>
              <a:defRPr/>
            </a:lvl1pPr>
            <a:lvl2pPr marL="914400" lvl="1" indent="-342900" algn="l">
              <a:spcBef>
                <a:spcPts val="360"/>
              </a:spcBef>
              <a:spcAft>
                <a:spcPts val="0"/>
              </a:spcAft>
              <a:buClr>
                <a:schemeClr val="accent5"/>
              </a:buClr>
              <a:buSzPts val="1800"/>
              <a:buChar char="–"/>
              <a:defRPr/>
            </a:lvl2pPr>
            <a:lvl3pPr marL="1371600" lvl="2" indent="-342900" algn="l">
              <a:spcBef>
                <a:spcPts val="360"/>
              </a:spcBef>
              <a:spcAft>
                <a:spcPts val="0"/>
              </a:spcAft>
              <a:buClr>
                <a:schemeClr val="accent3"/>
              </a:buClr>
              <a:buSzPts val="1800"/>
              <a:buChar char="•"/>
              <a:defRPr/>
            </a:lvl3pPr>
            <a:lvl4pPr marL="1828800" lvl="3" indent="-342900" algn="l">
              <a:spcBef>
                <a:spcPts val="360"/>
              </a:spcBef>
              <a:spcAft>
                <a:spcPts val="0"/>
              </a:spcAft>
              <a:buClr>
                <a:schemeClr val="accent3"/>
              </a:buClr>
              <a:buSzPts val="1800"/>
              <a:buChar char="–"/>
              <a:defRPr/>
            </a:lvl4pPr>
            <a:lvl5pPr marL="2286000" lvl="4" indent="-342900" algn="l">
              <a:spcBef>
                <a:spcPts val="360"/>
              </a:spcBef>
              <a:spcAft>
                <a:spcPts val="0"/>
              </a:spcAft>
              <a:buClr>
                <a:schemeClr val="accent3"/>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
        <p:cNvGrpSpPr/>
        <p:nvPr/>
      </p:nvGrpSpPr>
      <p:grpSpPr>
        <a:xfrm>
          <a:off x="0" y="0"/>
          <a:ext cx="0" cy="0"/>
          <a:chOff x="0" y="0"/>
          <a:chExt cx="0" cy="0"/>
        </a:xfrm>
      </p:grpSpPr>
      <p:sp>
        <p:nvSpPr>
          <p:cNvPr id="31" name="Google Shape;31;p10"/>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10"/>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33" name="Google Shape;3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57500" cy="857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3600"/>
              <a:buFont typeface="Avenir"/>
              <a:buNone/>
              <a:defRPr sz="36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1"/>
            <a:ext cx="8257500" cy="29910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accent5"/>
              </a:buClr>
              <a:buSzPts val="3200"/>
              <a:buFont typeface="Arial"/>
              <a:buChar char="•"/>
              <a:defRPr sz="3200" b="0" i="0" u="none" strike="noStrike" cap="none">
                <a:solidFill>
                  <a:schemeClr val="accent5"/>
                </a:solidFill>
                <a:latin typeface="Avenir"/>
                <a:ea typeface="Avenir"/>
                <a:cs typeface="Avenir"/>
                <a:sym typeface="Avenir"/>
              </a:defRPr>
            </a:lvl1pPr>
            <a:lvl2pPr marL="914400" marR="0" lvl="1" indent="-406400" algn="l" rtl="0">
              <a:spcBef>
                <a:spcPts val="560"/>
              </a:spcBef>
              <a:spcAft>
                <a:spcPts val="0"/>
              </a:spcAft>
              <a:buClr>
                <a:schemeClr val="accent5"/>
              </a:buClr>
              <a:buSzPts val="2800"/>
              <a:buFont typeface="Arial"/>
              <a:buChar char="–"/>
              <a:defRPr sz="2800" b="0" i="0" u="none" strike="noStrike" cap="none">
                <a:solidFill>
                  <a:schemeClr val="accent5"/>
                </a:solidFill>
                <a:latin typeface="Avenir"/>
                <a:ea typeface="Avenir"/>
                <a:cs typeface="Avenir"/>
                <a:sym typeface="Avenir"/>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accent3"/>
                </a:solidFill>
                <a:latin typeface="Avenir"/>
                <a:ea typeface="Avenir"/>
                <a:cs typeface="Avenir"/>
                <a:sym typeface="Avenir"/>
              </a:defRPr>
            </a:lvl3pPr>
            <a:lvl4pPr marL="1828800" marR="0" lvl="3" indent="-355600" algn="l" rtl="0">
              <a:spcBef>
                <a:spcPts val="400"/>
              </a:spcBef>
              <a:spcAft>
                <a:spcPts val="0"/>
              </a:spcAft>
              <a:buClr>
                <a:schemeClr val="accent3"/>
              </a:buClr>
              <a:buSzPts val="2000"/>
              <a:buFont typeface="Arial"/>
              <a:buChar char="–"/>
              <a:defRPr sz="2000" b="0" i="0" u="none" strike="noStrike" cap="none">
                <a:solidFill>
                  <a:schemeClr val="accent3"/>
                </a:solidFill>
                <a:latin typeface="Avenir"/>
                <a:ea typeface="Avenir"/>
                <a:cs typeface="Avenir"/>
                <a:sym typeface="Avenir"/>
              </a:defRPr>
            </a:lvl4pPr>
            <a:lvl5pPr marL="2286000" marR="0" lvl="4" indent="-355600" algn="l" rtl="0">
              <a:spcBef>
                <a:spcPts val="400"/>
              </a:spcBef>
              <a:spcAft>
                <a:spcPts val="0"/>
              </a:spcAft>
              <a:buClr>
                <a:schemeClr val="accent3"/>
              </a:buClr>
              <a:buSzPts val="2000"/>
              <a:buFont typeface="Arial"/>
              <a:buChar char="»"/>
              <a:defRPr sz="2000" b="0" i="0" u="none" strike="noStrike" cap="none">
                <a:solidFill>
                  <a:schemeClr val="accent3"/>
                </a:solidFill>
                <a:latin typeface="Avenir"/>
                <a:ea typeface="Avenir"/>
                <a:cs typeface="Avenir"/>
                <a:sym typeface="Avenir"/>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Google Shape;38;p11"/>
          <p:cNvSpPr txBox="1">
            <a:spLocks noGrp="1"/>
          </p:cNvSpPr>
          <p:nvPr>
            <p:ph type="ctrTitle"/>
          </p:nvPr>
        </p:nvSpPr>
        <p:spPr>
          <a:xfrm>
            <a:off x="311700" y="112750"/>
            <a:ext cx="8520600" cy="2148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b="1"/>
              <a:t>Bridging </a:t>
            </a:r>
            <a:endParaRPr b="1"/>
          </a:p>
          <a:p>
            <a:pPr marL="0" lvl="0" indent="0" algn="ctr" rtl="0">
              <a:spcBef>
                <a:spcPts val="0"/>
              </a:spcBef>
              <a:spcAft>
                <a:spcPts val="0"/>
              </a:spcAft>
              <a:buNone/>
            </a:pPr>
            <a:r>
              <a:rPr lang="en" b="1"/>
              <a:t>Collection Development</a:t>
            </a:r>
            <a:endParaRPr b="1"/>
          </a:p>
          <a:p>
            <a:pPr marL="0" lvl="0" indent="0" algn="ctr" rtl="0">
              <a:spcBef>
                <a:spcPts val="0"/>
              </a:spcBef>
              <a:spcAft>
                <a:spcPts val="0"/>
              </a:spcAft>
              <a:buNone/>
            </a:pPr>
            <a:r>
              <a:rPr lang="en" b="1"/>
              <a:t>and Cataloging</a:t>
            </a:r>
            <a:endParaRPr b="1"/>
          </a:p>
        </p:txBody>
      </p:sp>
      <p:sp>
        <p:nvSpPr>
          <p:cNvPr id="39" name="Google Shape;39;p11"/>
          <p:cNvSpPr txBox="1">
            <a:spLocks noGrp="1"/>
          </p:cNvSpPr>
          <p:nvPr>
            <p:ph type="subTitle" idx="1"/>
          </p:nvPr>
        </p:nvSpPr>
        <p:spPr>
          <a:xfrm>
            <a:off x="311700" y="2051175"/>
            <a:ext cx="8520600" cy="913500"/>
          </a:xfrm>
          <a:prstGeom prst="rect">
            <a:avLst/>
          </a:prstGeom>
        </p:spPr>
        <p:txBody>
          <a:bodyPr spcFirstLastPara="1" wrap="square" lIns="91425" tIns="45700" rIns="91425" bIns="45700" anchor="t" anchorCtr="0">
            <a:noAutofit/>
          </a:bodyPr>
          <a:lstStyle/>
          <a:p>
            <a:pPr marL="0" lvl="0" indent="0" algn="ctr" rtl="0">
              <a:spcBef>
                <a:spcPts val="640"/>
              </a:spcBef>
              <a:spcAft>
                <a:spcPts val="0"/>
              </a:spcAft>
              <a:buNone/>
            </a:pPr>
            <a:r>
              <a:rPr lang="en" sz="1900" b="1">
                <a:solidFill>
                  <a:schemeClr val="dk1"/>
                </a:solidFill>
                <a:latin typeface="Calibri"/>
                <a:ea typeface="Calibri"/>
                <a:cs typeface="Calibri"/>
                <a:sym typeface="Calibri"/>
              </a:rPr>
              <a:t>Cross-Departmental Collaboration at the Centre College Library</a:t>
            </a:r>
            <a:endParaRPr sz="1900" b="1">
              <a:solidFill>
                <a:schemeClr val="dk1"/>
              </a:solidFill>
              <a:latin typeface="Calibri"/>
              <a:ea typeface="Calibri"/>
              <a:cs typeface="Calibri"/>
              <a:sym typeface="Calibri"/>
            </a:endParaRPr>
          </a:p>
          <a:p>
            <a:pPr marL="0" lvl="0" indent="0" algn="ctr" rtl="0">
              <a:spcBef>
                <a:spcPts val="640"/>
              </a:spcBef>
              <a:spcAft>
                <a:spcPts val="0"/>
              </a:spcAft>
              <a:buNone/>
            </a:pPr>
            <a:endParaRPr sz="1900" b="1">
              <a:solidFill>
                <a:schemeClr val="dk1"/>
              </a:solidFill>
              <a:latin typeface="Calibri"/>
              <a:ea typeface="Calibri"/>
              <a:cs typeface="Calibri"/>
              <a:sym typeface="Calibri"/>
            </a:endParaRPr>
          </a:p>
          <a:p>
            <a:pPr marL="0" lvl="0" indent="0" algn="ctr" rtl="0">
              <a:spcBef>
                <a:spcPts val="640"/>
              </a:spcBef>
              <a:spcAft>
                <a:spcPts val="0"/>
              </a:spcAft>
              <a:buNone/>
            </a:pPr>
            <a:endParaRPr sz="1900" b="1">
              <a:solidFill>
                <a:schemeClr val="dk1"/>
              </a:solidFill>
              <a:latin typeface="Calibri"/>
              <a:ea typeface="Calibri"/>
              <a:cs typeface="Calibri"/>
              <a:sym typeface="Calibri"/>
            </a:endParaRPr>
          </a:p>
        </p:txBody>
      </p:sp>
      <p:sp>
        <p:nvSpPr>
          <p:cNvPr id="40" name="Google Shape;40;p11"/>
          <p:cNvSpPr txBox="1"/>
          <p:nvPr/>
        </p:nvSpPr>
        <p:spPr>
          <a:xfrm>
            <a:off x="1377150" y="2571750"/>
            <a:ext cx="6389700" cy="1647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dk1"/>
                </a:solidFill>
                <a:latin typeface="Calibri"/>
                <a:ea typeface="Calibri"/>
                <a:cs typeface="Calibri"/>
                <a:sym typeface="Calibri"/>
              </a:rPr>
              <a:t>Crystal Ellis</a:t>
            </a: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 sz="1900">
                <a:solidFill>
                  <a:schemeClr val="dk1"/>
                </a:solidFill>
                <a:latin typeface="Calibri"/>
                <a:ea typeface="Calibri"/>
                <a:cs typeface="Calibri"/>
                <a:sym typeface="Calibri"/>
              </a:rPr>
              <a:t>Assistant Director and Head of User and Access Services</a:t>
            </a:r>
            <a:endParaRPr sz="1900">
              <a:solidFill>
                <a:schemeClr val="dk1"/>
              </a:solidFill>
              <a:latin typeface="Calibri"/>
              <a:ea typeface="Calibri"/>
              <a:cs typeface="Calibri"/>
              <a:sym typeface="Calibri"/>
            </a:endParaRPr>
          </a:p>
          <a:p>
            <a:pPr marL="0" lvl="0" indent="0" algn="ctr" rtl="0">
              <a:spcBef>
                <a:spcPts val="0"/>
              </a:spcBef>
              <a:spcAft>
                <a:spcPts val="0"/>
              </a:spcAft>
              <a:buNone/>
            </a:pPr>
            <a:endParaRPr sz="1900" b="1">
              <a:solidFill>
                <a:schemeClr val="dk1"/>
              </a:solidFill>
              <a:latin typeface="Calibri"/>
              <a:ea typeface="Calibri"/>
              <a:cs typeface="Calibri"/>
              <a:sym typeface="Calibri"/>
            </a:endParaRPr>
          </a:p>
          <a:p>
            <a:pPr marL="0" lvl="0" indent="0" algn="ctr" rtl="0">
              <a:spcBef>
                <a:spcPts val="0"/>
              </a:spcBef>
              <a:spcAft>
                <a:spcPts val="0"/>
              </a:spcAft>
              <a:buNone/>
            </a:pPr>
            <a:r>
              <a:rPr lang="en" sz="1900" b="1">
                <a:solidFill>
                  <a:schemeClr val="dk1"/>
                </a:solidFill>
                <a:latin typeface="Calibri"/>
                <a:ea typeface="Calibri"/>
                <a:cs typeface="Calibri"/>
                <a:sym typeface="Calibri"/>
              </a:rPr>
              <a:t>Beth Morgan</a:t>
            </a:r>
            <a:endParaRPr sz="19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900">
                <a:solidFill>
                  <a:schemeClr val="dk1"/>
                </a:solidFill>
                <a:latin typeface="Calibri"/>
                <a:ea typeface="Calibri"/>
                <a:cs typeface="Calibri"/>
                <a:sym typeface="Calibri"/>
              </a:rPr>
              <a:t>Cataloging and Special Collections Librarian/Archivist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167000"/>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400"/>
              <a:t>Ongoing Training</a:t>
            </a:r>
            <a:endParaRPr sz="3400"/>
          </a:p>
        </p:txBody>
      </p:sp>
      <p:sp>
        <p:nvSpPr>
          <p:cNvPr id="101" name="Google Shape;101;p20"/>
          <p:cNvSpPr txBox="1">
            <a:spLocks noGrp="1"/>
          </p:cNvSpPr>
          <p:nvPr>
            <p:ph type="body" idx="1"/>
          </p:nvPr>
        </p:nvSpPr>
        <p:spPr>
          <a:xfrm>
            <a:off x="311700" y="739700"/>
            <a:ext cx="8520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900"/>
              <a:t>Annual Cataloging Work Day</a:t>
            </a:r>
            <a:endParaRPr sz="1900"/>
          </a:p>
          <a:p>
            <a:pPr marL="457200" lvl="0" indent="-349250" algn="l" rtl="0">
              <a:spcBef>
                <a:spcPts val="640"/>
              </a:spcBef>
              <a:spcAft>
                <a:spcPts val="0"/>
              </a:spcAft>
              <a:buSzPts val="1900"/>
              <a:buChar char="•"/>
            </a:pPr>
            <a:r>
              <a:rPr lang="en" sz="1900"/>
              <a:t>Who</a:t>
            </a:r>
            <a:endParaRPr sz="1900"/>
          </a:p>
          <a:p>
            <a:pPr marL="914400" lvl="1" indent="-323850" algn="l" rtl="0">
              <a:spcBef>
                <a:spcPts val="560"/>
              </a:spcBef>
              <a:spcAft>
                <a:spcPts val="0"/>
              </a:spcAft>
              <a:buSzPts val="1500"/>
              <a:buChar char="–"/>
            </a:pPr>
            <a:r>
              <a:rPr lang="en" sz="1500"/>
              <a:t>Cataloger</a:t>
            </a:r>
            <a:endParaRPr sz="1500"/>
          </a:p>
          <a:p>
            <a:pPr marL="914400" lvl="1" indent="-323850" algn="l" rtl="0">
              <a:spcBef>
                <a:spcPts val="560"/>
              </a:spcBef>
              <a:spcAft>
                <a:spcPts val="0"/>
              </a:spcAft>
              <a:buSzPts val="1500"/>
              <a:buChar char="–"/>
            </a:pPr>
            <a:r>
              <a:rPr lang="en" sz="1500"/>
              <a:t>Technical Services Assistant</a:t>
            </a:r>
            <a:endParaRPr sz="1500"/>
          </a:p>
          <a:p>
            <a:pPr marL="914400" lvl="1" indent="-323850" algn="l" rtl="0">
              <a:spcBef>
                <a:spcPts val="560"/>
              </a:spcBef>
              <a:spcAft>
                <a:spcPts val="0"/>
              </a:spcAft>
              <a:buSzPts val="1500"/>
              <a:buChar char="–"/>
            </a:pPr>
            <a:r>
              <a:rPr lang="en" sz="1500"/>
              <a:t>Collection Development Librarian</a:t>
            </a:r>
            <a:endParaRPr sz="1500"/>
          </a:p>
          <a:p>
            <a:pPr marL="457200" lvl="0" indent="-349250" algn="l" rtl="0">
              <a:spcBef>
                <a:spcPts val="640"/>
              </a:spcBef>
              <a:spcAft>
                <a:spcPts val="0"/>
              </a:spcAft>
              <a:buSzPts val="1900"/>
              <a:buChar char="•"/>
            </a:pPr>
            <a:r>
              <a:rPr lang="en" sz="1900"/>
              <a:t>What</a:t>
            </a:r>
            <a:endParaRPr sz="1900"/>
          </a:p>
          <a:p>
            <a:pPr marL="914400" lvl="1" indent="-323850" algn="l" rtl="0">
              <a:spcBef>
                <a:spcPts val="560"/>
              </a:spcBef>
              <a:spcAft>
                <a:spcPts val="0"/>
              </a:spcAft>
              <a:buSzPts val="1500"/>
              <a:buChar char="–"/>
            </a:pPr>
            <a:r>
              <a:rPr lang="en" sz="1500"/>
              <a:t>1-2 days of reviewing policies and procedures and documenting any new workflows and/or making changes to existing workflows</a:t>
            </a:r>
            <a:endParaRPr sz="1500"/>
          </a:p>
          <a:p>
            <a:pPr marL="457200" lvl="0" indent="-349250" algn="l" rtl="0">
              <a:spcBef>
                <a:spcPts val="640"/>
              </a:spcBef>
              <a:spcAft>
                <a:spcPts val="0"/>
              </a:spcAft>
              <a:buSzPts val="1900"/>
              <a:buChar char="•"/>
            </a:pPr>
            <a:r>
              <a:rPr lang="en" sz="1900"/>
              <a:t>Where</a:t>
            </a:r>
            <a:endParaRPr sz="1900"/>
          </a:p>
          <a:p>
            <a:pPr marL="914400" lvl="1" indent="-323850" algn="l" rtl="0">
              <a:spcBef>
                <a:spcPts val="560"/>
              </a:spcBef>
              <a:spcAft>
                <a:spcPts val="0"/>
              </a:spcAft>
              <a:buSzPts val="1500"/>
              <a:buChar char="–"/>
            </a:pPr>
            <a:r>
              <a:rPr lang="en" sz="1500"/>
              <a:t>Offsite</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311688" y="2075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Questions</a:t>
            </a:r>
            <a:endParaRPr/>
          </a:p>
        </p:txBody>
      </p:sp>
      <p:pic>
        <p:nvPicPr>
          <p:cNvPr id="107" name="Google Shape;107;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10376" y="826388"/>
            <a:ext cx="5770025" cy="3490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2"/>
          <p:cNvSpPr txBox="1">
            <a:spLocks noGrp="1"/>
          </p:cNvSpPr>
          <p:nvPr>
            <p:ph type="title"/>
          </p:nvPr>
        </p:nvSpPr>
        <p:spPr>
          <a:xfrm>
            <a:off x="311700" y="245600"/>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4020"/>
              <a:t>Centre College	</a:t>
            </a:r>
            <a:endParaRPr sz="4020"/>
          </a:p>
        </p:txBody>
      </p:sp>
      <p:sp>
        <p:nvSpPr>
          <p:cNvPr id="46" name="Google Shape;46;p12"/>
          <p:cNvSpPr txBox="1">
            <a:spLocks noGrp="1"/>
          </p:cNvSpPr>
          <p:nvPr>
            <p:ph type="body" idx="1"/>
          </p:nvPr>
        </p:nvSpPr>
        <p:spPr>
          <a:xfrm>
            <a:off x="-100238" y="1110123"/>
            <a:ext cx="2181600" cy="2535600"/>
          </a:xfrm>
          <a:prstGeom prst="rect">
            <a:avLst/>
          </a:prstGeom>
        </p:spPr>
        <p:txBody>
          <a:bodyPr spcFirstLastPara="1" wrap="square" lIns="91425" tIns="45700" rIns="91425" bIns="45700" anchor="t" anchorCtr="0">
            <a:noAutofit/>
          </a:bodyPr>
          <a:lstStyle/>
          <a:p>
            <a:pPr marL="457200" lvl="0" indent="-323850" algn="l" rtl="0">
              <a:spcBef>
                <a:spcPts val="640"/>
              </a:spcBef>
              <a:spcAft>
                <a:spcPts val="0"/>
              </a:spcAft>
              <a:buSzPts val="1500"/>
              <a:buChar char="•"/>
            </a:pPr>
            <a:r>
              <a:rPr lang="en" sz="1500" dirty="0"/>
              <a:t>Private liberal arts College located in Danville, Ky.</a:t>
            </a:r>
            <a:endParaRPr sz="1500" dirty="0"/>
          </a:p>
          <a:p>
            <a:pPr marL="457200" lvl="0" indent="-323850" algn="l" rtl="0">
              <a:spcBef>
                <a:spcPts val="0"/>
              </a:spcBef>
              <a:spcAft>
                <a:spcPts val="0"/>
              </a:spcAft>
              <a:buSzPts val="1500"/>
              <a:buChar char="•"/>
            </a:pPr>
            <a:r>
              <a:rPr lang="en" sz="1500" dirty="0"/>
              <a:t>Highly residential</a:t>
            </a:r>
            <a:endParaRPr sz="1500" dirty="0"/>
          </a:p>
          <a:p>
            <a:pPr marL="457200" lvl="0" indent="-323850" algn="l" rtl="0">
              <a:spcBef>
                <a:spcPts val="0"/>
              </a:spcBef>
              <a:spcAft>
                <a:spcPts val="0"/>
              </a:spcAft>
              <a:buSzPts val="1500"/>
              <a:buChar char="•"/>
            </a:pPr>
            <a:r>
              <a:rPr lang="en" sz="1500" dirty="0"/>
              <a:t>Approx. 1,400 students and 150 full-time faculty</a:t>
            </a:r>
            <a:endParaRPr sz="1500" dirty="0"/>
          </a:p>
          <a:p>
            <a:pPr marL="457200" lvl="0" indent="-323850" algn="l" rtl="0">
              <a:spcBef>
                <a:spcPts val="0"/>
              </a:spcBef>
              <a:spcAft>
                <a:spcPts val="0"/>
              </a:spcAft>
              <a:buSzPts val="1500"/>
              <a:buChar char="•"/>
            </a:pPr>
            <a:r>
              <a:rPr lang="en" sz="1500" dirty="0"/>
              <a:t>13 library staff</a:t>
            </a:r>
            <a:endParaRPr sz="1500" dirty="0"/>
          </a:p>
          <a:p>
            <a:pPr marL="457200" lvl="0" indent="-323850" algn="l" rtl="0">
              <a:spcBef>
                <a:spcPts val="0"/>
              </a:spcBef>
              <a:spcAft>
                <a:spcPts val="0"/>
              </a:spcAft>
              <a:buSzPts val="1500"/>
              <a:buChar char="•"/>
            </a:pPr>
            <a:r>
              <a:rPr lang="en" sz="1500" dirty="0"/>
              <a:t>Most librarians perform dual roles</a:t>
            </a:r>
            <a:endParaRPr sz="1500" dirty="0"/>
          </a:p>
          <a:p>
            <a:pPr marL="0" lvl="0" indent="0" algn="l" rtl="0">
              <a:spcBef>
                <a:spcPts val="640"/>
              </a:spcBef>
              <a:spcAft>
                <a:spcPts val="0"/>
              </a:spcAft>
              <a:buNone/>
            </a:pPr>
            <a:endParaRPr dirty="0"/>
          </a:p>
          <a:p>
            <a:pPr marL="0" lvl="0" indent="0" algn="l" rtl="0">
              <a:spcBef>
                <a:spcPts val="640"/>
              </a:spcBef>
              <a:spcAft>
                <a:spcPts val="0"/>
              </a:spcAft>
              <a:buNone/>
            </a:pPr>
            <a:endParaRPr dirty="0"/>
          </a:p>
          <a:p>
            <a:pPr marL="0" lvl="0" indent="0" algn="l" rtl="0">
              <a:spcBef>
                <a:spcPts val="640"/>
              </a:spcBef>
              <a:spcAft>
                <a:spcPts val="0"/>
              </a:spcAft>
              <a:buNone/>
            </a:pPr>
            <a:endParaRPr dirty="0"/>
          </a:p>
        </p:txBody>
      </p:sp>
      <p:pic>
        <p:nvPicPr>
          <p:cNvPr id="47" name="Google Shape;47;p12" descr="Photo of Crounse Hall, a three story brick building with white columns and arched windows."/>
          <p:cNvPicPr preferRelativeResize="0"/>
          <p:nvPr/>
        </p:nvPicPr>
        <p:blipFill>
          <a:blip r:embed="rId3">
            <a:alphaModFix/>
          </a:blip>
          <a:stretch>
            <a:fillRect/>
          </a:stretch>
        </p:blipFill>
        <p:spPr>
          <a:xfrm>
            <a:off x="2081362" y="1110123"/>
            <a:ext cx="4981275" cy="2676000"/>
          </a:xfrm>
          <a:prstGeom prst="rect">
            <a:avLst/>
          </a:prstGeom>
          <a:noFill/>
          <a:ln>
            <a:noFill/>
          </a:ln>
        </p:spPr>
      </p:pic>
      <p:pic>
        <p:nvPicPr>
          <p:cNvPr id="48" name="Google Shape;48;p12" descr="Photo of groups of students studying together while seated on comfy chairs and couches in a large room."/>
          <p:cNvPicPr preferRelativeResize="0"/>
          <p:nvPr/>
        </p:nvPicPr>
        <p:blipFill>
          <a:blip r:embed="rId4">
            <a:alphaModFix/>
          </a:blip>
          <a:stretch>
            <a:fillRect/>
          </a:stretch>
        </p:blipFill>
        <p:spPr>
          <a:xfrm>
            <a:off x="7199833" y="173824"/>
            <a:ext cx="1844049" cy="2458767"/>
          </a:xfrm>
          <a:prstGeom prst="rect">
            <a:avLst/>
          </a:prstGeom>
          <a:noFill/>
          <a:ln>
            <a:noFill/>
          </a:ln>
        </p:spPr>
      </p:pic>
      <p:pic>
        <p:nvPicPr>
          <p:cNvPr id="49" name="Google Shape;49;p12" descr="Photo of a person talking to a group of students standing near a service point."/>
          <p:cNvPicPr preferRelativeResize="0"/>
          <p:nvPr/>
        </p:nvPicPr>
        <p:blipFill>
          <a:blip r:embed="rId5">
            <a:alphaModFix/>
          </a:blip>
          <a:stretch>
            <a:fillRect/>
          </a:stretch>
        </p:blipFill>
        <p:spPr>
          <a:xfrm>
            <a:off x="7199833" y="2860249"/>
            <a:ext cx="1844050" cy="1358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362550"/>
            <a:ext cx="3600900" cy="956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500"/>
              <a:t>Book-It </a:t>
            </a:r>
            <a:endParaRPr sz="3500"/>
          </a:p>
          <a:p>
            <a:pPr marL="0" lvl="0" indent="0" algn="ctr" rtl="0">
              <a:spcBef>
                <a:spcPts val="0"/>
              </a:spcBef>
              <a:spcAft>
                <a:spcPts val="0"/>
              </a:spcAft>
              <a:buNone/>
            </a:pPr>
            <a:r>
              <a:rPr lang="en" sz="3500"/>
              <a:t>Book Ordering System</a:t>
            </a:r>
            <a:endParaRPr sz="3500"/>
          </a:p>
        </p:txBody>
      </p:sp>
      <p:sp>
        <p:nvSpPr>
          <p:cNvPr id="55" name="Google Shape;55;p13"/>
          <p:cNvSpPr txBox="1">
            <a:spLocks noGrp="1"/>
          </p:cNvSpPr>
          <p:nvPr>
            <p:ph type="body" idx="1"/>
          </p:nvPr>
        </p:nvSpPr>
        <p:spPr>
          <a:xfrm>
            <a:off x="194075" y="1702375"/>
            <a:ext cx="4007100" cy="27096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700"/>
              <a:t>Developed in-house by IT to meet the collaborative needs of the Collection Development Librarian and the Cataloging Librarian</a:t>
            </a:r>
            <a:endParaRPr sz="1700"/>
          </a:p>
          <a:p>
            <a:pPr marL="0" lvl="0" indent="0" algn="l" rtl="0">
              <a:spcBef>
                <a:spcPts val="640"/>
              </a:spcBef>
              <a:spcAft>
                <a:spcPts val="0"/>
              </a:spcAft>
              <a:buNone/>
            </a:pPr>
            <a:r>
              <a:rPr lang="en" sz="1700"/>
              <a:t>Added bonus: Coll. Dev. Librarian is notified when request has been submitted. Faculty are notified by the system when an item has been ordered and when it is ready for checkout. </a:t>
            </a:r>
            <a:endParaRPr sz="1700"/>
          </a:p>
        </p:txBody>
      </p:sp>
      <p:pic>
        <p:nvPicPr>
          <p:cNvPr id="56" name="Google Shape;56;p13" descr="Screenshot of Book-It order form, with the following fields: Title, Type, ISBN, Description, Division, Fund, Needed, Submitter, Fiscal Year, Author, Notes, Approver, Status, Price, Order Number, Ordered, Vendor, Arrived, and Checkout."/>
          <p:cNvPicPr preferRelativeResize="0"/>
          <p:nvPr/>
        </p:nvPicPr>
        <p:blipFill>
          <a:blip r:embed="rId3">
            <a:alphaModFix/>
          </a:blip>
          <a:stretch>
            <a:fillRect/>
          </a:stretch>
        </p:blipFill>
        <p:spPr>
          <a:xfrm>
            <a:off x="4471250" y="0"/>
            <a:ext cx="4402296" cy="44119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218275"/>
            <a:ext cx="8520600" cy="987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400"/>
              <a:t>Cross-training for</a:t>
            </a:r>
            <a:endParaRPr sz="3400"/>
          </a:p>
          <a:p>
            <a:pPr marL="0" lvl="0" indent="0" algn="ctr" rtl="0">
              <a:spcBef>
                <a:spcPts val="0"/>
              </a:spcBef>
              <a:spcAft>
                <a:spcPts val="0"/>
              </a:spcAft>
              <a:buNone/>
            </a:pPr>
            <a:r>
              <a:rPr lang="en" sz="3400"/>
              <a:t>Collection Development Librarian (Orders)</a:t>
            </a:r>
            <a:endParaRPr sz="3400"/>
          </a:p>
        </p:txBody>
      </p:sp>
      <p:sp>
        <p:nvSpPr>
          <p:cNvPr id="62" name="Google Shape;62;p14"/>
          <p:cNvSpPr txBox="1">
            <a:spLocks noGrp="1"/>
          </p:cNvSpPr>
          <p:nvPr>
            <p:ph type="body" idx="1"/>
          </p:nvPr>
        </p:nvSpPr>
        <p:spPr>
          <a:xfrm>
            <a:off x="311700" y="1298100"/>
            <a:ext cx="8520600" cy="3845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1400"/>
              <a:t>Cataloging micro-training</a:t>
            </a:r>
            <a:endParaRPr sz="1400"/>
          </a:p>
          <a:p>
            <a:pPr marL="457200" lvl="0" indent="-317500" algn="l" rtl="0">
              <a:spcBef>
                <a:spcPts val="640"/>
              </a:spcBef>
              <a:spcAft>
                <a:spcPts val="0"/>
              </a:spcAft>
              <a:buSzPts val="1400"/>
              <a:buChar char="•"/>
            </a:pPr>
            <a:r>
              <a:rPr lang="en" sz="1400"/>
              <a:t>Why: To enable the Collection Development Librarian to select bibliographic records in WMS for the creation of order records</a:t>
            </a:r>
            <a:endParaRPr sz="1400"/>
          </a:p>
          <a:p>
            <a:pPr marL="914400" lvl="1" indent="-292100" algn="l" rtl="0">
              <a:spcBef>
                <a:spcPts val="560"/>
              </a:spcBef>
              <a:spcAft>
                <a:spcPts val="0"/>
              </a:spcAft>
              <a:buSzPts val="1000"/>
              <a:buChar char="–"/>
            </a:pPr>
            <a:r>
              <a:rPr lang="en" sz="1000"/>
              <a:t>Invoicing, receiving, and cataloging cannot be done without this first initial step</a:t>
            </a:r>
            <a:endParaRPr sz="1000"/>
          </a:p>
          <a:p>
            <a:pPr marL="914400" lvl="1" indent="-292100" algn="l" rtl="0">
              <a:spcBef>
                <a:spcPts val="560"/>
              </a:spcBef>
              <a:spcAft>
                <a:spcPts val="0"/>
              </a:spcAft>
              <a:buSzPts val="1000"/>
              <a:buChar char="–"/>
            </a:pPr>
            <a:r>
              <a:rPr lang="en" sz="1000"/>
              <a:t>Correct record selection at the get-go helps eliminate confusion later in the workflow and saves time by cutting out the need for the Cataloger to do this for the Collection Development Librarian</a:t>
            </a:r>
            <a:endParaRPr sz="1000"/>
          </a:p>
          <a:p>
            <a:pPr marL="457200" lvl="0" indent="-317500" algn="l" rtl="0">
              <a:spcBef>
                <a:spcPts val="640"/>
              </a:spcBef>
              <a:spcAft>
                <a:spcPts val="0"/>
              </a:spcAft>
              <a:buSzPts val="1400"/>
              <a:buChar char="•"/>
            </a:pPr>
            <a:r>
              <a:rPr lang="en" sz="1400"/>
              <a:t>How: Explanation of main points of access (title &amp; ISBN) as well as other helpful bibliographic identifiers (publisher, edition statement)</a:t>
            </a:r>
            <a:endParaRPr sz="1400"/>
          </a:p>
          <a:p>
            <a:pPr marL="914400" lvl="1" indent="-292100" algn="l" rtl="0">
              <a:spcBef>
                <a:spcPts val="560"/>
              </a:spcBef>
              <a:spcAft>
                <a:spcPts val="0"/>
              </a:spcAft>
              <a:buSzPts val="1000"/>
              <a:buChar char="–"/>
            </a:pPr>
            <a:r>
              <a:rPr lang="en" sz="1000"/>
              <a:t>We use DLC records, or records created by other national agencies, so the Coll. Dev. Libr. was also shown how to identify those records</a:t>
            </a:r>
            <a:endParaRPr sz="1000"/>
          </a:p>
          <a:p>
            <a:pPr marL="914400" lvl="1" indent="-292100" algn="l" rtl="0">
              <a:spcBef>
                <a:spcPts val="560"/>
              </a:spcBef>
              <a:spcAft>
                <a:spcPts val="0"/>
              </a:spcAft>
              <a:buSzPts val="1000"/>
              <a:buChar char="–"/>
            </a:pPr>
            <a:r>
              <a:rPr lang="en" sz="1000"/>
              <a:t>When there is no DLC record, we go with the record with the most holdings (in most cases), so the Coll. Dev. Libr. was also shown how to check for number of holdings</a:t>
            </a:r>
            <a:endParaRPr sz="1000"/>
          </a:p>
          <a:p>
            <a:pPr marL="914400" lvl="1" indent="-292100" algn="l" rtl="0">
              <a:spcBef>
                <a:spcPts val="560"/>
              </a:spcBef>
              <a:spcAft>
                <a:spcPts val="0"/>
              </a:spcAft>
              <a:buSzPts val="1000"/>
              <a:buChar char="–"/>
            </a:pPr>
            <a:r>
              <a:rPr lang="en" sz="1000"/>
              <a:t>When no record can be found, the Coll Dev Librarian contacts the Cataloger to create a new OCLC record for the material</a:t>
            </a:r>
            <a:endParaRPr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990"/>
              <a:buFont typeface="Arial"/>
              <a:buNone/>
            </a:pPr>
            <a:r>
              <a:rPr lang="en" sz="3400"/>
              <a:t>WMS Workflow - Orders</a:t>
            </a:r>
            <a:endParaRPr sz="3400"/>
          </a:p>
          <a:p>
            <a:pPr marL="0" lvl="0" indent="0" algn="l" rtl="0">
              <a:spcBef>
                <a:spcPts val="0"/>
              </a:spcBef>
              <a:spcAft>
                <a:spcPts val="0"/>
              </a:spcAft>
              <a:buNone/>
            </a:pPr>
            <a:endParaRPr/>
          </a:p>
        </p:txBody>
      </p:sp>
      <p:sp>
        <p:nvSpPr>
          <p:cNvPr id="68" name="Google Shape;68;p15"/>
          <p:cNvSpPr txBox="1">
            <a:spLocks noGrp="1"/>
          </p:cNvSpPr>
          <p:nvPr>
            <p:ph type="body" idx="1"/>
          </p:nvPr>
        </p:nvSpPr>
        <p:spPr>
          <a:xfrm>
            <a:off x="247525" y="722850"/>
            <a:ext cx="8787300" cy="2577000"/>
          </a:xfrm>
          <a:prstGeom prst="rect">
            <a:avLst/>
          </a:prstGeom>
        </p:spPr>
        <p:txBody>
          <a:bodyPr spcFirstLastPara="1" wrap="square" lIns="91425" tIns="45700" rIns="91425" bIns="45700" anchor="t" anchorCtr="0">
            <a:noAutofit/>
          </a:bodyPr>
          <a:lstStyle/>
          <a:p>
            <a:pPr marL="457200" lvl="0" indent="-349250" algn="l" rtl="0">
              <a:spcBef>
                <a:spcPts val="640"/>
              </a:spcBef>
              <a:spcAft>
                <a:spcPts val="0"/>
              </a:spcAft>
              <a:buSzPts val="1900"/>
              <a:buChar char="•"/>
            </a:pPr>
            <a:r>
              <a:rPr lang="en" sz="1900"/>
              <a:t>Collection Development Librarian receives email that a book request has been placed</a:t>
            </a:r>
            <a:endParaRPr sz="1900"/>
          </a:p>
          <a:p>
            <a:pPr marL="457200" lvl="0" indent="-349250" algn="l" rtl="0">
              <a:spcBef>
                <a:spcPts val="640"/>
              </a:spcBef>
              <a:spcAft>
                <a:spcPts val="0"/>
              </a:spcAft>
              <a:buSzPts val="1900"/>
              <a:buChar char="•"/>
            </a:pPr>
            <a:r>
              <a:rPr lang="en" sz="1900"/>
              <a:t>Search for ISBN in WMS Acquisitions module</a:t>
            </a:r>
            <a:endParaRPr sz="1900"/>
          </a:p>
          <a:p>
            <a:pPr marL="457200" lvl="0" indent="-349250" algn="l" rtl="0">
              <a:spcBef>
                <a:spcPts val="640"/>
              </a:spcBef>
              <a:spcAft>
                <a:spcPts val="0"/>
              </a:spcAft>
              <a:buSzPts val="1900"/>
              <a:buChar char="•"/>
            </a:pPr>
            <a:r>
              <a:rPr lang="en" sz="1900"/>
              <a:t>Select correct item record to add to order</a:t>
            </a:r>
            <a:endParaRPr sz="1900"/>
          </a:p>
          <a:p>
            <a:pPr marL="457200" lvl="0" indent="-349250" algn="l" rtl="0">
              <a:spcBef>
                <a:spcPts val="640"/>
              </a:spcBef>
              <a:spcAft>
                <a:spcPts val="0"/>
              </a:spcAft>
              <a:buSzPts val="1900"/>
              <a:buChar char="•"/>
            </a:pPr>
            <a:r>
              <a:rPr lang="en" sz="1900"/>
              <a:t>Enter fund, shelving location, price, and any special notes that the cataloguer needs to be aware of into WMS</a:t>
            </a:r>
            <a:endParaRPr sz="1900"/>
          </a:p>
          <a:p>
            <a:pPr marL="457200" lvl="0" indent="-349250" algn="l" rtl="0">
              <a:spcBef>
                <a:spcPts val="640"/>
              </a:spcBef>
              <a:spcAft>
                <a:spcPts val="0"/>
              </a:spcAft>
              <a:buSzPts val="1900"/>
              <a:buChar char="•"/>
            </a:pPr>
            <a:r>
              <a:rPr lang="en" sz="1900"/>
              <a:t>Enter price, order number, vendor, and ordered date into Book It. </a:t>
            </a:r>
            <a:endParaRPr sz="1900"/>
          </a:p>
          <a:p>
            <a:pPr marL="342900" lvl="0" indent="0" algn="l" rtl="0">
              <a:spcBef>
                <a:spcPts val="640"/>
              </a:spcBef>
              <a:spcAft>
                <a:spcPts val="0"/>
              </a:spcAft>
              <a:buNone/>
            </a:pPr>
            <a:endParaRPr sz="1900"/>
          </a:p>
        </p:txBody>
      </p:sp>
      <p:pic>
        <p:nvPicPr>
          <p:cNvPr id="69" name="Google Shape;69;p15" descr="Screenshot of WMS item record, including the following the fields: Title, Budget/Fund, Location, Quantity, Unit Price, Discount, Service Charges, Shipping, Tax, Total, Custom Fields, and Notes."/>
          <p:cNvPicPr preferRelativeResize="0"/>
          <p:nvPr/>
        </p:nvPicPr>
        <p:blipFill>
          <a:blip r:embed="rId3">
            <a:alphaModFix/>
          </a:blip>
          <a:stretch>
            <a:fillRect/>
          </a:stretch>
        </p:blipFill>
        <p:spPr>
          <a:xfrm>
            <a:off x="152400" y="3342625"/>
            <a:ext cx="8839202" cy="8414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258250" y="85875"/>
            <a:ext cx="8520600" cy="476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990"/>
              <a:buNone/>
            </a:pPr>
            <a:r>
              <a:rPr lang="en" sz="3400"/>
              <a:t>WMS Workflow - Cataloging</a:t>
            </a:r>
            <a:endParaRPr sz="3400"/>
          </a:p>
        </p:txBody>
      </p:sp>
      <p:sp>
        <p:nvSpPr>
          <p:cNvPr id="75" name="Google Shape;75;p16"/>
          <p:cNvSpPr txBox="1">
            <a:spLocks noGrp="1"/>
          </p:cNvSpPr>
          <p:nvPr>
            <p:ph type="body" idx="1"/>
          </p:nvPr>
        </p:nvSpPr>
        <p:spPr>
          <a:xfrm>
            <a:off x="151150" y="641550"/>
            <a:ext cx="4246200" cy="36891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000" dirty="0"/>
              <a:t>Receive &amp; catalog items</a:t>
            </a:r>
            <a:endParaRPr sz="2000" dirty="0"/>
          </a:p>
          <a:p>
            <a:pPr marL="457200" lvl="0" indent="-330200" algn="l" rtl="0">
              <a:spcBef>
                <a:spcPts val="640"/>
              </a:spcBef>
              <a:spcAft>
                <a:spcPts val="0"/>
              </a:spcAft>
              <a:buSzPts val="1600"/>
              <a:buChar char="•"/>
            </a:pPr>
            <a:r>
              <a:rPr lang="en" sz="1600" dirty="0"/>
              <a:t>May change bibliographic record at this point if necessary</a:t>
            </a:r>
            <a:endParaRPr sz="1600" dirty="0"/>
          </a:p>
          <a:p>
            <a:pPr marL="457200" lvl="0" indent="-330200" algn="l" rtl="0">
              <a:spcBef>
                <a:spcPts val="640"/>
              </a:spcBef>
              <a:spcAft>
                <a:spcPts val="0"/>
              </a:spcAft>
              <a:buSzPts val="1600"/>
              <a:buChar char="•"/>
            </a:pPr>
            <a:r>
              <a:rPr lang="en" sz="1600" dirty="0"/>
              <a:t>Assign call number</a:t>
            </a:r>
            <a:endParaRPr sz="1600" dirty="0"/>
          </a:p>
          <a:p>
            <a:pPr marL="457200" lvl="0" indent="-330200" algn="l" rtl="0">
              <a:spcBef>
                <a:spcPts val="640"/>
              </a:spcBef>
              <a:spcAft>
                <a:spcPts val="0"/>
              </a:spcAft>
              <a:buSzPts val="1600"/>
              <a:buChar char="•"/>
            </a:pPr>
            <a:r>
              <a:rPr lang="en" sz="1600" dirty="0"/>
              <a:t>Check </a:t>
            </a:r>
            <a:r>
              <a:rPr lang="en" sz="1600" b="1" dirty="0">
                <a:solidFill>
                  <a:schemeClr val="dk1"/>
                </a:solidFill>
                <a:highlight>
                  <a:schemeClr val="lt1"/>
                </a:highlight>
              </a:rPr>
              <a:t>Shelving Location</a:t>
            </a:r>
            <a:endParaRPr sz="1600" b="1" dirty="0">
              <a:solidFill>
                <a:schemeClr val="dk1"/>
              </a:solidFill>
              <a:highlight>
                <a:schemeClr val="lt1"/>
              </a:highlight>
            </a:endParaRPr>
          </a:p>
          <a:p>
            <a:pPr marL="914400" lvl="1" indent="-304800" algn="l" rtl="0">
              <a:spcBef>
                <a:spcPts val="560"/>
              </a:spcBef>
              <a:spcAft>
                <a:spcPts val="0"/>
              </a:spcAft>
              <a:buSzPts val="1200"/>
              <a:buChar char="–"/>
            </a:pPr>
            <a:r>
              <a:rPr lang="en" sz="1200" dirty="0"/>
              <a:t>Flag for processing as necessary</a:t>
            </a:r>
            <a:endParaRPr sz="1200" dirty="0"/>
          </a:p>
          <a:p>
            <a:pPr marL="457200" lvl="0" indent="-330200" algn="l" rtl="0">
              <a:spcBef>
                <a:spcPts val="640"/>
              </a:spcBef>
              <a:spcAft>
                <a:spcPts val="0"/>
              </a:spcAft>
              <a:buSzPts val="1600"/>
              <a:buChar char="•"/>
            </a:pPr>
            <a:r>
              <a:rPr lang="en" sz="1600" dirty="0"/>
              <a:t>Check </a:t>
            </a:r>
            <a:r>
              <a:rPr lang="en" sz="1600" b="1" dirty="0">
                <a:solidFill>
                  <a:schemeClr val="dk1"/>
                </a:solidFill>
              </a:rPr>
              <a:t>Notes</a:t>
            </a:r>
            <a:r>
              <a:rPr lang="en" sz="1600" b="1" dirty="0"/>
              <a:t> </a:t>
            </a:r>
            <a:r>
              <a:rPr lang="en" sz="1600" dirty="0"/>
              <a:t>for any special instructions</a:t>
            </a:r>
            <a:endParaRPr sz="1600" dirty="0"/>
          </a:p>
          <a:p>
            <a:pPr marL="914400" lvl="1" indent="-304800" algn="l" rtl="0">
              <a:spcBef>
                <a:spcPts val="560"/>
              </a:spcBef>
              <a:spcAft>
                <a:spcPts val="0"/>
              </a:spcAft>
              <a:buSzPts val="1200"/>
              <a:buChar char="–"/>
            </a:pPr>
            <a:r>
              <a:rPr lang="en" sz="1200" dirty="0"/>
              <a:t>Flag for processing as necessary (eg. Rush)</a:t>
            </a:r>
            <a:endParaRPr sz="1200" dirty="0"/>
          </a:p>
          <a:p>
            <a:pPr marL="457200" lvl="0" indent="-330200" algn="l" rtl="0">
              <a:spcBef>
                <a:spcPts val="640"/>
              </a:spcBef>
              <a:spcAft>
                <a:spcPts val="0"/>
              </a:spcAft>
              <a:buSzPts val="1600"/>
              <a:buChar char="•"/>
            </a:pPr>
            <a:r>
              <a:rPr lang="en" sz="1600" dirty="0"/>
              <a:t>Scan barcode</a:t>
            </a:r>
            <a:endParaRPr sz="1600" dirty="0"/>
          </a:p>
          <a:p>
            <a:pPr marL="457200" lvl="0" indent="0" algn="l" rtl="0">
              <a:spcBef>
                <a:spcPts val="640"/>
              </a:spcBef>
              <a:spcAft>
                <a:spcPts val="0"/>
              </a:spcAft>
              <a:buNone/>
            </a:pPr>
            <a:r>
              <a:rPr lang="en" sz="1200" i="1" dirty="0"/>
              <a:t>At this point, the LHR (i.e. item record) has been created</a:t>
            </a:r>
            <a:endParaRPr sz="1200" dirty="0"/>
          </a:p>
        </p:txBody>
      </p:sp>
      <p:sp>
        <p:nvSpPr>
          <p:cNvPr id="76" name="Google Shape;76;p16"/>
          <p:cNvSpPr txBox="1"/>
          <p:nvPr/>
        </p:nvSpPr>
        <p:spPr>
          <a:xfrm>
            <a:off x="4572000" y="641550"/>
            <a:ext cx="4422600" cy="2860500"/>
          </a:xfrm>
          <a:prstGeom prst="rect">
            <a:avLst/>
          </a:prstGeom>
          <a:noFill/>
          <a:ln>
            <a:noFill/>
          </a:ln>
        </p:spPr>
        <p:txBody>
          <a:bodyPr spcFirstLastPara="1" wrap="square" lIns="91425" tIns="91425" rIns="91425" bIns="91425" anchor="t" anchorCtr="0">
            <a:spAutoFit/>
          </a:bodyPr>
          <a:lstStyle/>
          <a:p>
            <a:pPr marL="0" lvl="0" indent="0" algn="l" rtl="0">
              <a:spcBef>
                <a:spcPts val="640"/>
              </a:spcBef>
              <a:spcAft>
                <a:spcPts val="0"/>
              </a:spcAft>
              <a:buClr>
                <a:schemeClr val="dk1"/>
              </a:buClr>
              <a:buSzPts val="1100"/>
              <a:buFont typeface="Arial"/>
              <a:buNone/>
            </a:pPr>
            <a:r>
              <a:rPr lang="en" sz="2000" dirty="0">
                <a:solidFill>
                  <a:schemeClr val="accent5"/>
                </a:solidFill>
                <a:latin typeface="Avenir"/>
                <a:ea typeface="Avenir"/>
                <a:cs typeface="Avenir"/>
                <a:sym typeface="Avenir"/>
              </a:rPr>
              <a:t>Edit LHR as necessary and/or add LBD</a:t>
            </a:r>
            <a:endParaRPr sz="2000" dirty="0">
              <a:solidFill>
                <a:schemeClr val="accent5"/>
              </a:solidFill>
              <a:latin typeface="Avenir"/>
              <a:ea typeface="Avenir"/>
              <a:cs typeface="Avenir"/>
              <a:sym typeface="Avenir"/>
            </a:endParaRPr>
          </a:p>
          <a:p>
            <a:pPr marL="457200" lvl="0" indent="-330200" algn="l" rtl="0">
              <a:spcBef>
                <a:spcPts val="640"/>
              </a:spcBef>
              <a:spcAft>
                <a:spcPts val="0"/>
              </a:spcAft>
              <a:buClr>
                <a:schemeClr val="accent5"/>
              </a:buClr>
              <a:buSzPts val="1600"/>
              <a:buChar char="•"/>
            </a:pPr>
            <a:r>
              <a:rPr lang="en" sz="1600" dirty="0">
                <a:solidFill>
                  <a:schemeClr val="accent5"/>
                </a:solidFill>
                <a:latin typeface="Avenir"/>
                <a:ea typeface="Avenir"/>
                <a:cs typeface="Avenir"/>
                <a:sym typeface="Avenir"/>
              </a:rPr>
              <a:t>Add </a:t>
            </a:r>
            <a:r>
              <a:rPr lang="en" sz="1600" b="1" dirty="0">
                <a:solidFill>
                  <a:schemeClr val="dk1"/>
                </a:solidFill>
                <a:latin typeface="Avenir"/>
                <a:ea typeface="Avenir"/>
                <a:cs typeface="Avenir"/>
                <a:sym typeface="Avenir"/>
              </a:rPr>
              <a:t>staff notes</a:t>
            </a:r>
            <a:r>
              <a:rPr lang="en" sz="1600" dirty="0">
                <a:solidFill>
                  <a:schemeClr val="accent5"/>
                </a:solidFill>
                <a:latin typeface="Avenir"/>
                <a:ea typeface="Avenir"/>
                <a:cs typeface="Avenir"/>
                <a:sym typeface="Avenir"/>
              </a:rPr>
              <a:t> or </a:t>
            </a:r>
            <a:r>
              <a:rPr lang="en" sz="1600" b="1" dirty="0">
                <a:solidFill>
                  <a:schemeClr val="dk1"/>
                </a:solidFill>
                <a:latin typeface="Avenir"/>
                <a:ea typeface="Avenir"/>
                <a:cs typeface="Avenir"/>
                <a:sym typeface="Avenir"/>
              </a:rPr>
              <a:t>public notes</a:t>
            </a:r>
            <a:r>
              <a:rPr lang="en" sz="1600" dirty="0">
                <a:solidFill>
                  <a:schemeClr val="accent5"/>
                </a:solidFill>
                <a:latin typeface="Avenir"/>
                <a:ea typeface="Avenir"/>
                <a:cs typeface="Avenir"/>
                <a:sym typeface="Avenir"/>
              </a:rPr>
              <a:t> to LHR</a:t>
            </a:r>
            <a:endParaRPr sz="1600" dirty="0">
              <a:solidFill>
                <a:schemeClr val="accent5"/>
              </a:solidFill>
              <a:latin typeface="Avenir"/>
              <a:ea typeface="Avenir"/>
              <a:cs typeface="Avenir"/>
              <a:sym typeface="Avenir"/>
            </a:endParaRPr>
          </a:p>
          <a:p>
            <a:pPr marL="914400" lvl="1" indent="-304800" algn="l" rtl="0">
              <a:spcBef>
                <a:spcPts val="560"/>
              </a:spcBef>
              <a:spcAft>
                <a:spcPts val="0"/>
              </a:spcAft>
              <a:buClr>
                <a:schemeClr val="accent5"/>
              </a:buClr>
              <a:buSzPts val="1200"/>
              <a:buChar char="–"/>
            </a:pPr>
            <a:r>
              <a:rPr lang="en" sz="1200" dirty="0">
                <a:solidFill>
                  <a:schemeClr val="accent5"/>
                </a:solidFill>
                <a:latin typeface="Avenir"/>
                <a:ea typeface="Avenir"/>
                <a:cs typeface="Avenir"/>
                <a:sym typeface="Avenir"/>
              </a:rPr>
              <a:t>Public note: Donated to the Grace Doherty Library by…</a:t>
            </a:r>
            <a:endParaRPr sz="1200" dirty="0">
              <a:solidFill>
                <a:schemeClr val="accent5"/>
              </a:solidFill>
              <a:latin typeface="Avenir"/>
              <a:ea typeface="Avenir"/>
              <a:cs typeface="Avenir"/>
              <a:sym typeface="Avenir"/>
            </a:endParaRPr>
          </a:p>
          <a:p>
            <a:pPr marL="914400" lvl="1" indent="-304800" algn="l" rtl="0">
              <a:spcBef>
                <a:spcPts val="560"/>
              </a:spcBef>
              <a:spcAft>
                <a:spcPts val="0"/>
              </a:spcAft>
              <a:buClr>
                <a:schemeClr val="accent5"/>
              </a:buClr>
              <a:buSzPts val="1200"/>
              <a:buChar char="–"/>
            </a:pPr>
            <a:r>
              <a:rPr lang="en" sz="1200" dirty="0">
                <a:solidFill>
                  <a:schemeClr val="accent5"/>
                </a:solidFill>
                <a:latin typeface="Avenir"/>
                <a:ea typeface="Avenir"/>
                <a:cs typeface="Avenir"/>
                <a:sym typeface="Avenir"/>
              </a:rPr>
              <a:t>Staff note: Replacement</a:t>
            </a:r>
            <a:endParaRPr sz="1200" dirty="0">
              <a:solidFill>
                <a:schemeClr val="accent5"/>
              </a:solidFill>
              <a:latin typeface="Avenir"/>
              <a:ea typeface="Avenir"/>
              <a:cs typeface="Avenir"/>
              <a:sym typeface="Avenir"/>
            </a:endParaRPr>
          </a:p>
          <a:p>
            <a:pPr marL="457200" lvl="0" indent="-330200" algn="l" rtl="0">
              <a:spcBef>
                <a:spcPts val="640"/>
              </a:spcBef>
              <a:spcAft>
                <a:spcPts val="0"/>
              </a:spcAft>
              <a:buClr>
                <a:schemeClr val="accent5"/>
              </a:buClr>
              <a:buSzPts val="1600"/>
              <a:buChar char="•"/>
            </a:pPr>
            <a:r>
              <a:rPr lang="en" sz="1600" dirty="0">
                <a:solidFill>
                  <a:schemeClr val="accent5"/>
                </a:solidFill>
                <a:latin typeface="Avenir"/>
                <a:ea typeface="Avenir"/>
                <a:cs typeface="Avenir"/>
                <a:sym typeface="Avenir"/>
              </a:rPr>
              <a:t>Add LBD to bib record</a:t>
            </a:r>
            <a:endParaRPr sz="1600" dirty="0">
              <a:solidFill>
                <a:schemeClr val="accent5"/>
              </a:solidFill>
              <a:latin typeface="Avenir"/>
              <a:ea typeface="Avenir"/>
              <a:cs typeface="Avenir"/>
              <a:sym typeface="Avenir"/>
            </a:endParaRPr>
          </a:p>
          <a:p>
            <a:pPr marL="914400" lvl="1" indent="-304800" algn="l" rtl="0">
              <a:spcBef>
                <a:spcPts val="560"/>
              </a:spcBef>
              <a:spcAft>
                <a:spcPts val="0"/>
              </a:spcAft>
              <a:buClr>
                <a:schemeClr val="dk1"/>
              </a:buClr>
              <a:buSzPts val="1200"/>
              <a:buChar char="–"/>
            </a:pPr>
            <a:r>
              <a:rPr lang="en" sz="1200" b="1" dirty="0">
                <a:solidFill>
                  <a:schemeClr val="dk1"/>
                </a:solidFill>
                <a:latin typeface="Avenir"/>
                <a:ea typeface="Avenir"/>
                <a:cs typeface="Avenir"/>
                <a:sym typeface="Avenir"/>
              </a:rPr>
              <a:t>Faculty/staff/alumni publication</a:t>
            </a:r>
            <a:endParaRPr sz="1200" b="1" dirty="0">
              <a:solidFill>
                <a:schemeClr val="dk1"/>
              </a:solidFill>
              <a:latin typeface="Avenir"/>
              <a:ea typeface="Avenir"/>
              <a:cs typeface="Avenir"/>
              <a:sym typeface="Avenir"/>
            </a:endParaRPr>
          </a:p>
          <a:p>
            <a:pPr marL="0" lvl="0" indent="0" algn="l" rtl="0">
              <a:spcBef>
                <a:spcPts val="640"/>
              </a:spcBef>
              <a:spcAft>
                <a:spcPts val="0"/>
              </a:spcAft>
              <a:buClr>
                <a:schemeClr val="dk1"/>
              </a:buClr>
              <a:buSzPts val="1100"/>
              <a:buFont typeface="Arial"/>
              <a:buNone/>
            </a:pPr>
            <a:endParaRPr sz="100" b="1" dirty="0">
              <a:solidFill>
                <a:schemeClr val="accent5"/>
              </a:solidFill>
              <a:latin typeface="Avenir"/>
              <a:ea typeface="Avenir"/>
              <a:cs typeface="Avenir"/>
              <a:sym typeface="Avenir"/>
            </a:endParaRPr>
          </a:p>
          <a:p>
            <a:pPr marL="0" lvl="0" indent="0" algn="l" rtl="0">
              <a:spcBef>
                <a:spcPts val="640"/>
              </a:spcBef>
              <a:spcAft>
                <a:spcPts val="0"/>
              </a:spcAft>
              <a:buClr>
                <a:schemeClr val="dk1"/>
              </a:buClr>
              <a:buSzPts val="1100"/>
              <a:buFont typeface="Arial"/>
              <a:buNone/>
            </a:pPr>
            <a:endParaRPr sz="100" dirty="0">
              <a:solidFill>
                <a:schemeClr val="accent5"/>
              </a:solidFill>
              <a:latin typeface="Avenir"/>
              <a:ea typeface="Avenir"/>
              <a:cs typeface="Avenir"/>
              <a:sym typeface="Avenir"/>
            </a:endParaRPr>
          </a:p>
          <a:p>
            <a:pPr marL="0" lvl="0" indent="0" algn="l" rtl="0">
              <a:spcBef>
                <a:spcPts val="0"/>
              </a:spcBef>
              <a:spcAft>
                <a:spcPts val="0"/>
              </a:spcAft>
              <a:buNone/>
            </a:pPr>
            <a:endParaRPr dirty="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81450"/>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400"/>
              <a:t>Special Projects</a:t>
            </a:r>
            <a:endParaRPr sz="3400"/>
          </a:p>
        </p:txBody>
      </p:sp>
      <p:sp>
        <p:nvSpPr>
          <p:cNvPr id="82" name="Google Shape;82;p17"/>
          <p:cNvSpPr txBox="1">
            <a:spLocks noGrp="1"/>
          </p:cNvSpPr>
          <p:nvPr>
            <p:ph type="body" idx="1"/>
          </p:nvPr>
        </p:nvSpPr>
        <p:spPr>
          <a:xfrm>
            <a:off x="429325" y="654150"/>
            <a:ext cx="8520600" cy="40527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631"/>
              <a:t>Weeding</a:t>
            </a:r>
            <a:endParaRPr sz="2631"/>
          </a:p>
          <a:p>
            <a:pPr marL="0" lvl="0" indent="0" algn="l" rtl="0">
              <a:spcBef>
                <a:spcPts val="640"/>
              </a:spcBef>
              <a:spcAft>
                <a:spcPts val="0"/>
              </a:spcAft>
              <a:buNone/>
            </a:pPr>
            <a:r>
              <a:rPr lang="en" sz="1400"/>
              <a:t>2 major renovations </a:t>
            </a:r>
            <a:endParaRPr sz="1400"/>
          </a:p>
          <a:p>
            <a:pPr marL="457200" lvl="0" indent="-317500" algn="l" rtl="0">
              <a:spcBef>
                <a:spcPts val="640"/>
              </a:spcBef>
              <a:spcAft>
                <a:spcPts val="0"/>
              </a:spcAft>
              <a:buSzPts val="1400"/>
              <a:buChar char="•"/>
            </a:pPr>
            <a:r>
              <a:rPr lang="en" sz="1400"/>
              <a:t>Spring/summer of 2020</a:t>
            </a:r>
            <a:endParaRPr sz="1400"/>
          </a:p>
          <a:p>
            <a:pPr marL="914400" lvl="1" indent="-298450" algn="l" rtl="0">
              <a:spcBef>
                <a:spcPts val="560"/>
              </a:spcBef>
              <a:spcAft>
                <a:spcPts val="0"/>
              </a:spcAft>
              <a:buSzPts val="1100"/>
              <a:buChar char="–"/>
            </a:pPr>
            <a:r>
              <a:rPr lang="en" sz="1100"/>
              <a:t>Affected call numbers A-E</a:t>
            </a:r>
            <a:endParaRPr sz="1100"/>
          </a:p>
          <a:p>
            <a:pPr marL="457200" lvl="0" indent="-317500" algn="l" rtl="0">
              <a:spcBef>
                <a:spcPts val="640"/>
              </a:spcBef>
              <a:spcAft>
                <a:spcPts val="0"/>
              </a:spcAft>
              <a:buSzPts val="1400"/>
              <a:buChar char="•"/>
            </a:pPr>
            <a:r>
              <a:rPr lang="en" sz="1400"/>
              <a:t>Summer of 2022</a:t>
            </a:r>
            <a:endParaRPr sz="1400"/>
          </a:p>
          <a:p>
            <a:pPr marL="914400" lvl="1" indent="-298450" algn="l" rtl="0">
              <a:spcBef>
                <a:spcPts val="560"/>
              </a:spcBef>
              <a:spcAft>
                <a:spcPts val="0"/>
              </a:spcAft>
              <a:buSzPts val="1100"/>
              <a:buChar char="–"/>
            </a:pPr>
            <a:r>
              <a:rPr lang="en" sz="1100"/>
              <a:t>Affected call numbers A-PN</a:t>
            </a:r>
            <a:endParaRPr sz="1100"/>
          </a:p>
          <a:p>
            <a:pPr marL="0" lvl="0" indent="0" algn="l" rtl="0">
              <a:spcBef>
                <a:spcPts val="640"/>
              </a:spcBef>
              <a:spcAft>
                <a:spcPts val="0"/>
              </a:spcAft>
              <a:buNone/>
            </a:pPr>
            <a:r>
              <a:rPr lang="en" sz="1400"/>
              <a:t>1 burst pipe in December 2022</a:t>
            </a:r>
            <a:endParaRPr sz="1400"/>
          </a:p>
          <a:p>
            <a:pPr marL="457200" lvl="0" indent="-317500" algn="l" rtl="0">
              <a:spcBef>
                <a:spcPts val="640"/>
              </a:spcBef>
              <a:spcAft>
                <a:spcPts val="0"/>
              </a:spcAft>
              <a:buSzPts val="1400"/>
              <a:buChar char="•"/>
            </a:pPr>
            <a:r>
              <a:rPr lang="en" sz="1400"/>
              <a:t>December 2022</a:t>
            </a:r>
            <a:endParaRPr sz="1400"/>
          </a:p>
          <a:p>
            <a:pPr marL="914400" lvl="1" indent="-298450" algn="l" rtl="0">
              <a:spcBef>
                <a:spcPts val="560"/>
              </a:spcBef>
              <a:spcAft>
                <a:spcPts val="0"/>
              </a:spcAft>
              <a:buSzPts val="1100"/>
              <a:buChar char="–"/>
            </a:pPr>
            <a:r>
              <a:rPr lang="en" sz="1100"/>
              <a:t>Affected call numbers F-PN</a:t>
            </a:r>
            <a:endParaRPr sz="1100"/>
          </a:p>
          <a:p>
            <a:pPr marL="0" lvl="0" indent="0" algn="l" rtl="0">
              <a:spcBef>
                <a:spcPts val="640"/>
              </a:spcBef>
              <a:spcAft>
                <a:spcPts val="0"/>
              </a:spcAft>
              <a:buNone/>
            </a:pPr>
            <a:r>
              <a:rPr lang="en" sz="1400"/>
              <a:t>Inventory - started inventory in 2018</a:t>
            </a:r>
            <a:endParaRPr sz="1400"/>
          </a:p>
          <a:p>
            <a:pPr marL="457200" lvl="0" indent="-317500" algn="l" rtl="0">
              <a:spcBef>
                <a:spcPts val="640"/>
              </a:spcBef>
              <a:spcAft>
                <a:spcPts val="0"/>
              </a:spcAft>
              <a:buSzPts val="1400"/>
              <a:buChar char="•"/>
            </a:pPr>
            <a:r>
              <a:rPr lang="en" sz="1400"/>
              <a:t>Had not been done in 20+ years</a:t>
            </a:r>
            <a:endParaRPr sz="1400"/>
          </a:p>
          <a:p>
            <a:pPr marL="457200" lvl="0" indent="-317500" algn="l" rtl="0">
              <a:spcBef>
                <a:spcPts val="640"/>
              </a:spcBef>
              <a:spcAft>
                <a:spcPts val="0"/>
              </a:spcAft>
              <a:buSzPts val="1400"/>
              <a:buChar char="•"/>
            </a:pPr>
            <a:r>
              <a:rPr lang="en" sz="1400"/>
              <a:t>Finding books that had been withdrawn, incorrect barcodes, missing, not checked in, etc.</a:t>
            </a:r>
            <a:endParaRPr sz="1400"/>
          </a:p>
        </p:txBody>
      </p:sp>
      <p:pic>
        <p:nvPicPr>
          <p:cNvPr id="83" name="Google Shape;83;p17" descr="Photo of two large water puddles on the floor between two rows of library shelves."/>
          <p:cNvPicPr preferRelativeResize="0"/>
          <p:nvPr/>
        </p:nvPicPr>
        <p:blipFill>
          <a:blip r:embed="rId3">
            <a:alphaModFix/>
          </a:blip>
          <a:stretch>
            <a:fillRect/>
          </a:stretch>
        </p:blipFill>
        <p:spPr>
          <a:xfrm rot="5400000">
            <a:off x="5303737" y="905936"/>
            <a:ext cx="3226749" cy="27231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884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2500"/>
              <a:t>Cross-training for</a:t>
            </a:r>
            <a:endParaRPr sz="2500"/>
          </a:p>
          <a:p>
            <a:pPr marL="0" lvl="0" indent="0" algn="ctr" rtl="0">
              <a:spcBef>
                <a:spcPts val="0"/>
              </a:spcBef>
              <a:spcAft>
                <a:spcPts val="0"/>
              </a:spcAft>
              <a:buClr>
                <a:schemeClr val="dk1"/>
              </a:buClr>
              <a:buSzPts val="1100"/>
              <a:buFont typeface="Arial"/>
              <a:buNone/>
            </a:pPr>
            <a:r>
              <a:rPr lang="en" sz="2500"/>
              <a:t>Collection Development Librarian (Weeding Projects)</a:t>
            </a:r>
            <a:endParaRPr sz="2500"/>
          </a:p>
          <a:p>
            <a:pPr marL="0" lvl="0" indent="0" algn="l" rtl="0">
              <a:spcBef>
                <a:spcPts val="0"/>
              </a:spcBef>
              <a:spcAft>
                <a:spcPts val="0"/>
              </a:spcAft>
              <a:buNone/>
            </a:pPr>
            <a:endParaRPr/>
          </a:p>
        </p:txBody>
      </p:sp>
      <p:sp>
        <p:nvSpPr>
          <p:cNvPr id="89" name="Google Shape;89;p18"/>
          <p:cNvSpPr txBox="1">
            <a:spLocks noGrp="1"/>
          </p:cNvSpPr>
          <p:nvPr>
            <p:ph type="body" idx="1"/>
          </p:nvPr>
        </p:nvSpPr>
        <p:spPr>
          <a:xfrm>
            <a:off x="311700" y="1191325"/>
            <a:ext cx="8520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Clr>
                <a:schemeClr val="dk1"/>
              </a:buClr>
              <a:buSzPts val="1100"/>
              <a:buFont typeface="Arial"/>
              <a:buNone/>
            </a:pPr>
            <a:r>
              <a:rPr lang="en" sz="2100"/>
              <a:t>Database maintenance micro-training: LHRs</a:t>
            </a:r>
            <a:endParaRPr sz="2100"/>
          </a:p>
          <a:p>
            <a:pPr marL="457200" lvl="0" indent="-361950" algn="l" rtl="0">
              <a:spcBef>
                <a:spcPts val="640"/>
              </a:spcBef>
              <a:spcAft>
                <a:spcPts val="0"/>
              </a:spcAft>
              <a:buSzPts val="2100"/>
              <a:buChar char="•"/>
            </a:pPr>
            <a:r>
              <a:rPr lang="en" sz="2100"/>
              <a:t>Why: To enable the Collection Development Librarian to perform simple tasks normally performed by a cataloger</a:t>
            </a:r>
            <a:endParaRPr sz="2100"/>
          </a:p>
          <a:p>
            <a:pPr marL="914400" lvl="1" indent="-336550" algn="l" rtl="0">
              <a:spcBef>
                <a:spcPts val="560"/>
              </a:spcBef>
              <a:spcAft>
                <a:spcPts val="0"/>
              </a:spcAft>
              <a:buSzPts val="1700"/>
              <a:buChar char="–"/>
            </a:pPr>
            <a:r>
              <a:rPr lang="en" sz="1700"/>
              <a:t>Change shelving locations</a:t>
            </a:r>
            <a:endParaRPr sz="1700"/>
          </a:p>
          <a:p>
            <a:pPr marL="914400" lvl="1" indent="-336550" algn="l" rtl="0">
              <a:spcBef>
                <a:spcPts val="560"/>
              </a:spcBef>
              <a:spcAft>
                <a:spcPts val="0"/>
              </a:spcAft>
              <a:buSzPts val="1700"/>
              <a:buChar char="–"/>
            </a:pPr>
            <a:r>
              <a:rPr lang="en" sz="1700"/>
              <a:t>Delete items</a:t>
            </a:r>
            <a:endParaRPr sz="1700"/>
          </a:p>
          <a:p>
            <a:pPr marL="457200" lvl="0" indent="-361950" algn="l" rtl="0">
              <a:spcBef>
                <a:spcPts val="640"/>
              </a:spcBef>
              <a:spcAft>
                <a:spcPts val="0"/>
              </a:spcAft>
              <a:buSzPts val="2100"/>
              <a:buChar char="•"/>
            </a:pPr>
            <a:r>
              <a:rPr lang="en" sz="2100"/>
              <a:t>How: Review the steps to perform these tasks, write out the steps for later reference, and assist the Coll. Dev. Libr. with the tasks until she is proficient</a:t>
            </a:r>
            <a:endParaRPr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3400"/>
              <a:t>Cross-training for Systems Administrator</a:t>
            </a:r>
            <a:endParaRPr sz="3400"/>
          </a:p>
          <a:p>
            <a:pPr marL="0" lvl="0" indent="0" algn="l" rtl="0">
              <a:spcBef>
                <a:spcPts val="0"/>
              </a:spcBef>
              <a:spcAft>
                <a:spcPts val="0"/>
              </a:spcAft>
              <a:buNone/>
            </a:pPr>
            <a:endParaRPr/>
          </a:p>
        </p:txBody>
      </p:sp>
      <p:sp>
        <p:nvSpPr>
          <p:cNvPr id="95" name="Google Shape;95;p19"/>
          <p:cNvSpPr txBox="1">
            <a:spLocks noGrp="1"/>
          </p:cNvSpPr>
          <p:nvPr>
            <p:ph type="body" idx="1"/>
          </p:nvPr>
        </p:nvSpPr>
        <p:spPr>
          <a:xfrm>
            <a:off x="311700" y="731975"/>
            <a:ext cx="8520600" cy="34164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en" sz="2100"/>
              <a:t>Micro-training: MARC Records and LHRs</a:t>
            </a:r>
            <a:endParaRPr sz="2100"/>
          </a:p>
          <a:p>
            <a:pPr marL="457200" lvl="0" indent="-361950" algn="l" rtl="0">
              <a:spcBef>
                <a:spcPts val="640"/>
              </a:spcBef>
              <a:spcAft>
                <a:spcPts val="0"/>
              </a:spcAft>
              <a:buSzPts val="2100"/>
              <a:buChar char="•"/>
            </a:pPr>
            <a:r>
              <a:rPr lang="en" sz="2100"/>
              <a:t>Why: To enable the Systems Admin to be able to independently run reports that utilize bibliographic data in order to assist the Collection Development Librarian and Cataloger with lists of titles for special projects</a:t>
            </a:r>
            <a:endParaRPr sz="2100"/>
          </a:p>
          <a:p>
            <a:pPr marL="457200" lvl="0" indent="-361950" algn="l" rtl="0">
              <a:spcBef>
                <a:spcPts val="640"/>
              </a:spcBef>
              <a:spcAft>
                <a:spcPts val="0"/>
              </a:spcAft>
              <a:buSzPts val="2100"/>
              <a:buChar char="•"/>
            </a:pPr>
            <a:r>
              <a:rPr lang="en" sz="2100"/>
              <a:t>How:</a:t>
            </a:r>
            <a:endParaRPr sz="2100"/>
          </a:p>
          <a:p>
            <a:pPr marL="914400" lvl="1" indent="-336550" algn="l" rtl="0">
              <a:spcBef>
                <a:spcPts val="560"/>
              </a:spcBef>
              <a:spcAft>
                <a:spcPts val="0"/>
              </a:spcAft>
              <a:buSzPts val="1700"/>
              <a:buChar char="–"/>
            </a:pPr>
            <a:r>
              <a:rPr lang="en" sz="1700"/>
              <a:t>Overview of common MARC fields used in Collection Development reports (title, date of publication, call number, ISBN, OCLC number)</a:t>
            </a:r>
            <a:endParaRPr sz="1700"/>
          </a:p>
          <a:p>
            <a:pPr marL="914400" lvl="1" indent="-336550" algn="l" rtl="0">
              <a:spcBef>
                <a:spcPts val="560"/>
              </a:spcBef>
              <a:spcAft>
                <a:spcPts val="0"/>
              </a:spcAft>
              <a:buSzPts val="1700"/>
              <a:buChar char="–"/>
            </a:pPr>
            <a:r>
              <a:rPr lang="en" sz="1700"/>
              <a:t>Overview of LHR data (call numbers, barcodes)</a:t>
            </a:r>
            <a:endParaRPr sz="1700"/>
          </a:p>
          <a:p>
            <a:pPr marL="0" lvl="0" indent="0" algn="l" rtl="0">
              <a:spcBef>
                <a:spcPts val="640"/>
              </a:spcBef>
              <a:spcAft>
                <a:spcPts val="0"/>
              </a:spcAft>
              <a:buNone/>
            </a:pPr>
            <a:endParaRPr sz="2100"/>
          </a:p>
        </p:txBody>
      </p:sp>
    </p:spTree>
  </p:cSld>
  <p:clrMapOvr>
    <a:masterClrMapping/>
  </p:clrMapOvr>
</p:sld>
</file>

<file path=ppt/theme/theme1.xml><?xml version="1.0" encoding="utf-8"?>
<a:theme xmlns:a="http://schemas.openxmlformats.org/drawingml/2006/main" name="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1976</Words>
  <Application>Microsoft Office PowerPoint</Application>
  <PresentationFormat>On-screen Show (16:9)</PresentationFormat>
  <Paragraphs>112</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Avenir</vt:lpstr>
      <vt:lpstr>Calibri</vt:lpstr>
      <vt:lpstr>Georgia</vt:lpstr>
      <vt:lpstr>Office Theme</vt:lpstr>
      <vt:lpstr>Bridging  Collection Development and Cataloging</vt:lpstr>
      <vt:lpstr>Centre College </vt:lpstr>
      <vt:lpstr>Book-It  Book Ordering System</vt:lpstr>
      <vt:lpstr>Cross-training for Collection Development Librarian (Orders)</vt:lpstr>
      <vt:lpstr>WMS Workflow - Orders </vt:lpstr>
      <vt:lpstr>WMS Workflow - Cataloging</vt:lpstr>
      <vt:lpstr>Special Projects</vt:lpstr>
      <vt:lpstr>Cross-training for Collection Development Librarian (Weeding Projects) </vt:lpstr>
      <vt:lpstr>Cross-training for Systems Administrator </vt:lpstr>
      <vt:lpstr>Ongoing Training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Collection Development and Cataloging</dc:title>
  <dc:creator>Beth Morgan</dc:creator>
  <cp:lastModifiedBy>Edwards, Laura</cp:lastModifiedBy>
  <cp:revision>2</cp:revision>
  <dcterms:modified xsi:type="dcterms:W3CDTF">2023-06-09T14:52:40Z</dcterms:modified>
</cp:coreProperties>
</file>