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4" r:id="rId29"/>
    <p:sldId id="285" r:id="rId30"/>
    <p:sldId id="286" r:id="rId31"/>
    <p:sldId id="287" r:id="rId32"/>
    <p:sldId id="281" r:id="rId33"/>
    <p:sldId id="28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639E60-A162-4ADC-97F7-F1205DCFAEF2}" v="1166" dt="2023-06-12T14:08:03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358" autoAdjust="0"/>
  </p:normalViewPr>
  <p:slideViewPr>
    <p:cSldViewPr snapToGrid="0">
      <p:cViewPr varScale="1">
        <p:scale>
          <a:sx n="97" d="100"/>
          <a:sy n="97" d="100"/>
        </p:scale>
        <p:origin x="312" y="642"/>
      </p:cViewPr>
      <p:guideLst/>
    </p:cSldViewPr>
  </p:slideViewPr>
  <p:outlineViewPr>
    <p:cViewPr>
      <p:scale>
        <a:sx n="33" d="100"/>
        <a:sy n="33" d="100"/>
      </p:scale>
      <p:origin x="0" y="-241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s, Laura" userId="9a7a8da0-c6c0-430f-bb6b-7d8505f88ea4" providerId="ADAL" clId="{6A639E60-A162-4ADC-97F7-F1205DCFAEF2}"/>
    <pc:docChg chg="modSld">
      <pc:chgData name="Edwards, Laura" userId="9a7a8da0-c6c0-430f-bb6b-7d8505f88ea4" providerId="ADAL" clId="{6A639E60-A162-4ADC-97F7-F1205DCFAEF2}" dt="2023-06-12T14:08:03.931" v="1164" actId="20577"/>
      <pc:docMkLst>
        <pc:docMk/>
      </pc:docMkLst>
      <pc:sldChg chg="modSp">
        <pc:chgData name="Edwards, Laura" userId="9a7a8da0-c6c0-430f-bb6b-7d8505f88ea4" providerId="ADAL" clId="{6A639E60-A162-4ADC-97F7-F1205DCFAEF2}" dt="2023-06-09T17:46:24.890" v="4" actId="6549"/>
        <pc:sldMkLst>
          <pc:docMk/>
          <pc:sldMk cId="948263925" sldId="257"/>
        </pc:sldMkLst>
        <pc:spChg chg="mod">
          <ac:chgData name="Edwards, Laura" userId="9a7a8da0-c6c0-430f-bb6b-7d8505f88ea4" providerId="ADAL" clId="{6A639E60-A162-4ADC-97F7-F1205DCFAEF2}" dt="2023-06-09T17:46:19.669" v="3" actId="1076"/>
          <ac:spMkLst>
            <pc:docMk/>
            <pc:sldMk cId="948263925" sldId="257"/>
            <ac:spMk id="2" creationId="{51013DEA-E2DD-AEBE-86EB-00D173EC3114}"/>
          </ac:spMkLst>
        </pc:spChg>
        <pc:spChg chg="mod">
          <ac:chgData name="Edwards, Laura" userId="9a7a8da0-c6c0-430f-bb6b-7d8505f88ea4" providerId="ADAL" clId="{6A639E60-A162-4ADC-97F7-F1205DCFAEF2}" dt="2023-06-09T17:46:24.890" v="4" actId="6549"/>
          <ac:spMkLst>
            <pc:docMk/>
            <pc:sldMk cId="948263925" sldId="257"/>
            <ac:spMk id="3" creationId="{0927B943-0ADA-5879-F980-94E140392A1E}"/>
          </ac:spMkLst>
        </pc:spChg>
      </pc:sldChg>
      <pc:sldChg chg="modSp">
        <pc:chgData name="Edwards, Laura" userId="9a7a8da0-c6c0-430f-bb6b-7d8505f88ea4" providerId="ADAL" clId="{6A639E60-A162-4ADC-97F7-F1205DCFAEF2}" dt="2023-06-09T17:47:02.740" v="11" actId="1076"/>
        <pc:sldMkLst>
          <pc:docMk/>
          <pc:sldMk cId="4243465360" sldId="258"/>
        </pc:sldMkLst>
        <pc:spChg chg="mod">
          <ac:chgData name="Edwards, Laura" userId="9a7a8da0-c6c0-430f-bb6b-7d8505f88ea4" providerId="ADAL" clId="{6A639E60-A162-4ADC-97F7-F1205DCFAEF2}" dt="2023-06-09T17:47:02.740" v="11" actId="1076"/>
          <ac:spMkLst>
            <pc:docMk/>
            <pc:sldMk cId="4243465360" sldId="258"/>
            <ac:spMk id="2" creationId="{D8DFC8DB-9C0E-620B-6CD3-505C54CE8DAC}"/>
          </ac:spMkLst>
        </pc:spChg>
        <pc:spChg chg="mod">
          <ac:chgData name="Edwards, Laura" userId="9a7a8da0-c6c0-430f-bb6b-7d8505f88ea4" providerId="ADAL" clId="{6A639E60-A162-4ADC-97F7-F1205DCFAEF2}" dt="2023-06-09T17:46:59.352" v="10" actId="1076"/>
          <ac:spMkLst>
            <pc:docMk/>
            <pc:sldMk cId="4243465360" sldId="258"/>
            <ac:spMk id="3" creationId="{87A0D527-BDE4-A6C2-F31B-3260EE00F128}"/>
          </ac:spMkLst>
        </pc:spChg>
      </pc:sldChg>
      <pc:sldChg chg="modSp">
        <pc:chgData name="Edwards, Laura" userId="9a7a8da0-c6c0-430f-bb6b-7d8505f88ea4" providerId="ADAL" clId="{6A639E60-A162-4ADC-97F7-F1205DCFAEF2}" dt="2023-06-09T17:47:22.280" v="17" actId="1076"/>
        <pc:sldMkLst>
          <pc:docMk/>
          <pc:sldMk cId="1373581858" sldId="259"/>
        </pc:sldMkLst>
        <pc:spChg chg="mod">
          <ac:chgData name="Edwards, Laura" userId="9a7a8da0-c6c0-430f-bb6b-7d8505f88ea4" providerId="ADAL" clId="{6A639E60-A162-4ADC-97F7-F1205DCFAEF2}" dt="2023-06-09T17:47:22.280" v="17" actId="1076"/>
          <ac:spMkLst>
            <pc:docMk/>
            <pc:sldMk cId="1373581858" sldId="259"/>
            <ac:spMk id="2" creationId="{1FF6C94A-B742-5C79-DD53-1600407E4053}"/>
          </ac:spMkLst>
        </pc:spChg>
        <pc:spChg chg="mod">
          <ac:chgData name="Edwards, Laura" userId="9a7a8da0-c6c0-430f-bb6b-7d8505f88ea4" providerId="ADAL" clId="{6A639E60-A162-4ADC-97F7-F1205DCFAEF2}" dt="2023-06-09T17:47:19.253" v="16" actId="1076"/>
          <ac:spMkLst>
            <pc:docMk/>
            <pc:sldMk cId="1373581858" sldId="259"/>
            <ac:spMk id="3" creationId="{59588C4C-9943-AFA1-251C-18577A359DC5}"/>
          </ac:spMkLst>
        </pc:spChg>
      </pc:sldChg>
      <pc:sldChg chg="modSp">
        <pc:chgData name="Edwards, Laura" userId="9a7a8da0-c6c0-430f-bb6b-7d8505f88ea4" providerId="ADAL" clId="{6A639E60-A162-4ADC-97F7-F1205DCFAEF2}" dt="2023-06-09T17:47:50.823" v="24" actId="6549"/>
        <pc:sldMkLst>
          <pc:docMk/>
          <pc:sldMk cId="2323364372" sldId="260"/>
        </pc:sldMkLst>
        <pc:spChg chg="mod">
          <ac:chgData name="Edwards, Laura" userId="9a7a8da0-c6c0-430f-bb6b-7d8505f88ea4" providerId="ADAL" clId="{6A639E60-A162-4ADC-97F7-F1205DCFAEF2}" dt="2023-06-09T17:47:48.221" v="23" actId="1076"/>
          <ac:spMkLst>
            <pc:docMk/>
            <pc:sldMk cId="2323364372" sldId="260"/>
            <ac:spMk id="2" creationId="{B9F3B0D9-5498-4494-7AB8-C9B0A76DE92B}"/>
          </ac:spMkLst>
        </pc:spChg>
        <pc:spChg chg="mod">
          <ac:chgData name="Edwards, Laura" userId="9a7a8da0-c6c0-430f-bb6b-7d8505f88ea4" providerId="ADAL" clId="{6A639E60-A162-4ADC-97F7-F1205DCFAEF2}" dt="2023-06-09T17:47:50.823" v="24" actId="6549"/>
          <ac:spMkLst>
            <pc:docMk/>
            <pc:sldMk cId="2323364372" sldId="260"/>
            <ac:spMk id="3" creationId="{64FB4AE3-F446-65B4-854E-0A820140D149}"/>
          </ac:spMkLst>
        </pc:spChg>
      </pc:sldChg>
      <pc:sldChg chg="modSp">
        <pc:chgData name="Edwards, Laura" userId="9a7a8da0-c6c0-430f-bb6b-7d8505f88ea4" providerId="ADAL" clId="{6A639E60-A162-4ADC-97F7-F1205DCFAEF2}" dt="2023-06-09T17:50:23.617" v="66" actId="114"/>
        <pc:sldMkLst>
          <pc:docMk/>
          <pc:sldMk cId="1084296917" sldId="263"/>
        </pc:sldMkLst>
        <pc:spChg chg="mod">
          <ac:chgData name="Edwards, Laura" userId="9a7a8da0-c6c0-430f-bb6b-7d8505f88ea4" providerId="ADAL" clId="{6A639E60-A162-4ADC-97F7-F1205DCFAEF2}" dt="2023-06-09T17:50:23.617" v="66" actId="114"/>
          <ac:spMkLst>
            <pc:docMk/>
            <pc:sldMk cId="1084296917" sldId="263"/>
            <ac:spMk id="2" creationId="{2A34C542-7F3E-A44E-78D3-09505F19A7BA}"/>
          </ac:spMkLst>
        </pc:spChg>
      </pc:sldChg>
      <pc:sldChg chg="modSp">
        <pc:chgData name="Edwards, Laura" userId="9a7a8da0-c6c0-430f-bb6b-7d8505f88ea4" providerId="ADAL" clId="{6A639E60-A162-4ADC-97F7-F1205DCFAEF2}" dt="2023-06-12T13:56:02.186" v="160" actId="20577"/>
        <pc:sldMkLst>
          <pc:docMk/>
          <pc:sldMk cId="311312206" sldId="268"/>
        </pc:sldMkLst>
        <pc:spChg chg="mod">
          <ac:chgData name="Edwards, Laura" userId="9a7a8da0-c6c0-430f-bb6b-7d8505f88ea4" providerId="ADAL" clId="{6A639E60-A162-4ADC-97F7-F1205DCFAEF2}" dt="2023-06-12T13:56:02.186" v="160" actId="20577"/>
          <ac:spMkLst>
            <pc:docMk/>
            <pc:sldMk cId="311312206" sldId="268"/>
            <ac:spMk id="2" creationId="{87C07C35-8BD5-BDFD-F9AF-72D898D37C57}"/>
          </ac:spMkLst>
        </pc:spChg>
      </pc:sldChg>
      <pc:sldChg chg="modSp">
        <pc:chgData name="Edwards, Laura" userId="9a7a8da0-c6c0-430f-bb6b-7d8505f88ea4" providerId="ADAL" clId="{6A639E60-A162-4ADC-97F7-F1205DCFAEF2}" dt="2023-06-12T13:56:16.368" v="164" actId="20577"/>
        <pc:sldMkLst>
          <pc:docMk/>
          <pc:sldMk cId="625422937" sldId="269"/>
        </pc:sldMkLst>
        <pc:spChg chg="mod">
          <ac:chgData name="Edwards, Laura" userId="9a7a8da0-c6c0-430f-bb6b-7d8505f88ea4" providerId="ADAL" clId="{6A639E60-A162-4ADC-97F7-F1205DCFAEF2}" dt="2023-06-12T13:56:16.368" v="164" actId="20577"/>
          <ac:spMkLst>
            <pc:docMk/>
            <pc:sldMk cId="625422937" sldId="269"/>
            <ac:spMk id="2" creationId="{109BD5C0-3CD6-9782-BF65-71ECEC583C93}"/>
          </ac:spMkLst>
        </pc:spChg>
      </pc:sldChg>
      <pc:sldChg chg="modSp">
        <pc:chgData name="Edwards, Laura" userId="9a7a8da0-c6c0-430f-bb6b-7d8505f88ea4" providerId="ADAL" clId="{6A639E60-A162-4ADC-97F7-F1205DCFAEF2}" dt="2023-06-12T13:57:25.105" v="282" actId="20577"/>
        <pc:sldMkLst>
          <pc:docMk/>
          <pc:sldMk cId="967325790" sldId="271"/>
        </pc:sldMkLst>
        <pc:spChg chg="mod">
          <ac:chgData name="Edwards, Laura" userId="9a7a8da0-c6c0-430f-bb6b-7d8505f88ea4" providerId="ADAL" clId="{6A639E60-A162-4ADC-97F7-F1205DCFAEF2}" dt="2023-06-12T13:57:25.105" v="282" actId="20577"/>
          <ac:spMkLst>
            <pc:docMk/>
            <pc:sldMk cId="967325790" sldId="271"/>
            <ac:spMk id="2" creationId="{ADFCEB3C-FB49-263D-8272-2583E027B4DD}"/>
          </ac:spMkLst>
        </pc:spChg>
      </pc:sldChg>
      <pc:sldChg chg="modSp">
        <pc:chgData name="Edwards, Laura" userId="9a7a8da0-c6c0-430f-bb6b-7d8505f88ea4" providerId="ADAL" clId="{6A639E60-A162-4ADC-97F7-F1205DCFAEF2}" dt="2023-06-12T13:58:27.379" v="340" actId="20577"/>
        <pc:sldMkLst>
          <pc:docMk/>
          <pc:sldMk cId="2453864508" sldId="272"/>
        </pc:sldMkLst>
        <pc:spChg chg="mod">
          <ac:chgData name="Edwards, Laura" userId="9a7a8da0-c6c0-430f-bb6b-7d8505f88ea4" providerId="ADAL" clId="{6A639E60-A162-4ADC-97F7-F1205DCFAEF2}" dt="2023-06-12T13:58:27.379" v="340" actId="20577"/>
          <ac:spMkLst>
            <pc:docMk/>
            <pc:sldMk cId="2453864508" sldId="272"/>
            <ac:spMk id="2" creationId="{D1C6E5CC-2196-2089-CB5A-E6CCAE13D240}"/>
          </ac:spMkLst>
        </pc:spChg>
      </pc:sldChg>
      <pc:sldChg chg="modSp">
        <pc:chgData name="Edwards, Laura" userId="9a7a8da0-c6c0-430f-bb6b-7d8505f88ea4" providerId="ADAL" clId="{6A639E60-A162-4ADC-97F7-F1205DCFAEF2}" dt="2023-06-12T13:58:54.695" v="429" actId="20577"/>
        <pc:sldMkLst>
          <pc:docMk/>
          <pc:sldMk cId="3324816848" sldId="273"/>
        </pc:sldMkLst>
        <pc:spChg chg="mod">
          <ac:chgData name="Edwards, Laura" userId="9a7a8da0-c6c0-430f-bb6b-7d8505f88ea4" providerId="ADAL" clId="{6A639E60-A162-4ADC-97F7-F1205DCFAEF2}" dt="2023-06-12T13:58:54.695" v="429" actId="20577"/>
          <ac:spMkLst>
            <pc:docMk/>
            <pc:sldMk cId="3324816848" sldId="273"/>
            <ac:spMk id="2" creationId="{344168EB-1E36-7375-C442-A0AF8A7B65F4}"/>
          </ac:spMkLst>
        </pc:spChg>
      </pc:sldChg>
      <pc:sldChg chg="modSp">
        <pc:chgData name="Edwards, Laura" userId="9a7a8da0-c6c0-430f-bb6b-7d8505f88ea4" providerId="ADAL" clId="{6A639E60-A162-4ADC-97F7-F1205DCFAEF2}" dt="2023-06-12T13:59:16.750" v="473" actId="20577"/>
        <pc:sldMkLst>
          <pc:docMk/>
          <pc:sldMk cId="3024747987" sldId="274"/>
        </pc:sldMkLst>
        <pc:spChg chg="mod">
          <ac:chgData name="Edwards, Laura" userId="9a7a8da0-c6c0-430f-bb6b-7d8505f88ea4" providerId="ADAL" clId="{6A639E60-A162-4ADC-97F7-F1205DCFAEF2}" dt="2023-06-12T13:59:16.750" v="473" actId="20577"/>
          <ac:spMkLst>
            <pc:docMk/>
            <pc:sldMk cId="3024747987" sldId="274"/>
            <ac:spMk id="2" creationId="{FE79B4BD-BE9E-12FF-419D-2D465708CB76}"/>
          </ac:spMkLst>
        </pc:spChg>
      </pc:sldChg>
      <pc:sldChg chg="modSp">
        <pc:chgData name="Edwards, Laura" userId="9a7a8da0-c6c0-430f-bb6b-7d8505f88ea4" providerId="ADAL" clId="{6A639E60-A162-4ADC-97F7-F1205DCFAEF2}" dt="2023-06-12T13:59:27.259" v="480" actId="20577"/>
        <pc:sldMkLst>
          <pc:docMk/>
          <pc:sldMk cId="2895780767" sldId="275"/>
        </pc:sldMkLst>
        <pc:spChg chg="mod">
          <ac:chgData name="Edwards, Laura" userId="9a7a8da0-c6c0-430f-bb6b-7d8505f88ea4" providerId="ADAL" clId="{6A639E60-A162-4ADC-97F7-F1205DCFAEF2}" dt="2023-06-12T13:59:27.259" v="480" actId="20577"/>
          <ac:spMkLst>
            <pc:docMk/>
            <pc:sldMk cId="2895780767" sldId="275"/>
            <ac:spMk id="2" creationId="{5714A8F4-FF5C-8A8F-6E38-DD5BBF58F060}"/>
          </ac:spMkLst>
        </pc:spChg>
      </pc:sldChg>
      <pc:sldChg chg="modSp">
        <pc:chgData name="Edwards, Laura" userId="9a7a8da0-c6c0-430f-bb6b-7d8505f88ea4" providerId="ADAL" clId="{6A639E60-A162-4ADC-97F7-F1205DCFAEF2}" dt="2023-06-12T14:00:24.562" v="523" actId="20577"/>
        <pc:sldMkLst>
          <pc:docMk/>
          <pc:sldMk cId="1111280254" sldId="276"/>
        </pc:sldMkLst>
        <pc:spChg chg="mod">
          <ac:chgData name="Edwards, Laura" userId="9a7a8da0-c6c0-430f-bb6b-7d8505f88ea4" providerId="ADAL" clId="{6A639E60-A162-4ADC-97F7-F1205DCFAEF2}" dt="2023-06-12T14:00:24.562" v="523" actId="20577"/>
          <ac:spMkLst>
            <pc:docMk/>
            <pc:sldMk cId="1111280254" sldId="276"/>
            <ac:spMk id="2" creationId="{6F85BC4B-B9CA-1CA0-A7F9-5FD07F879DF2}"/>
          </ac:spMkLst>
        </pc:spChg>
      </pc:sldChg>
      <pc:sldChg chg="modSp">
        <pc:chgData name="Edwards, Laura" userId="9a7a8da0-c6c0-430f-bb6b-7d8505f88ea4" providerId="ADAL" clId="{6A639E60-A162-4ADC-97F7-F1205DCFAEF2}" dt="2023-06-12T14:01:11.958" v="619" actId="20577"/>
        <pc:sldMkLst>
          <pc:docMk/>
          <pc:sldMk cId="3863235345" sldId="277"/>
        </pc:sldMkLst>
        <pc:spChg chg="mod">
          <ac:chgData name="Edwards, Laura" userId="9a7a8da0-c6c0-430f-bb6b-7d8505f88ea4" providerId="ADAL" clId="{6A639E60-A162-4ADC-97F7-F1205DCFAEF2}" dt="2023-06-12T14:01:11.958" v="619" actId="20577"/>
          <ac:spMkLst>
            <pc:docMk/>
            <pc:sldMk cId="3863235345" sldId="277"/>
            <ac:spMk id="2" creationId="{970569A8-432B-4FDA-FF8B-01704C94A3A7}"/>
          </ac:spMkLst>
        </pc:spChg>
      </pc:sldChg>
      <pc:sldChg chg="modSp">
        <pc:chgData name="Edwards, Laura" userId="9a7a8da0-c6c0-430f-bb6b-7d8505f88ea4" providerId="ADAL" clId="{6A639E60-A162-4ADC-97F7-F1205DCFAEF2}" dt="2023-06-12T14:01:35.070" v="690" actId="20577"/>
        <pc:sldMkLst>
          <pc:docMk/>
          <pc:sldMk cId="3753052305" sldId="278"/>
        </pc:sldMkLst>
        <pc:spChg chg="mod">
          <ac:chgData name="Edwards, Laura" userId="9a7a8da0-c6c0-430f-bb6b-7d8505f88ea4" providerId="ADAL" clId="{6A639E60-A162-4ADC-97F7-F1205DCFAEF2}" dt="2023-06-12T14:01:35.070" v="690" actId="20577"/>
          <ac:spMkLst>
            <pc:docMk/>
            <pc:sldMk cId="3753052305" sldId="278"/>
            <ac:spMk id="2" creationId="{DEC0A13F-E3F5-6661-346A-1CD477E8713F}"/>
          </ac:spMkLst>
        </pc:spChg>
      </pc:sldChg>
      <pc:sldChg chg="modSp">
        <pc:chgData name="Edwards, Laura" userId="9a7a8da0-c6c0-430f-bb6b-7d8505f88ea4" providerId="ADAL" clId="{6A639E60-A162-4ADC-97F7-F1205DCFAEF2}" dt="2023-06-12T14:02:25.640" v="770" actId="20577"/>
        <pc:sldMkLst>
          <pc:docMk/>
          <pc:sldMk cId="1415349542" sldId="279"/>
        </pc:sldMkLst>
        <pc:spChg chg="mod">
          <ac:chgData name="Edwards, Laura" userId="9a7a8da0-c6c0-430f-bb6b-7d8505f88ea4" providerId="ADAL" clId="{6A639E60-A162-4ADC-97F7-F1205DCFAEF2}" dt="2023-06-12T14:02:25.640" v="770" actId="20577"/>
          <ac:spMkLst>
            <pc:docMk/>
            <pc:sldMk cId="1415349542" sldId="279"/>
            <ac:spMk id="2" creationId="{C7A05F5C-9E57-F7C7-A55A-ECDC718B12A7}"/>
          </ac:spMkLst>
        </pc:spChg>
      </pc:sldChg>
      <pc:sldChg chg="modSp">
        <pc:chgData name="Edwards, Laura" userId="9a7a8da0-c6c0-430f-bb6b-7d8505f88ea4" providerId="ADAL" clId="{6A639E60-A162-4ADC-97F7-F1205DCFAEF2}" dt="2023-06-12T14:02:48.290" v="856" actId="20577"/>
        <pc:sldMkLst>
          <pc:docMk/>
          <pc:sldMk cId="1055490848" sldId="280"/>
        </pc:sldMkLst>
        <pc:spChg chg="mod">
          <ac:chgData name="Edwards, Laura" userId="9a7a8da0-c6c0-430f-bb6b-7d8505f88ea4" providerId="ADAL" clId="{6A639E60-A162-4ADC-97F7-F1205DCFAEF2}" dt="2023-06-12T14:02:48.290" v="856" actId="20577"/>
          <ac:spMkLst>
            <pc:docMk/>
            <pc:sldMk cId="1055490848" sldId="280"/>
            <ac:spMk id="2" creationId="{42B35877-2044-D760-63FF-2732B48503D7}"/>
          </ac:spMkLst>
        </pc:spChg>
      </pc:sldChg>
      <pc:sldChg chg="modSp">
        <pc:chgData name="Edwards, Laura" userId="9a7a8da0-c6c0-430f-bb6b-7d8505f88ea4" providerId="ADAL" clId="{6A639E60-A162-4ADC-97F7-F1205DCFAEF2}" dt="2023-06-12T14:08:03.931" v="1164" actId="20577"/>
        <pc:sldMkLst>
          <pc:docMk/>
          <pc:sldMk cId="2723193453" sldId="281"/>
        </pc:sldMkLst>
        <pc:spChg chg="mod">
          <ac:chgData name="Edwards, Laura" userId="9a7a8da0-c6c0-430f-bb6b-7d8505f88ea4" providerId="ADAL" clId="{6A639E60-A162-4ADC-97F7-F1205DCFAEF2}" dt="2023-06-12T14:08:03.931" v="1164" actId="20577"/>
          <ac:spMkLst>
            <pc:docMk/>
            <pc:sldMk cId="2723193453" sldId="281"/>
            <ac:spMk id="2" creationId="{892AA4C7-17B6-8D8D-F497-D37515FB6BA5}"/>
          </ac:spMkLst>
        </pc:spChg>
      </pc:sldChg>
      <pc:sldChg chg="modSp">
        <pc:chgData name="Edwards, Laura" userId="9a7a8da0-c6c0-430f-bb6b-7d8505f88ea4" providerId="ADAL" clId="{6A639E60-A162-4ADC-97F7-F1205DCFAEF2}" dt="2023-06-09T17:48:43.146" v="31" actId="255"/>
        <pc:sldMkLst>
          <pc:docMk/>
          <pc:sldMk cId="3958446516" sldId="282"/>
        </pc:sldMkLst>
        <pc:spChg chg="mod">
          <ac:chgData name="Edwards, Laura" userId="9a7a8da0-c6c0-430f-bb6b-7d8505f88ea4" providerId="ADAL" clId="{6A639E60-A162-4ADC-97F7-F1205DCFAEF2}" dt="2023-06-09T17:48:43.146" v="31" actId="255"/>
          <ac:spMkLst>
            <pc:docMk/>
            <pc:sldMk cId="3958446516" sldId="282"/>
            <ac:spMk id="2" creationId="{A2F5DF2C-DDD9-5D11-BE8E-263E6F28C50E}"/>
          </ac:spMkLst>
        </pc:spChg>
        <pc:spChg chg="mod">
          <ac:chgData name="Edwards, Laura" userId="9a7a8da0-c6c0-430f-bb6b-7d8505f88ea4" providerId="ADAL" clId="{6A639E60-A162-4ADC-97F7-F1205DCFAEF2}" dt="2023-06-09T17:48:37.069" v="29" actId="14100"/>
          <ac:spMkLst>
            <pc:docMk/>
            <pc:sldMk cId="3958446516" sldId="282"/>
            <ac:spMk id="3" creationId="{A1C15DAB-5618-B364-860B-3ED50C6BF8B1}"/>
          </ac:spMkLst>
        </pc:spChg>
      </pc:sldChg>
      <pc:sldChg chg="modSp">
        <pc:chgData name="Edwards, Laura" userId="9a7a8da0-c6c0-430f-bb6b-7d8505f88ea4" providerId="ADAL" clId="{6A639E60-A162-4ADC-97F7-F1205DCFAEF2}" dt="2023-06-09T17:49:27.228" v="37" actId="2711"/>
        <pc:sldMkLst>
          <pc:docMk/>
          <pc:sldMk cId="300312446" sldId="283"/>
        </pc:sldMkLst>
        <pc:spChg chg="mod">
          <ac:chgData name="Edwards, Laura" userId="9a7a8da0-c6c0-430f-bb6b-7d8505f88ea4" providerId="ADAL" clId="{6A639E60-A162-4ADC-97F7-F1205DCFAEF2}" dt="2023-06-09T17:49:27.228" v="37" actId="2711"/>
          <ac:spMkLst>
            <pc:docMk/>
            <pc:sldMk cId="300312446" sldId="283"/>
            <ac:spMk id="2" creationId="{6C612DB2-6176-0B77-228A-CDB8957E3932}"/>
          </ac:spMkLst>
        </pc:spChg>
        <pc:spChg chg="mod">
          <ac:chgData name="Edwards, Laura" userId="9a7a8da0-c6c0-430f-bb6b-7d8505f88ea4" providerId="ADAL" clId="{6A639E60-A162-4ADC-97F7-F1205DCFAEF2}" dt="2023-06-09T17:49:07.638" v="36" actId="6549"/>
          <ac:spMkLst>
            <pc:docMk/>
            <pc:sldMk cId="300312446" sldId="283"/>
            <ac:spMk id="3" creationId="{5A8BF5FD-3734-B6CC-CB43-9716644A2A7A}"/>
          </ac:spMkLst>
        </pc:spChg>
      </pc:sldChg>
      <pc:sldChg chg="modSp">
        <pc:chgData name="Edwards, Laura" userId="9a7a8da0-c6c0-430f-bb6b-7d8505f88ea4" providerId="ADAL" clId="{6A639E60-A162-4ADC-97F7-F1205DCFAEF2}" dt="2023-06-12T14:03:26.708" v="935" actId="20577"/>
        <pc:sldMkLst>
          <pc:docMk/>
          <pc:sldMk cId="4073201801" sldId="284"/>
        </pc:sldMkLst>
        <pc:spChg chg="mod">
          <ac:chgData name="Edwards, Laura" userId="9a7a8da0-c6c0-430f-bb6b-7d8505f88ea4" providerId="ADAL" clId="{6A639E60-A162-4ADC-97F7-F1205DCFAEF2}" dt="2023-06-12T14:03:26.708" v="935" actId="20577"/>
          <ac:spMkLst>
            <pc:docMk/>
            <pc:sldMk cId="4073201801" sldId="284"/>
            <ac:spMk id="2" creationId="{78A36691-C3CF-8B67-9D6A-9F5789DC5493}"/>
          </ac:spMkLst>
        </pc:spChg>
      </pc:sldChg>
      <pc:sldChg chg="modSp">
        <pc:chgData name="Edwards, Laura" userId="9a7a8da0-c6c0-430f-bb6b-7d8505f88ea4" providerId="ADAL" clId="{6A639E60-A162-4ADC-97F7-F1205DCFAEF2}" dt="2023-06-12T14:03:40.791" v="940" actId="20577"/>
        <pc:sldMkLst>
          <pc:docMk/>
          <pc:sldMk cId="2181821954" sldId="285"/>
        </pc:sldMkLst>
        <pc:spChg chg="mod">
          <ac:chgData name="Edwards, Laura" userId="9a7a8da0-c6c0-430f-bb6b-7d8505f88ea4" providerId="ADAL" clId="{6A639E60-A162-4ADC-97F7-F1205DCFAEF2}" dt="2023-06-12T14:03:40.791" v="940" actId="20577"/>
          <ac:spMkLst>
            <pc:docMk/>
            <pc:sldMk cId="2181821954" sldId="285"/>
            <ac:spMk id="2" creationId="{8BA4CE58-FE19-ED90-6309-3D06AF20B7C5}"/>
          </ac:spMkLst>
        </pc:spChg>
      </pc:sldChg>
      <pc:sldChg chg="modSp">
        <pc:chgData name="Edwards, Laura" userId="9a7a8da0-c6c0-430f-bb6b-7d8505f88ea4" providerId="ADAL" clId="{6A639E60-A162-4ADC-97F7-F1205DCFAEF2}" dt="2023-06-12T14:04:23.752" v="1021" actId="20577"/>
        <pc:sldMkLst>
          <pc:docMk/>
          <pc:sldMk cId="1307455793" sldId="286"/>
        </pc:sldMkLst>
        <pc:spChg chg="mod">
          <ac:chgData name="Edwards, Laura" userId="9a7a8da0-c6c0-430f-bb6b-7d8505f88ea4" providerId="ADAL" clId="{6A639E60-A162-4ADC-97F7-F1205DCFAEF2}" dt="2023-06-12T14:04:23.752" v="1021" actId="20577"/>
          <ac:spMkLst>
            <pc:docMk/>
            <pc:sldMk cId="1307455793" sldId="286"/>
            <ac:spMk id="2" creationId="{F4431632-4CCF-78B4-97B3-E71BE65E220E}"/>
          </ac:spMkLst>
        </pc:spChg>
      </pc:sldChg>
      <pc:sldChg chg="modSp">
        <pc:chgData name="Edwards, Laura" userId="9a7a8da0-c6c0-430f-bb6b-7d8505f88ea4" providerId="ADAL" clId="{6A639E60-A162-4ADC-97F7-F1205DCFAEF2}" dt="2023-06-12T14:05:37.205" v="1140" actId="20577"/>
        <pc:sldMkLst>
          <pc:docMk/>
          <pc:sldMk cId="409734054" sldId="287"/>
        </pc:sldMkLst>
        <pc:spChg chg="mod">
          <ac:chgData name="Edwards, Laura" userId="9a7a8da0-c6c0-430f-bb6b-7d8505f88ea4" providerId="ADAL" clId="{6A639E60-A162-4ADC-97F7-F1205DCFAEF2}" dt="2023-06-12T14:05:37.205" v="1140" actId="20577"/>
          <ac:spMkLst>
            <pc:docMk/>
            <pc:sldMk cId="409734054" sldId="287"/>
            <ac:spMk id="2" creationId="{FD35076D-1601-68AE-03FF-BF45684F39EB}"/>
          </ac:spMkLst>
        </pc:spChg>
      </pc:sldChg>
      <pc:sldChg chg="modSp">
        <pc:chgData name="Edwards, Laura" userId="9a7a8da0-c6c0-430f-bb6b-7d8505f88ea4" providerId="ADAL" clId="{6A639E60-A162-4ADC-97F7-F1205DCFAEF2}" dt="2023-06-09T17:51:26.875" v="69" actId="6549"/>
        <pc:sldMkLst>
          <pc:docMk/>
          <pc:sldMk cId="46334458" sldId="288"/>
        </pc:sldMkLst>
        <pc:spChg chg="mod">
          <ac:chgData name="Edwards, Laura" userId="9a7a8da0-c6c0-430f-bb6b-7d8505f88ea4" providerId="ADAL" clId="{6A639E60-A162-4ADC-97F7-F1205DCFAEF2}" dt="2023-06-09T17:51:24.782" v="68" actId="1076"/>
          <ac:spMkLst>
            <pc:docMk/>
            <pc:sldMk cId="46334458" sldId="288"/>
            <ac:spMk id="2" creationId="{FB1A64D8-A65E-A832-C144-3658E789D1FF}"/>
          </ac:spMkLst>
        </pc:spChg>
        <pc:spChg chg="mod">
          <ac:chgData name="Edwards, Laura" userId="9a7a8da0-c6c0-430f-bb6b-7d8505f88ea4" providerId="ADAL" clId="{6A639E60-A162-4ADC-97F7-F1205DCFAEF2}" dt="2023-06-09T17:51:26.875" v="69" actId="6549"/>
          <ac:spMkLst>
            <pc:docMk/>
            <pc:sldMk cId="46334458" sldId="288"/>
            <ac:spMk id="3" creationId="{329DA6E4-A98B-8882-8871-42D83E8C64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0A781-8DEB-5F06-5AF1-D703E2951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73F25-4168-2FBF-55CB-B46C37506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A5940-F849-91D5-08E6-94C120B3B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8DE7-F77F-27B6-BC2E-669A80BC1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19576-975A-5484-FB7B-6CC0DB8D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6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FCACC-A08D-74BB-6A89-C052BDAFE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105349-6C50-8442-3695-93F61D825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C30E7-96B7-039D-44EB-3D63AE897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8CCCC-FDA9-E00D-FFD1-9CEA8D77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AD724-61E4-6033-E3E9-ABF1787E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7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71A3D-6EC0-87C6-9539-BB1CA973A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13DD1-FB3A-C846-6985-F9ED0E119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1BC83-A621-EEC2-2D63-56AF0B81E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6C464-B7DE-94F4-4890-7ED8BD99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B420A-5425-BAB3-F8B3-766CFE92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9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C5A0B-6ED6-77BA-5348-61B5F5C4E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62AC-167B-BF97-32D9-4C99F0EC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21381-84A4-6A86-6FF5-BCC74EA11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0D521-7A80-0118-8AAE-88DB625A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39781-0F62-5B14-67A3-11A3C717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6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CCDD-B329-9F35-2C70-1ACC8F0E8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3BE35-C894-41D3-E037-B7C49A10F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2F9F9-20C0-F307-7041-4E96C1712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0D208-B1EA-EE76-9121-D6E364A7E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15120-B43C-8415-0F72-C09ADE191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0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EF48-0DAE-A905-7EA7-5CBDED26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71100-6349-E2D0-6B70-0D9DC3EC1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8F73D-A345-B202-F4CC-CF1384F56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237CE-F6CF-C410-7255-F1A5C863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E2816-2159-2802-40C7-7526A4C56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4B836-30D7-0BFA-1885-3ABF2383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2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2516-B661-044F-6983-CD93C43D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0E5FF-607E-49EB-5E25-64159C3FE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27D00-AE81-6E33-248E-9EF2746EA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85824E-28D4-4977-4256-C24E71F7F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2F899-5A15-7906-31A6-E6442BFEC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55A177-017A-D4E3-1F29-F8CE7018A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45508-C528-2B16-850A-32EF5DBA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6BF1F-8318-BD15-7A50-E39841B0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8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32844-87B2-603C-5CD5-10895E3D0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243B92-4377-C448-119D-A9FCA5C5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3F3F9-C90A-D02B-7A48-333B14A57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5A2F7-6EDA-71DA-7B82-74C05EFD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0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058EBE-250D-2D51-1D69-6FA66249A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02565-B6B4-67BC-EA14-64CC9F5B1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B761A-3268-7F21-2573-840389EF8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4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838F-76E4-1C4D-D6B9-975D55184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26D3C-1D0C-0A94-E66D-9FC54312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14EC5-3061-F4A2-80B4-F4EE7B334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D4182-611D-E293-B9D8-36EFCFB8E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C4A14-7EF1-8DB6-797A-A8C9827D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BE704-B8CB-3E10-7D5B-26C21E22A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9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1EE84-29AE-8671-CCF5-89DAD9ECE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76BEE-77E1-0447-23A5-65CDF8667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6B809-544A-CC98-5DAE-159AA33FA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61E768-6208-BAAF-924E-9ECF3447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FD5042-E12A-BCB0-F225-331308BA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1AD5F-C9EC-5839-2D84-8BEF1A6A1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5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5F83ED-F2B4-B93B-4222-28CA7891C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37437-C22B-E718-4D94-8B703549A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D146F-B0B3-525E-BBEA-B67294E42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0404F-9D00-40C4-8EE7-192FEA65195B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4FF66-8078-4549-74EC-7136E5E32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958CD-AAE2-29D8-B34A-A8414ECAF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ED5E4-3B21-4BFA-BE21-5F64958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6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FFF7-724F-7032-3F85-EBD60F71A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Authority Control –              it’s not just for catalogers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CDEFAE-88B3-0D94-68C2-F32A0ABC19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Ohio Valley Group of Technical Services Librarians</a:t>
            </a:r>
          </a:p>
          <a:p>
            <a:r>
              <a:rPr lang="en-US" sz="2800" dirty="0"/>
              <a:t>May 18, 2023</a:t>
            </a:r>
          </a:p>
        </p:txBody>
      </p:sp>
    </p:spTree>
    <p:extLst>
      <p:ext uri="{BB962C8B-B14F-4D97-AF65-F5344CB8AC3E}">
        <p14:creationId xmlns:p14="http://schemas.microsoft.com/office/powerpoint/2010/main" val="4293583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4C542-7F3E-A44E-78D3-09505F19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44278"/>
            <a:ext cx="10515600" cy="8191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Example of name variations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B18A3-1E1F-9D0B-FE1C-D69048AE0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2155"/>
            <a:ext cx="10515600" cy="5444808"/>
          </a:xfrm>
        </p:spPr>
        <p:txBody>
          <a:bodyPr/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4400" b="1" dirty="0" err="1"/>
              <a:t>Shevelov</a:t>
            </a:r>
            <a:r>
              <a:rPr lang="en-US" sz="4400" b="1" dirty="0"/>
              <a:t>, George Y., 1908-2002 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 err="1"/>
              <a:t>Shevel’ov</a:t>
            </a:r>
            <a:r>
              <a:rPr lang="en-US" sz="4400" b="1" dirty="0"/>
              <a:t>, </a:t>
            </a:r>
            <a:r>
              <a:rPr lang="en-US" sz="4400" b="1" dirty="0" err="1"/>
              <a:t>Iuriĭ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 err="1"/>
              <a:t>Shevelov</a:t>
            </a:r>
            <a:r>
              <a:rPr lang="en-US" sz="4400" b="1" dirty="0"/>
              <a:t>, G. Y.</a:t>
            </a:r>
            <a:endParaRPr lang="en-US" sz="4400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 err="1"/>
              <a:t>Sherekh</a:t>
            </a:r>
            <a:r>
              <a:rPr lang="en-US" sz="4400" b="1" dirty="0"/>
              <a:t>, </a:t>
            </a:r>
            <a:r>
              <a:rPr lang="en-US" sz="4400" b="1" dirty="0" err="1"/>
              <a:t>IUriĭ</a:t>
            </a:r>
            <a:r>
              <a:rPr lang="en-US" sz="4400" b="1" dirty="0"/>
              <a:t>, 1908-     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Š</a:t>
            </a: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 sz="4400" b="1" dirty="0" err="1"/>
              <a:t>ech</a:t>
            </a:r>
            <a:r>
              <a:rPr lang="en-US" sz="4400" b="1" dirty="0"/>
              <a:t>, </a:t>
            </a:r>
            <a:r>
              <a:rPr lang="en-US" sz="4400" b="1" dirty="0" err="1"/>
              <a:t>Jurij</a:t>
            </a:r>
            <a:r>
              <a:rPr lang="en-US" sz="4400" b="1" dirty="0"/>
              <a:t> </a:t>
            </a: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9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C6654-1F6D-C90C-28AF-5016BE8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560"/>
            <a:ext cx="10515600" cy="1483359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name used on scholarly works: 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120E2-E75D-E10C-043C-53B5ECDAC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4000" b="1" dirty="0"/>
              <a:t>010     no 95057637  </a:t>
            </a:r>
          </a:p>
          <a:p>
            <a:pPr marL="0" indent="0">
              <a:buNone/>
            </a:pPr>
            <a:r>
              <a:rPr lang="en-US" sz="4000" b="1" dirty="0"/>
              <a:t>	040     </a:t>
            </a:r>
            <a:r>
              <a:rPr lang="en-US" sz="4000" b="1" dirty="0" err="1"/>
              <a:t>PPiU</a:t>
            </a:r>
            <a:r>
              <a:rPr lang="en-US" sz="4000" b="1" dirty="0"/>
              <a:t> </a:t>
            </a:r>
            <a:r>
              <a:rPr lang="en-US" sz="4000" b="1" dirty="0" err="1"/>
              <a:t>ǂb</a:t>
            </a:r>
            <a:r>
              <a:rPr lang="en-US" sz="4000" b="1" dirty="0"/>
              <a:t> </a:t>
            </a:r>
            <a:r>
              <a:rPr lang="en-US" sz="4000" b="1" dirty="0" err="1"/>
              <a:t>eng</a:t>
            </a:r>
            <a:r>
              <a:rPr lang="en-US" sz="4000" b="1" dirty="0"/>
              <a:t> </a:t>
            </a:r>
            <a:r>
              <a:rPr lang="en-US" sz="4000" b="1" dirty="0" err="1"/>
              <a:t>ǂc</a:t>
            </a:r>
            <a:r>
              <a:rPr lang="en-US" sz="4000" b="1" dirty="0"/>
              <a:t> </a:t>
            </a:r>
            <a:r>
              <a:rPr lang="en-US" sz="4000" b="1" dirty="0" err="1"/>
              <a:t>PPiU</a:t>
            </a:r>
            <a:r>
              <a:rPr lang="en-US" sz="4000" b="1" dirty="0"/>
              <a:t> </a:t>
            </a:r>
            <a:r>
              <a:rPr lang="en-US" sz="4000" b="1" dirty="0" err="1"/>
              <a:t>ǂd</a:t>
            </a:r>
            <a:r>
              <a:rPr lang="en-US" sz="4000" b="1" dirty="0"/>
              <a:t> DLC </a:t>
            </a:r>
            <a:r>
              <a:rPr lang="en-US" sz="4000" b="1" dirty="0" err="1"/>
              <a:t>ǂd</a:t>
            </a:r>
            <a:r>
              <a:rPr lang="en-US" sz="4000" b="1" dirty="0"/>
              <a:t> NNC </a:t>
            </a:r>
          </a:p>
          <a:p>
            <a:pPr marL="0" indent="0">
              <a:buNone/>
            </a:pPr>
            <a:r>
              <a:rPr lang="en-US" sz="4000" b="1" dirty="0"/>
              <a:t>	100 1  </a:t>
            </a:r>
            <a:r>
              <a:rPr lang="en-US" sz="4000" b="1" dirty="0" err="1"/>
              <a:t>Shevelʹov</a:t>
            </a:r>
            <a:r>
              <a:rPr lang="en-US" sz="4000" b="1" dirty="0"/>
              <a:t>, I</a:t>
            </a:r>
            <a:r>
              <a:rPr lang="en-US" sz="4000" b="1" baseline="30000" dirty="0"/>
              <a:t>︠ </a:t>
            </a:r>
            <a:r>
              <a:rPr lang="en-US" sz="4000" b="1" dirty="0"/>
              <a:t>U</a:t>
            </a:r>
            <a:r>
              <a:rPr lang="en-US" sz="4000" b="1" baseline="30000" dirty="0"/>
              <a:t>︡ </a:t>
            </a:r>
            <a:r>
              <a:rPr lang="en-US" sz="4000" b="1" dirty="0" err="1"/>
              <a:t>rii</a:t>
            </a:r>
            <a:r>
              <a:rPr lang="en-US" sz="4000" b="1" dirty="0"/>
              <a:t>̆ </a:t>
            </a:r>
          </a:p>
          <a:p>
            <a:pPr marL="0" indent="0">
              <a:buNone/>
            </a:pPr>
            <a:r>
              <a:rPr lang="en-US" sz="4000" b="1" dirty="0"/>
              <a:t>	400 1  </a:t>
            </a:r>
            <a:r>
              <a:rPr lang="en-US" sz="4000" b="1" dirty="0" err="1"/>
              <a:t>Shevelov</a:t>
            </a:r>
            <a:r>
              <a:rPr lang="en-US" sz="4000" b="1" dirty="0"/>
              <a:t>, George Y. </a:t>
            </a:r>
            <a:r>
              <a:rPr lang="en-US" sz="4000" b="1" dirty="0" err="1"/>
              <a:t>ǂq</a:t>
            </a:r>
            <a:r>
              <a:rPr lang="en-US" sz="4000" b="1" dirty="0"/>
              <a:t> (George Yuri) </a:t>
            </a:r>
          </a:p>
          <a:p>
            <a:pPr marL="0" indent="0">
              <a:buNone/>
            </a:pPr>
            <a:r>
              <a:rPr lang="en-US" sz="4000" b="1" dirty="0"/>
              <a:t>	500 1  </a:t>
            </a:r>
            <a:r>
              <a:rPr lang="en-US" sz="4000" b="1" dirty="0" err="1"/>
              <a:t>ǂi</a:t>
            </a:r>
            <a:r>
              <a:rPr lang="en-US" sz="4000" b="1" dirty="0"/>
              <a:t> Alternate identity: </a:t>
            </a:r>
            <a:r>
              <a:rPr lang="en-US" sz="4000" b="1" dirty="0" err="1"/>
              <a:t>ǂa</a:t>
            </a:r>
            <a:r>
              <a:rPr lang="en-US" sz="4000" b="1" dirty="0"/>
              <a:t> </a:t>
            </a:r>
            <a:r>
              <a:rPr lang="en-US" sz="4000" b="1" dirty="0" err="1"/>
              <a:t>Sherekh</a:t>
            </a:r>
            <a:r>
              <a:rPr lang="en-US" sz="4000" b="1" dirty="0"/>
              <a:t>,        	I</a:t>
            </a:r>
            <a:r>
              <a:rPr lang="en-US" sz="4000" b="1" baseline="30000" dirty="0"/>
              <a:t>︠ </a:t>
            </a:r>
            <a:r>
              <a:rPr lang="en-US" sz="4000" b="1" dirty="0"/>
              <a:t>U</a:t>
            </a:r>
            <a:r>
              <a:rPr lang="en-US" sz="4000" b="1" baseline="30000" dirty="0"/>
              <a:t>︡ </a:t>
            </a:r>
            <a:r>
              <a:rPr lang="en-US" sz="4000" b="1" dirty="0" err="1"/>
              <a:t>rii</a:t>
            </a:r>
            <a:r>
              <a:rPr lang="en-US" sz="4000" b="1" dirty="0"/>
              <a:t>̆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D227B-A9D8-1029-8CE8-C0B173FC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715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literary pseudonym: 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DCC48-4DE8-46FC-220D-1E0BFC4F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4673283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010     n  80089587  </a:t>
            </a:r>
          </a:p>
          <a:p>
            <a:pPr marL="0" indent="0">
              <a:buNone/>
            </a:pPr>
            <a:r>
              <a:rPr lang="en-US" sz="4400" b="1" dirty="0"/>
              <a:t>040     DLC </a:t>
            </a:r>
            <a:r>
              <a:rPr lang="en-US" sz="4400" b="1" dirty="0" err="1"/>
              <a:t>ǂb</a:t>
            </a:r>
            <a:r>
              <a:rPr lang="en-US" sz="4400" b="1" dirty="0"/>
              <a:t> </a:t>
            </a:r>
            <a:r>
              <a:rPr lang="en-US" sz="4400" b="1" dirty="0" err="1"/>
              <a:t>eng</a:t>
            </a:r>
            <a:r>
              <a:rPr lang="en-US" sz="4400" b="1" dirty="0"/>
              <a:t> </a:t>
            </a:r>
            <a:r>
              <a:rPr lang="en-US" sz="4400" b="1" dirty="0" err="1"/>
              <a:t>ǂc</a:t>
            </a:r>
            <a:r>
              <a:rPr lang="en-US" sz="4400" b="1" dirty="0"/>
              <a:t> DLC </a:t>
            </a:r>
            <a:r>
              <a:rPr lang="en-US" sz="4400" b="1" dirty="0" err="1"/>
              <a:t>ǂd</a:t>
            </a:r>
            <a:r>
              <a:rPr lang="en-US" sz="4400" b="1" dirty="0"/>
              <a:t> </a:t>
            </a:r>
            <a:r>
              <a:rPr lang="en-US" sz="4400" b="1" dirty="0" err="1"/>
              <a:t>PPiU</a:t>
            </a:r>
            <a:r>
              <a:rPr lang="en-US" sz="4400" b="1" dirty="0"/>
              <a:t> </a:t>
            </a:r>
          </a:p>
          <a:p>
            <a:pPr marL="0" indent="0">
              <a:buNone/>
            </a:pPr>
            <a:r>
              <a:rPr lang="en-US" sz="4400" b="1" dirty="0"/>
              <a:t>100 1  </a:t>
            </a:r>
            <a:r>
              <a:rPr lang="en-US" sz="4400" b="1" dirty="0" err="1"/>
              <a:t>Sherekh</a:t>
            </a:r>
            <a:r>
              <a:rPr lang="en-US" sz="4400" b="1" dirty="0"/>
              <a:t>, I</a:t>
            </a:r>
            <a:r>
              <a:rPr lang="en-US" sz="4400" b="1" baseline="30000" dirty="0"/>
              <a:t>︠ </a:t>
            </a:r>
            <a:r>
              <a:rPr lang="en-US" sz="4400" b="1" dirty="0"/>
              <a:t>U</a:t>
            </a:r>
            <a:r>
              <a:rPr lang="en-US" sz="4400" b="1" baseline="30000" dirty="0"/>
              <a:t>︡ </a:t>
            </a:r>
            <a:r>
              <a:rPr lang="en-US" sz="4400" b="1" dirty="0" err="1"/>
              <a:t>rii</a:t>
            </a:r>
            <a:r>
              <a:rPr lang="en-US" sz="4400" b="1" dirty="0"/>
              <a:t>̆ </a:t>
            </a:r>
          </a:p>
          <a:p>
            <a:pPr marL="0" indent="0">
              <a:buNone/>
            </a:pPr>
            <a:r>
              <a:rPr lang="en-US" sz="4400" b="1" dirty="0"/>
              <a:t>400 1  </a:t>
            </a:r>
            <a:r>
              <a:rPr lang="en-US" sz="4400" b="1" dirty="0" err="1"/>
              <a:t>Šerech</a:t>
            </a:r>
            <a:r>
              <a:rPr lang="en-US" sz="4400" b="1" dirty="0"/>
              <a:t>, </a:t>
            </a:r>
            <a:r>
              <a:rPr lang="en-US" sz="4400" b="1" dirty="0" err="1"/>
              <a:t>Jurij</a:t>
            </a:r>
            <a:r>
              <a:rPr lang="en-US" sz="4400" b="1" dirty="0"/>
              <a:t> </a:t>
            </a:r>
          </a:p>
          <a:p>
            <a:pPr marL="0" indent="0">
              <a:buNone/>
            </a:pPr>
            <a:r>
              <a:rPr lang="en-US" sz="4400" b="1" dirty="0"/>
              <a:t>500 1  </a:t>
            </a:r>
            <a:r>
              <a:rPr lang="en-US" sz="4400" b="1" dirty="0" err="1"/>
              <a:t>ǂi</a:t>
            </a:r>
            <a:r>
              <a:rPr lang="en-US" sz="4400" b="1" dirty="0"/>
              <a:t> Real identity: </a:t>
            </a:r>
            <a:r>
              <a:rPr lang="en-US" sz="4400" b="1" dirty="0" err="1"/>
              <a:t>ǂa</a:t>
            </a:r>
            <a:r>
              <a:rPr lang="en-US" sz="4400" b="1" dirty="0"/>
              <a:t> </a:t>
            </a:r>
            <a:r>
              <a:rPr lang="en-US" sz="4400" b="1" dirty="0" err="1"/>
              <a:t>Shevelʹov</a:t>
            </a:r>
            <a:r>
              <a:rPr lang="en-US" sz="4400" b="1" dirty="0"/>
              <a:t>, I</a:t>
            </a:r>
            <a:r>
              <a:rPr lang="en-US" sz="4400" b="1" baseline="30000" dirty="0"/>
              <a:t>︠ </a:t>
            </a:r>
            <a:r>
              <a:rPr lang="en-US" sz="4400" b="1" dirty="0"/>
              <a:t>U</a:t>
            </a:r>
            <a:r>
              <a:rPr lang="en-US" sz="4400" b="1" baseline="30000" dirty="0"/>
              <a:t>︡ </a:t>
            </a:r>
            <a:r>
              <a:rPr lang="en-US" sz="4400" b="1" dirty="0" err="1"/>
              <a:t>rii</a:t>
            </a:r>
            <a:r>
              <a:rPr lang="en-US" sz="4400" b="1" dirty="0"/>
              <a:t>̆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90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F5F5E-2F43-32C2-F668-DC628E36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/>
          <a:lstStyle/>
          <a:p>
            <a:r>
              <a:rPr lang="en-US" sz="4400" b="1" i="1" dirty="0">
                <a:latin typeface="+mn-lt"/>
              </a:rPr>
              <a:t>bring related </a:t>
            </a:r>
            <a:r>
              <a:rPr lang="en-US" b="1" i="1" dirty="0">
                <a:latin typeface="+mn-lt"/>
              </a:rPr>
              <a:t>entitie</a:t>
            </a:r>
            <a:r>
              <a:rPr lang="en-US" sz="4400" b="1" i="1" dirty="0">
                <a:latin typeface="+mn-lt"/>
              </a:rPr>
              <a:t>s together: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5EC8D-66D0-6A58-9373-714B71757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720"/>
            <a:ext cx="10515600" cy="473424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110 2  National Cultural Center (U.S.) </a:t>
            </a:r>
          </a:p>
          <a:p>
            <a:pPr marL="0" indent="0">
              <a:buNone/>
            </a:pPr>
            <a:r>
              <a:rPr lang="en-US" sz="3600" b="1" dirty="0"/>
              <a:t>510 2  </a:t>
            </a:r>
            <a:r>
              <a:rPr lang="en-US" sz="3600" b="1" dirty="0" err="1"/>
              <a:t>ǂi</a:t>
            </a:r>
            <a:r>
              <a:rPr lang="en-US" sz="3600" b="1" dirty="0"/>
              <a:t> Successor: </a:t>
            </a:r>
            <a:r>
              <a:rPr lang="en-US" sz="3600" b="1" dirty="0" err="1"/>
              <a:t>ǂa</a:t>
            </a:r>
            <a:r>
              <a:rPr lang="en-US" sz="3600" b="1" dirty="0"/>
              <a:t> John F. Kennedy Center for the Performing Arts (U.S.)  </a:t>
            </a:r>
            <a:r>
              <a:rPr lang="en-US" sz="3600" b="1" dirty="0" err="1"/>
              <a:t>ǂw</a:t>
            </a:r>
            <a:r>
              <a:rPr lang="en-US" sz="3600" b="1" dirty="0"/>
              <a:t> r </a:t>
            </a:r>
          </a:p>
          <a:p>
            <a:pPr marL="0" indent="0">
              <a:buNone/>
            </a:pPr>
            <a:r>
              <a:rPr lang="en-US" sz="3600" b="1" dirty="0"/>
              <a:t>&amp;  </a:t>
            </a:r>
          </a:p>
          <a:p>
            <a:pPr marL="0" indent="0">
              <a:buNone/>
            </a:pPr>
            <a:r>
              <a:rPr lang="en-US" sz="3600" b="1" dirty="0"/>
              <a:t>110 2  John F. Kennedy Center for the Performing Arts (U.S.) </a:t>
            </a:r>
          </a:p>
          <a:p>
            <a:pPr marL="0" indent="0">
              <a:buNone/>
            </a:pPr>
            <a:r>
              <a:rPr lang="en-US" sz="3600" b="1" dirty="0"/>
              <a:t>510 2  </a:t>
            </a:r>
            <a:r>
              <a:rPr lang="en-US" sz="3600" b="1" dirty="0" err="1"/>
              <a:t>ǂi</a:t>
            </a:r>
            <a:r>
              <a:rPr lang="en-US" sz="3600" b="1" dirty="0"/>
              <a:t> Predecessor: </a:t>
            </a:r>
            <a:r>
              <a:rPr lang="en-US" sz="3600" b="1" dirty="0" err="1"/>
              <a:t>ǂa</a:t>
            </a:r>
            <a:r>
              <a:rPr lang="en-US" sz="3600" b="1" dirty="0"/>
              <a:t> National Cultural Center (U.S.)  </a:t>
            </a:r>
            <a:r>
              <a:rPr lang="en-US" sz="3600" b="1" dirty="0" err="1"/>
              <a:t>ǂw</a:t>
            </a:r>
            <a:r>
              <a:rPr lang="en-US" sz="3600" b="1" dirty="0"/>
              <a:t> 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04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1BEED-A185-CFA3-B120-E0045C26F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separate dissimilar entities: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D75C4-4E5B-145D-0EC0-F81ECCC2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/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151    Jefferson County Soil and Water Conservation District (Mo.)</a:t>
            </a:r>
          </a:p>
          <a:p>
            <a:pPr marL="0" indent="0">
              <a:buNone/>
            </a:pPr>
            <a:r>
              <a:rPr lang="en-US" sz="4000" b="1" dirty="0"/>
              <a:t>&amp;  </a:t>
            </a:r>
          </a:p>
          <a:p>
            <a:pPr marL="0" indent="0">
              <a:buNone/>
            </a:pPr>
            <a:r>
              <a:rPr lang="en-US" sz="4000" b="1" dirty="0"/>
              <a:t>151    Jefferson County Soil and Water Conservation District (Ind.)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55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07C35-8BD5-BDFD-F9AF-72D898D37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01774"/>
            <a:ext cx="10515600" cy="10223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authority record for topical subject heading,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564A3-A3C8-0179-66BF-07627F8F3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010	     </a:t>
            </a:r>
            <a:r>
              <a:rPr lang="en-US" sz="3600" b="1" dirty="0" err="1"/>
              <a:t>sh</a:t>
            </a:r>
            <a:r>
              <a:rPr lang="en-US" sz="3600" b="1" dirty="0"/>
              <a:t> 85104351</a:t>
            </a:r>
          </a:p>
          <a:p>
            <a:pPr marL="0" indent="0">
              <a:buNone/>
            </a:pPr>
            <a:r>
              <a:rPr lang="en-US" sz="3600" b="1" dirty="0"/>
              <a:t>040        DLC</a:t>
            </a:r>
            <a:r>
              <a:rPr lang="en-US" sz="3600" b="1" baseline="-25000" dirty="0"/>
              <a:t> </a:t>
            </a:r>
            <a:r>
              <a:rPr lang="en-US" sz="3600" b="1" dirty="0" err="1"/>
              <a:t>ǂb</a:t>
            </a:r>
            <a:r>
              <a:rPr lang="en-US" sz="3600" b="1" dirty="0"/>
              <a:t> </a:t>
            </a:r>
            <a:r>
              <a:rPr lang="en-US" sz="3600" b="1" dirty="0" err="1"/>
              <a:t>eng</a:t>
            </a:r>
            <a:r>
              <a:rPr lang="en-US" sz="3600" b="1" dirty="0"/>
              <a:t>  </a:t>
            </a:r>
            <a:r>
              <a:rPr lang="en-US" sz="3600" b="1" dirty="0" err="1"/>
              <a:t>ǂc</a:t>
            </a:r>
            <a:r>
              <a:rPr lang="en-US" sz="3600" b="1" dirty="0"/>
              <a:t> DLC  </a:t>
            </a:r>
            <a:r>
              <a:rPr lang="en-US" sz="3600" b="1" dirty="0" err="1"/>
              <a:t>ǂd</a:t>
            </a:r>
            <a:r>
              <a:rPr lang="en-US" sz="3600" b="1" dirty="0"/>
              <a:t> DLC </a:t>
            </a:r>
          </a:p>
          <a:p>
            <a:pPr marL="514350" indent="-514350">
              <a:buAutoNum type="arabicPlain" startAt="150"/>
            </a:pPr>
            <a:r>
              <a:rPr lang="en-US" sz="4400" b="1" dirty="0"/>
              <a:t>     Political consultants</a:t>
            </a:r>
          </a:p>
          <a:p>
            <a:pPr marL="0" indent="0">
              <a:buNone/>
            </a:pPr>
            <a:r>
              <a:rPr lang="en-US" sz="4400" b="1" dirty="0"/>
              <a:t>450	     Campaign consultants</a:t>
            </a:r>
          </a:p>
          <a:p>
            <a:pPr marL="0" indent="0">
              <a:buNone/>
            </a:pPr>
            <a:r>
              <a:rPr lang="en-US" sz="4400" b="1" dirty="0"/>
              <a:t>450      Political advisors</a:t>
            </a:r>
          </a:p>
          <a:p>
            <a:pPr marL="0" indent="0">
              <a:buNone/>
            </a:pPr>
            <a:r>
              <a:rPr lang="en-US" sz="4400" b="1" dirty="0"/>
              <a:t>450	     Consultants </a:t>
            </a:r>
            <a:r>
              <a:rPr lang="en-US" sz="4400" b="1" dirty="0" err="1"/>
              <a:t>ǂg</a:t>
            </a:r>
            <a:endParaRPr lang="en-US" sz="4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2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D5C0-3CD6-9782-BF65-71ECEC583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68029"/>
            <a:ext cx="10515600" cy="12255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authority record for topical subject heading,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3725-29DF-9C3A-CB82-AA026E2BD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/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010    </a:t>
            </a:r>
            <a:r>
              <a:rPr lang="en-US" sz="4400" b="1" dirty="0" err="1"/>
              <a:t>sh</a:t>
            </a:r>
            <a:r>
              <a:rPr lang="en-US" sz="4400" b="1" dirty="0"/>
              <a:t> 93005631</a:t>
            </a:r>
          </a:p>
          <a:p>
            <a:pPr marL="0" indent="0">
              <a:buNone/>
            </a:pPr>
            <a:r>
              <a:rPr lang="en-US" sz="4400" b="1" dirty="0"/>
              <a:t>040    DLC  </a:t>
            </a:r>
            <a:r>
              <a:rPr lang="en-US" sz="4400" b="1" dirty="0" err="1"/>
              <a:t>ǂb</a:t>
            </a:r>
            <a:r>
              <a:rPr lang="en-US" sz="4400" b="1" dirty="0"/>
              <a:t> </a:t>
            </a:r>
            <a:r>
              <a:rPr lang="en-US" sz="4400" b="1" dirty="0" err="1"/>
              <a:t>eng</a:t>
            </a:r>
            <a:r>
              <a:rPr lang="en-US" sz="4400" b="1" dirty="0"/>
              <a:t>  </a:t>
            </a:r>
            <a:r>
              <a:rPr lang="en-US" sz="4400" b="1" dirty="0" err="1"/>
              <a:t>ǂc</a:t>
            </a:r>
            <a:r>
              <a:rPr lang="en-US" sz="4400" b="1" dirty="0"/>
              <a:t> DLC </a:t>
            </a:r>
          </a:p>
          <a:p>
            <a:pPr marL="514350" indent="-514350">
              <a:buAutoNum type="arabicPlain" startAt="150"/>
            </a:pPr>
            <a:r>
              <a:rPr lang="en-US" sz="4400" b="1" dirty="0"/>
              <a:t>    Women political consultants</a:t>
            </a:r>
          </a:p>
          <a:p>
            <a:pPr marL="0" indent="0">
              <a:buNone/>
            </a:pPr>
            <a:r>
              <a:rPr lang="en-US" sz="4400" b="1" dirty="0"/>
              <a:t>550    Political consultants </a:t>
            </a:r>
            <a:r>
              <a:rPr lang="en-US" sz="4400" b="1" dirty="0" err="1"/>
              <a:t>ǂg</a:t>
            </a:r>
            <a:endParaRPr lang="en-US" sz="4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22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F31AA-D8CE-9D31-ECDA-D4070792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755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resulting text in LCSH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6559E-8B8C-C43D-CE58-97F36A78C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280"/>
            <a:ext cx="10515600" cy="4571683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Political consultants  (May </a:t>
            </a:r>
            <a:r>
              <a:rPr lang="en-US" sz="4400" b="1" dirty="0" err="1"/>
              <a:t>Subd</a:t>
            </a:r>
            <a:r>
              <a:rPr lang="en-US" sz="4400" b="1" dirty="0"/>
              <a:t> </a:t>
            </a:r>
            <a:r>
              <a:rPr lang="en-US" sz="4400" b="1" dirty="0" err="1"/>
              <a:t>Geog</a:t>
            </a:r>
            <a:r>
              <a:rPr lang="en-US" sz="4400" b="1" dirty="0"/>
              <a:t>) </a:t>
            </a:r>
          </a:p>
          <a:p>
            <a:pPr marL="0" indent="0">
              <a:buNone/>
            </a:pPr>
            <a:r>
              <a:rPr lang="en-US" sz="4400" b="1" dirty="0"/>
              <a:t>UF  Advisors, Political </a:t>
            </a:r>
          </a:p>
          <a:p>
            <a:pPr marL="0" indent="0">
              <a:buNone/>
            </a:pPr>
            <a:r>
              <a:rPr lang="en-US" sz="4400" b="1" dirty="0"/>
              <a:t>       Campaign consultants</a:t>
            </a:r>
          </a:p>
          <a:p>
            <a:pPr marL="0" indent="0">
              <a:buNone/>
            </a:pPr>
            <a:r>
              <a:rPr lang="en-US" sz="4400" b="1" dirty="0"/>
              <a:t>       Political advisors</a:t>
            </a:r>
          </a:p>
          <a:p>
            <a:pPr marL="0" indent="0">
              <a:buNone/>
            </a:pPr>
            <a:r>
              <a:rPr lang="en-US" sz="4400" b="1" dirty="0"/>
              <a:t>BT  Consultants</a:t>
            </a:r>
          </a:p>
          <a:p>
            <a:pPr marL="0" indent="0">
              <a:buNone/>
            </a:pPr>
            <a:r>
              <a:rPr lang="en-US" sz="4400" b="1" dirty="0"/>
              <a:t>NT  Women political consultants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09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EB3C-FB49-263D-8272-2583E027B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68029"/>
            <a:ext cx="10515600" cy="10223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adding notes to name authority record to communicate information to other catalogers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FAFB-A7A0-41FD-021A-41A1D29A7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010     no2007091455 </a:t>
            </a:r>
          </a:p>
          <a:p>
            <a:pPr marL="0" indent="0">
              <a:buNone/>
            </a:pPr>
            <a:r>
              <a:rPr lang="en-US" sz="3600" b="1" dirty="0"/>
              <a:t>100 1  </a:t>
            </a:r>
            <a:r>
              <a:rPr lang="en-US" sz="3600" b="1" dirty="0" err="1"/>
              <a:t>Șerban</a:t>
            </a:r>
            <a:r>
              <a:rPr lang="en-US" sz="3600" b="1" dirty="0"/>
              <a:t>, Mihai, </a:t>
            </a:r>
            <a:r>
              <a:rPr lang="en-US" sz="3600" b="1" dirty="0" err="1"/>
              <a:t>ǂd</a:t>
            </a:r>
            <a:r>
              <a:rPr lang="en-US" sz="3600" b="1" dirty="0"/>
              <a:t> 18</a:t>
            </a:r>
            <a:r>
              <a:rPr lang="en-US" sz="3600" b="1" u="sng" dirty="0"/>
              <a:t>8</a:t>
            </a:r>
            <a:r>
              <a:rPr lang="en-US" sz="3600" b="1" dirty="0"/>
              <a:t>7-1947 </a:t>
            </a:r>
          </a:p>
          <a:p>
            <a:pPr marL="0" indent="0">
              <a:buNone/>
            </a:pPr>
            <a:r>
              <a:rPr lang="en-US" sz="4400" b="1" dirty="0"/>
              <a:t>670     </a:t>
            </a:r>
            <a:r>
              <a:rPr lang="en-US" sz="4400" b="1" dirty="0" err="1"/>
              <a:t>Profesorul</a:t>
            </a:r>
            <a:r>
              <a:rPr lang="en-US" sz="4400" b="1" dirty="0"/>
              <a:t> Mihai </a:t>
            </a:r>
            <a:r>
              <a:rPr lang="en-US" sz="4400" b="1" dirty="0" err="1"/>
              <a:t>Șerban</a:t>
            </a:r>
            <a:r>
              <a:rPr lang="en-US" sz="4400" b="1" dirty="0"/>
              <a:t> </a:t>
            </a:r>
            <a:r>
              <a:rPr lang="en-US" sz="4400" b="1" dirty="0" err="1"/>
              <a:t>despre</a:t>
            </a:r>
            <a:r>
              <a:rPr lang="en-US" sz="4400" b="1" dirty="0"/>
              <a:t> "</a:t>
            </a:r>
            <a:r>
              <a:rPr lang="en-US" sz="4400" b="1" dirty="0" err="1"/>
              <a:t>Agronomia</a:t>
            </a:r>
            <a:r>
              <a:rPr lang="en-US" sz="4400" b="1" dirty="0"/>
              <a:t> </a:t>
            </a:r>
            <a:r>
              <a:rPr lang="en-US" sz="4400" b="1" dirty="0" err="1"/>
              <a:t>sociala</a:t>
            </a:r>
            <a:r>
              <a:rPr lang="en-US" sz="4400" b="1" dirty="0"/>
              <a:t>̆", 2005: </a:t>
            </a:r>
            <a:r>
              <a:rPr lang="en-US" sz="4400" b="1" dirty="0" err="1"/>
              <a:t>ǂb</a:t>
            </a:r>
            <a:r>
              <a:rPr lang="en-US" sz="4400" b="1" dirty="0"/>
              <a:t> </a:t>
            </a:r>
            <a:r>
              <a:rPr lang="en-US" sz="4400" b="1" dirty="0" err="1"/>
              <a:t>t.p.</a:t>
            </a:r>
            <a:r>
              <a:rPr lang="en-US" sz="4400" b="1" dirty="0"/>
              <a:t> (</a:t>
            </a:r>
            <a:r>
              <a:rPr lang="en-US" sz="4400" b="1" dirty="0" err="1"/>
              <a:t>Profesorul</a:t>
            </a:r>
            <a:r>
              <a:rPr lang="en-US" sz="4400" b="1" dirty="0"/>
              <a:t> Mihai Ș </a:t>
            </a:r>
            <a:r>
              <a:rPr lang="en-US" sz="4400" b="1" dirty="0" err="1"/>
              <a:t>erban</a:t>
            </a:r>
            <a:r>
              <a:rPr lang="en-US" sz="4400" b="1" dirty="0"/>
              <a:t>) p. preceding </a:t>
            </a:r>
            <a:r>
              <a:rPr lang="en-US" sz="4400" b="1" dirty="0" err="1"/>
              <a:t>t.p.</a:t>
            </a:r>
            <a:r>
              <a:rPr lang="en-US" sz="4400" b="1" dirty="0"/>
              <a:t> (18</a:t>
            </a:r>
            <a:r>
              <a:rPr lang="en-US" sz="4400" b="1" u="sng" dirty="0"/>
              <a:t>8</a:t>
            </a:r>
            <a:r>
              <a:rPr lang="en-US" sz="4400" b="1" dirty="0"/>
              <a:t>7-1947) p. 15 (b. Sept. 3, 18</a:t>
            </a:r>
            <a:r>
              <a:rPr lang="en-US" sz="4400" b="1" u="sng" dirty="0"/>
              <a:t>7</a:t>
            </a:r>
            <a:r>
              <a:rPr lang="en-US" sz="4400" b="1" dirty="0"/>
              <a:t>7 [year correct?]; completed study at Academy of Commerce in Vienna in 1908) p. 18 (d. April </a:t>
            </a:r>
          </a:p>
          <a:p>
            <a:pPr marL="0" indent="0">
              <a:buNone/>
            </a:pPr>
            <a:r>
              <a:rPr lang="en-US" sz="4400" b="1" dirty="0"/>
              <a:t>30, 1947)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25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6E5CC-2196-2089-CB5A-E6CCAE13D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84901"/>
            <a:ext cx="10515600" cy="14287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person’s birth date not included in 100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F8C54-0A67-4142-DC97-2BF4A65B6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/>
          <a:lstStyle/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1  Gerasimov, Petr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His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1970: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(Petr 	Gerasimov)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verso (Gerasimov Petr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oblastnai︠a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biblioteka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website, 	May 6, 2023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(... Petra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Gerasimova; </a:t>
            </a:r>
            <a:r>
              <a:rPr lang="en-US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Sept. 8, 1934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village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Kri︠u︡kovka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Michurinskii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	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raĭon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oblastʹ; poet; works listed 	include: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6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13DEA-E2DD-AEBE-86EB-00D173EC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9677"/>
            <a:ext cx="10515600" cy="10223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authorized access point --  this is the RDA term;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7B943-0ADA-5879-F980-94E140392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912"/>
            <a:ext cx="10515600" cy="4835051"/>
          </a:xfrm>
        </p:spPr>
        <p:txBody>
          <a:bodyPr/>
          <a:lstStyle/>
          <a:p>
            <a:pPr marL="447675" marR="220345" indent="0">
              <a:lnSpc>
                <a:spcPct val="104000"/>
              </a:lnSpc>
              <a:spcBef>
                <a:spcPts val="0"/>
              </a:spcBef>
              <a:spcAft>
                <a:spcPts val="25"/>
              </a:spcAft>
              <a:buNone/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47675" marR="220345" indent="0">
              <a:lnSpc>
                <a:spcPct val="104000"/>
              </a:lnSpc>
              <a:spcBef>
                <a:spcPts val="0"/>
              </a:spcBef>
              <a:spcAft>
                <a:spcPts val="25"/>
              </a:spcAft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previously we spoke of 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‘authorized headings’, or simply ‘headings’.  I will often shorten the phrase to simply ‘access point”.  Others are using the initialism AAP for this. 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63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168EB-1E36-7375-C442-A0AF8A7B6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68028"/>
            <a:ext cx="10515600" cy="12255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using 046 field to highlight dates associated with a person or corporate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B6A20-90A3-AFD0-C00D-B993A00E2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046    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ǂf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1934-09-08 ǂ2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edtf</a:t>
            </a:r>
            <a:endParaRPr lang="en-US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1  Gerasimov, Petr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  His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1970: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(Petr Gerasimov)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verso (Gerasimov Petr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oblastnai︠a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biblioteka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website, May 6, 2023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(... Petra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Gerasimova; b. Sept. 8, 1934, in village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Kri︠u︡kovka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Michurinskii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raĭion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oblastʹ; poet; works listed include: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16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B4BD-BE9E-12FF-419D-2D465708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89899"/>
            <a:ext cx="10515600" cy="122555"/>
          </a:xfrm>
        </p:spPr>
        <p:txBody>
          <a:bodyPr>
            <a:normAutofit fontScale="90000"/>
          </a:bodyPr>
          <a:lstStyle/>
          <a:p>
            <a:r>
              <a:rPr lang="en-US" dirty="0"/>
              <a:t>“Before” example of name authority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8F549-876E-515B-689A-6A97093D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3435"/>
            <a:ext cx="10515600" cy="5363528"/>
          </a:xfrm>
        </p:spPr>
        <p:txBody>
          <a:bodyPr/>
          <a:lstStyle/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1  Gerasimov, Petr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His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1970: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(Petr 	Gerasimov)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verso (Gerasimov Petr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oblastnai︠a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biblioteka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website, 	May 6, 2023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(... Petra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Gerasimova; b. 	Sept. 8, 1934, in village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Kri︠u︡kovka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Michurinskii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	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raĭon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oblastʹ; </a:t>
            </a:r>
            <a:r>
              <a:rPr lang="en-US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poet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works listed 	include: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747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A8F4-FF5C-8A8F-6E38-DD5BBF58F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20527"/>
            <a:ext cx="10515600" cy="163195"/>
          </a:xfrm>
        </p:spPr>
        <p:txBody>
          <a:bodyPr>
            <a:normAutofit fontScale="90000"/>
          </a:bodyPr>
          <a:lstStyle/>
          <a:p>
            <a:r>
              <a:rPr lang="en-US" dirty="0"/>
              <a:t>“After” example of name authority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C180F-5C6C-EBDC-E122-568A05E65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rmAutofit lnSpcReduction="10000"/>
          </a:bodyPr>
          <a:lstStyle/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046    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ǂf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1934-09-08 ǂ2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edtf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1  Gerasimov, Petr</a:t>
            </a:r>
          </a:p>
          <a:p>
            <a:pPr marL="342900" marR="220345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lain" startAt="374"/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Poets ǂ2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lcsh</a:t>
            </a:r>
            <a:endParaRPr lang="en-US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378   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ǂq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Petr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  His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1970: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(Petr Gerasimov)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verso (Gerasimov Petr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670 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oblastnai︠a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detskai︠a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biblioteka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website, May 6, 2023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ǂb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(... Petra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Sergeevicha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Gerasimova; b. Sept. 8, 1934, in village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Kri︠u︡kovka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Michurinskii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raĭion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Tambovskai︠a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︡ oblastʹ; poet; works listed include: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Tambovshchiny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80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5BC4B-B9CA-1CA0-A7F9-5FD07F879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13649"/>
            <a:ext cx="10515600" cy="14287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corporate body changing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2C647-1222-46F5-A181-6938E0467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4127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Old English Text MT" panose="03040902040508030806" pitchFamily="66" charset="0"/>
                <a:ea typeface="Old English Text MT" panose="03040902040508030806" pitchFamily="66" charset="0"/>
                <a:cs typeface="Old English Text MT" panose="03040902040508030806" pitchFamily="66" charset="0"/>
              </a:rPr>
              <a:t>Saint Francis Xavier College for Women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--  1912-1957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0"/>
              </a:spcAft>
              <a:buNone/>
              <a:tabLst>
                <a:tab pos="915035" algn="ctr"/>
                <a:tab pos="4978400" algn="r"/>
              </a:tabLs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0"/>
              </a:spcAft>
              <a:buNone/>
              <a:tabLst>
                <a:tab pos="915035" algn="ctr"/>
                <a:tab pos="4978400" algn="r"/>
              </a:tabLs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St. Xavier College                --------      1957-1992 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0"/>
              </a:spcAft>
              <a:buNone/>
              <a:tabLst>
                <a:tab pos="915035" algn="ctr"/>
                <a:tab pos="4978400" algn="r"/>
              </a:tabLst>
            </a:pP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0"/>
              </a:spcAft>
              <a:buNone/>
              <a:tabLst>
                <a:tab pos="915035" algn="ctr"/>
                <a:tab pos="4978400" algn="r"/>
              </a:tabLs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Saint Xavier University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--------        1992-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280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569A8-432B-4FDA-FF8B-01704C94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79904"/>
            <a:ext cx="10515600" cy="12255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how chronology of corporate name changes was handled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72142-04A3-8205-A258-79DFF6424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110 2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Xavier College (Chicago, Ill.)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510 2  </a:t>
            </a:r>
            <a:r>
              <a:rPr lang="en-US" b="1" dirty="0">
                <a:latin typeface="Old English Text MT" panose="03040902040508030806" pitchFamily="66" charset="0"/>
              </a:rPr>
              <a:t>Saint Francis Xavier College for Women (Chicago, Ill.) </a:t>
            </a:r>
            <a:r>
              <a:rPr lang="en-US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ǂw</a:t>
            </a: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b="1" u="sng" dirty="0"/>
              <a:t>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510 2  St. Xavier University (Chicago, Ill.) </a:t>
            </a:r>
            <a:r>
              <a:rPr lang="en-US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ǂw</a:t>
            </a: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863235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0A13F-E3F5-6661-346A-1CD477E8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202" y="-608652"/>
            <a:ext cx="10515600" cy="8191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how chronology of corporate name changes can now be handled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D6CD1-BBAB-F293-BF1B-51A458DF4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/>
          <a:lstStyle/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110 2  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St. Xavier College (Chicago, Ill.)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510 2  </a:t>
            </a:r>
            <a:r>
              <a:rPr lang="en-US" sz="3600" b="1" dirty="0" err="1">
                <a:effectLst/>
                <a:latin typeface="Lucida Sans Unicode" panose="020B0602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ǂ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Predecessor: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Lucida Sans Unicode" panose="020B0602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ǂ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/>
                <a:latin typeface="Old English Text MT" panose="03040902040508030806" pitchFamily="66" charset="0"/>
                <a:ea typeface="Old English Text MT" panose="03040902040508030806" pitchFamily="66" charset="0"/>
                <a:cs typeface="Old English Text MT" panose="03040902040508030806" pitchFamily="66" charset="0"/>
              </a:rPr>
              <a:t>Saint Francis Xavier College for Women (Chicago, Ill.)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effectLst/>
                <a:latin typeface="Lucida Sans Unicode" panose="020B0602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ǂ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526030" algn="ctr"/>
              </a:tabLst>
            </a:pP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526030" algn="ctr"/>
              </a:tabLs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510 2  </a:t>
            </a:r>
            <a:r>
              <a:rPr lang="en-US" sz="3600" b="1" dirty="0" err="1">
                <a:effectLst/>
                <a:latin typeface="Lucida Sans Unicode" panose="020B0602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ǂ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Successor: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Lucida Sans Unicode" panose="020B0602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ǂ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Saint Xavier University (Chicago, Ill.)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/>
                <a:latin typeface="Lucida Sans Unicode" panose="020B060203050402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ǂ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r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52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5F5C-9E57-F7C7-A55A-ECDC718B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203" y="-573026"/>
            <a:ext cx="10515600" cy="8191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how subordinate organizations are handled in authority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529BB-4C76-1130-BD8E-215FEC301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795"/>
            <a:ext cx="10515600" cy="5404168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110 2  Maurer School of Law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40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410 2  Indiana University, Bloomington. </a:t>
            </a:r>
            <a:r>
              <a:rPr lang="en-US" sz="4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ǂb</a:t>
            </a:r>
            <a:r>
              <a:rPr lang="en-US" sz="4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Maurer School of Law</a:t>
            </a:r>
            <a:endParaRPr lang="en-US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349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35877-2044-D760-63FF-2732B4850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6776"/>
            <a:ext cx="10515600" cy="16319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how subordinate relationships can be handled with relationship designators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5E9E3-C054-A620-B2A6-9477A6FBD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110 2  Maurer School of Law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510 2  </a:t>
            </a: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ǂw</a:t>
            </a: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 </a:t>
            </a: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ǂi</a:t>
            </a: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u="sng" dirty="0">
                <a:effectLst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Hierarchical superior:</a:t>
            </a:r>
            <a:r>
              <a:rPr lang="en-US" sz="4400" b="1" dirty="0">
                <a:effectLst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</a:t>
            </a:r>
            <a:r>
              <a:rPr lang="en-US" sz="4400" b="1" dirty="0" err="1">
                <a:effectLst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</a:t>
            </a:r>
            <a:r>
              <a:rPr lang="en-US" sz="4400" b="1" dirty="0">
                <a:effectLst/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 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Indiana University, Bloomington </a:t>
            </a:r>
            <a:endParaRPr lang="en-US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908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36691-C3CF-8B67-9D6A-9F5789DC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44277"/>
            <a:ext cx="10515600" cy="16319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previous way of indicating relationships between personal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6EC74-5704-87EC-F4FA-DF2D2E1D3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38448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lain" startAt="100"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 Carroll, Lewis,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500  1  Dodgson, Charles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Lutwidge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 </a:t>
            </a:r>
            <a:r>
              <a:rPr lang="en-US" sz="36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ǂw</a:t>
            </a:r>
            <a: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nnnc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 1  Dodgson, Charles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Lutwidge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500  1  Carroll, Lewis,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 </a:t>
            </a:r>
            <a:r>
              <a:rPr lang="en-US" sz="36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ǂw</a:t>
            </a:r>
            <a: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nnnc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01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CE58-FE19-ED90-6309-3D06AF20B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6777"/>
            <a:ext cx="10515600" cy="14287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new way of indicating relationships between personal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7A6B7-29F7-B993-FCAF-993D4774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 1  Carroll, Lewis,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500  1 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ǂw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ǂi</a:t>
            </a:r>
            <a: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Real identity: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ǂa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Dodgson, Charles 	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Lutwidge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 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 1  Dodgson, Charles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Lutwidge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500  1 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ǂw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ǂi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Alternate identity: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ǂa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Carroll, Lewis, 	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1832-1898 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2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8DB-9C0E-620B-6CD3-505C54CE8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7654"/>
            <a:ext cx="10515600" cy="8191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variant access point – </a:t>
            </a:r>
            <a:b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0D527-BDE4-A6C2-F31B-3260EE00F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130"/>
            <a:ext cx="10515600" cy="4671221"/>
          </a:xfrm>
        </p:spPr>
        <p:txBody>
          <a:bodyPr/>
          <a:lstStyle/>
          <a:p>
            <a:pPr marL="0" indent="0">
              <a:buNone/>
            </a:pPr>
            <a:endParaRPr lang="en-US" sz="4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previously, ‘cross references’ or simply ‘references’.  I tend to simply say ‘variants’.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65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1632-4CCF-78B4-97B3-E71BE65E2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20527"/>
            <a:ext cx="10515600" cy="8191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way previously buried information can be handled on authority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604CF-A396-AC56-BB39-C94E10540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110 2  Creedence Clearwater Revival (Musical group)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500 1 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ǂw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ǂi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Group member: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ǂa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Fogerty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John,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1945-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110 2  Paramount Pictures Corporation (1914-1927)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500 1 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ǂw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ǂi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Founder: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ǂa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Hodkinson, W. W.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ǂq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	(William Wadsworth),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ǂd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1881-1971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07455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5076D-1601-68AE-03FF-BF45684F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37400"/>
            <a:ext cx="10515600" cy="6159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way various attributes of the entity can be better described with new 368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9008E-A069-1DB6-20F0-F720F2CA7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9910"/>
            <a:ext cx="10515600" cy="562705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111 2 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Abaevskie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chtenii︠a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︡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ǂn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(4th :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ǂd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2012 :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ǂc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Moscow, Russia)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368     Congresses and conventions ǂ2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lcsh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(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ǂa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type of 			                                                                           corporate body)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151    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Achnahannait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(Scotland)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368    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ǂb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Townships                                           (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ǂb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type of jurisdiction)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1  Holloway, Tara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2034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368   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ǂc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Fictitious characters ǂ2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lcsh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(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ǂc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other designation)                        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4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AA4C7-17B6-8D8D-F497-D37515FB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78023"/>
            <a:ext cx="10515600" cy="61595"/>
          </a:xfrm>
        </p:spPr>
        <p:txBody>
          <a:bodyPr>
            <a:normAutofit fontScale="90000"/>
          </a:bodyPr>
          <a:lstStyle/>
          <a:p>
            <a:r>
              <a:rPr lang="en-US" dirty="0"/>
              <a:t>Why bother,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5F192-5F37-080B-7615-F26CBBDBB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9920"/>
            <a:ext cx="10515600" cy="5547043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err="1"/>
              <a:t>Shevelov</a:t>
            </a:r>
            <a:r>
              <a:rPr lang="en-US" sz="4000" b="1" dirty="0"/>
              <a:t>, George Y., 1908-2002 </a:t>
            </a:r>
            <a:endParaRPr lang="en-US" sz="4000" dirty="0"/>
          </a:p>
          <a:p>
            <a:pPr marL="0" indent="0">
              <a:buNone/>
            </a:pPr>
            <a:r>
              <a:rPr lang="en-US" sz="4000" b="1" dirty="0" err="1"/>
              <a:t>Shevel’ov</a:t>
            </a:r>
            <a:r>
              <a:rPr lang="en-US" sz="4000" b="1" dirty="0"/>
              <a:t>, </a:t>
            </a:r>
            <a:r>
              <a:rPr lang="en-US" sz="4000" b="1" dirty="0" err="1"/>
              <a:t>Iuriĭ</a:t>
            </a:r>
            <a:endParaRPr lang="en-US" sz="4000" dirty="0"/>
          </a:p>
          <a:p>
            <a:pPr marL="0" indent="0">
              <a:buNone/>
            </a:pPr>
            <a:r>
              <a:rPr lang="en-US" sz="4000" b="1" dirty="0" err="1"/>
              <a:t>Shevelov</a:t>
            </a:r>
            <a:r>
              <a:rPr lang="en-US" sz="4000" b="1" dirty="0"/>
              <a:t>, G. Y.</a:t>
            </a:r>
            <a:endParaRPr lang="en-US" sz="4000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 err="1"/>
              <a:t>Sherekh</a:t>
            </a:r>
            <a:r>
              <a:rPr lang="en-US" sz="4000" b="1" dirty="0"/>
              <a:t>, </a:t>
            </a:r>
            <a:r>
              <a:rPr lang="en-US" sz="4000" b="1" dirty="0" err="1"/>
              <a:t>IUriĭ</a:t>
            </a:r>
            <a:r>
              <a:rPr lang="en-US" sz="4000" b="1" dirty="0"/>
              <a:t>, 1908-     </a:t>
            </a:r>
            <a:endParaRPr lang="en-US" sz="4000" dirty="0"/>
          </a:p>
          <a:p>
            <a:pPr marL="0" indent="0">
              <a:buNone/>
            </a:pPr>
            <a:r>
              <a:rPr lang="en-US" sz="4000" b="1" dirty="0" err="1"/>
              <a:t>Serech</a:t>
            </a:r>
            <a:r>
              <a:rPr lang="en-US" sz="4000" b="1" dirty="0"/>
              <a:t>, </a:t>
            </a:r>
            <a:r>
              <a:rPr lang="en-US" sz="4000" b="1" dirty="0" err="1"/>
              <a:t>Jurij</a:t>
            </a:r>
            <a:r>
              <a:rPr lang="en-US" sz="4000" b="1" dirty="0"/>
              <a:t> 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934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64D8-A65E-A832-C144-3658E789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3281"/>
            <a:ext cx="10515600" cy="102235"/>
          </a:xfrm>
        </p:spPr>
        <p:txBody>
          <a:bodyPr>
            <a:normAutofit fontScale="90000"/>
          </a:bodyPr>
          <a:lstStyle/>
          <a:p>
            <a:r>
              <a:rPr lang="en-US" dirty="0"/>
              <a:t>contact me at: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DA6E4-A98B-8882-8871-42D83E8C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b="1" dirty="0"/>
              <a:t>horne@indiana.edu</a:t>
            </a:r>
          </a:p>
        </p:txBody>
      </p:sp>
    </p:spTree>
    <p:extLst>
      <p:ext uri="{BB962C8B-B14F-4D97-AF65-F5344CB8AC3E}">
        <p14:creationId xmlns:p14="http://schemas.microsoft.com/office/powerpoint/2010/main" val="4633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6C94A-B742-5C79-DD53-1600407E4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5774"/>
            <a:ext cx="10515600" cy="12255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name authority records –</a:t>
            </a:r>
            <a:b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8C4C-9943-AFA1-251C-18577A359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169"/>
            <a:ext cx="10515600" cy="4953805"/>
          </a:xfrm>
        </p:spPr>
        <p:txBody>
          <a:bodyPr/>
          <a:lstStyle/>
          <a:p>
            <a:pPr marL="0" indent="0">
              <a:buNone/>
            </a:pPr>
            <a:endParaRPr lang="en-US" sz="4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Name AR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the individual authority records, for personal, corporate, geographical names, as I will discuss them;  other catalogers simply talk of “name authorities” or “authorities”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8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3B0D9-5498-4494-7AB8-C9B0A76DE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5151"/>
            <a:ext cx="10515600" cy="12255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(name) authority file –</a:t>
            </a:r>
            <a:b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B4AE3-F446-65B4-854E-0A820140D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925"/>
            <a:ext cx="10515600" cy="4882552"/>
          </a:xfrm>
        </p:spPr>
        <p:txBody>
          <a:bodyPr/>
          <a:lstStyle/>
          <a:p>
            <a:pPr marL="0" indent="0">
              <a:buNone/>
            </a:pPr>
            <a:endParaRPr lang="en-US" sz="4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some catalogers use this phrase for the individual authority </a:t>
            </a:r>
            <a:r>
              <a:rPr lang="en-US" sz="4000" b="1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records</a:t>
            </a: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I use it for the entire </a:t>
            </a:r>
            <a:r>
              <a:rPr lang="en-US" sz="4000" b="1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file</a:t>
            </a: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authority records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6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DF2C-DDD9-5D11-BE8E-263E6F28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403"/>
            <a:ext cx="10515600" cy="122555"/>
          </a:xfrm>
        </p:spPr>
        <p:txBody>
          <a:bodyPr>
            <a:no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“establish” a name – 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15DAB-5618-B364-860B-3ED50C6B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043"/>
            <a:ext cx="10515600" cy="45619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“set up” a name means to create an AR for that person, corporate body or place.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5844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12DB2-6176-0B77-228A-CDB8957E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5774"/>
            <a:ext cx="10515600" cy="163195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latin typeface="+mn-lt"/>
              </a:rPr>
              <a:t>entity –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BF5FD-3734-B6CC-CB43-9716644A2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3797"/>
            <a:ext cx="10515600" cy="4443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includes persons, organizations, and places </a:t>
            </a:r>
          </a:p>
        </p:txBody>
      </p:sp>
    </p:spTree>
    <p:extLst>
      <p:ext uri="{BB962C8B-B14F-4D97-AF65-F5344CB8AC3E}">
        <p14:creationId xmlns:p14="http://schemas.microsoft.com/office/powerpoint/2010/main" val="30031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19FD4-8B00-55B9-4F0F-48FE5E4EC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515"/>
          </a:xfrm>
        </p:spPr>
        <p:txBody>
          <a:bodyPr>
            <a:normAutofit fontScale="90000"/>
          </a:bodyPr>
          <a:lstStyle/>
          <a:p>
            <a:r>
              <a:rPr lang="en-US" sz="4400" b="1" i="1" dirty="0"/>
              <a:t>“identify”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03707-155D-E608-4050-C707E8772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280"/>
            <a:ext cx="10515600" cy="45716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100 1  Smith, Adam, </a:t>
            </a:r>
            <a:r>
              <a:rPr lang="en-US" sz="3600" b="1" dirty="0" err="1"/>
              <a:t>ǂd</a:t>
            </a:r>
            <a:r>
              <a:rPr lang="en-US" sz="3600" b="1" dirty="0"/>
              <a:t> 1723</a:t>
            </a:r>
            <a:r>
              <a:rPr lang="en-US" sz="3600" b="1" i="1" dirty="0"/>
              <a:t>-</a:t>
            </a:r>
            <a:r>
              <a:rPr lang="en-US" sz="3600" b="1" dirty="0"/>
              <a:t>1790    </a:t>
            </a:r>
            <a:r>
              <a:rPr lang="en-US" sz="3600" b="1" i="1" dirty="0"/>
              <a:t>                                                                                         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100 1  Smith, Adam, </a:t>
            </a:r>
            <a:r>
              <a:rPr lang="en-US" sz="3600" b="1" dirty="0" err="1"/>
              <a:t>ǂd</a:t>
            </a:r>
            <a:r>
              <a:rPr lang="en-US" sz="3600" b="1" dirty="0"/>
              <a:t> 1930- </a:t>
            </a:r>
          </a:p>
          <a:p>
            <a:pPr marL="0" indent="0">
              <a:buNone/>
            </a:pPr>
            <a:endParaRPr lang="en-US" sz="3600" b="1" i="1" dirty="0"/>
          </a:p>
          <a:p>
            <a:pPr marL="0" indent="0">
              <a:buNone/>
            </a:pPr>
            <a:r>
              <a:rPr lang="en-US" sz="3600" b="1" i="1" dirty="0"/>
              <a:t>	and  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151    Jefferson County Soil and Water Conservation District (Mo.)</a:t>
            </a:r>
          </a:p>
          <a:p>
            <a:pPr marL="0" indent="0">
              <a:buNone/>
            </a:pPr>
            <a:r>
              <a:rPr lang="en-US" sz="3600" b="1" dirty="0"/>
              <a:t>151    Jefferson County Soil and Water Conservation District (Ind.)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65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7247E-1CCA-DAE7-CCE8-1338257F4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0555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+mn-lt"/>
              </a:rPr>
              <a:t>“clarify”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8611A-B7E9-E168-8072-3F3191781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/>
              <a:t>100 1  Smith, Adam, </a:t>
            </a:r>
            <a:r>
              <a:rPr lang="en-US" sz="3600" b="1" dirty="0" err="1"/>
              <a:t>ǂd</a:t>
            </a:r>
            <a:r>
              <a:rPr lang="en-US" sz="3600" b="1" dirty="0"/>
              <a:t> 1930-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3600" b="1" dirty="0"/>
              <a:t>500 1  </a:t>
            </a:r>
            <a:r>
              <a:rPr lang="en-US" sz="3600" b="1" dirty="0" err="1"/>
              <a:t>ǂi</a:t>
            </a:r>
            <a:r>
              <a:rPr lang="en-US" sz="3600" b="1" dirty="0"/>
              <a:t> Real identity: </a:t>
            </a:r>
            <a:r>
              <a:rPr lang="en-US" sz="3600" b="1" dirty="0" err="1"/>
              <a:t>ǂa</a:t>
            </a:r>
            <a:r>
              <a:rPr lang="en-US" sz="3600" b="1" i="1" dirty="0"/>
              <a:t> </a:t>
            </a:r>
            <a:r>
              <a:rPr lang="en-US" sz="3600" b="1" dirty="0"/>
              <a:t>Goodman, George J. W., 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err="1"/>
              <a:t>ǂd</a:t>
            </a:r>
            <a:r>
              <a:rPr lang="en-US" sz="3600" b="1" dirty="0"/>
              <a:t> 1930- </a:t>
            </a:r>
            <a:r>
              <a:rPr lang="en-US" sz="3600" b="1" dirty="0" err="1"/>
              <a:t>ǂw</a:t>
            </a:r>
            <a:r>
              <a:rPr lang="en-US" sz="3600" b="1" dirty="0"/>
              <a:t> r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</a:p>
          <a:p>
            <a:pPr marL="0" indent="0">
              <a:buNone/>
            </a:pPr>
            <a:r>
              <a:rPr lang="en-US" sz="3600" b="1" dirty="0"/>
              <a:t> 	</a:t>
            </a:r>
            <a:r>
              <a:rPr lang="en-US" sz="3600" b="1" i="1" dirty="0"/>
              <a:t>and  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110 2  OCLC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3600" b="1" dirty="0"/>
              <a:t>410 2  Online Computer Library Center                                                                          </a:t>
            </a:r>
          </a:p>
          <a:p>
            <a:pPr marL="0" indent="0">
              <a:buNone/>
            </a:pPr>
            <a:r>
              <a:rPr lang="en-US" sz="3600" b="1" dirty="0"/>
              <a:t>510 2  </a:t>
            </a:r>
            <a:r>
              <a:rPr lang="en-US" sz="3600" b="1" dirty="0" err="1"/>
              <a:t>ǂi</a:t>
            </a:r>
            <a:r>
              <a:rPr lang="en-US" sz="3600" b="1" dirty="0"/>
              <a:t> Predecessor: </a:t>
            </a:r>
            <a:r>
              <a:rPr lang="en-US" sz="3600" b="1" dirty="0" err="1"/>
              <a:t>ǂa</a:t>
            </a:r>
            <a:r>
              <a:rPr lang="en-US" sz="3600" b="1" i="1" dirty="0"/>
              <a:t> </a:t>
            </a:r>
            <a:r>
              <a:rPr lang="en-US" sz="3600" b="1" dirty="0"/>
              <a:t>Ohio College Library Center </a:t>
            </a:r>
            <a:r>
              <a:rPr lang="en-US" sz="3600" b="1" dirty="0" err="1"/>
              <a:t>ǂw</a:t>
            </a:r>
            <a:r>
              <a:rPr lang="en-US" sz="3600" b="1" dirty="0"/>
              <a:t> 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83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1675</Words>
  <Application>Microsoft Office PowerPoint</Application>
  <PresentationFormat>Widescreen</PresentationFormat>
  <Paragraphs>188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Lucida Sans Unicode</vt:lpstr>
      <vt:lpstr>Old English Text MT</vt:lpstr>
      <vt:lpstr>Times New Roman</vt:lpstr>
      <vt:lpstr>Office Theme</vt:lpstr>
      <vt:lpstr>Authority Control –              it’s not just for catalogers</vt:lpstr>
      <vt:lpstr>authorized access point --  this is the RDA term;  </vt:lpstr>
      <vt:lpstr>variant access point –  </vt:lpstr>
      <vt:lpstr>name authority records – </vt:lpstr>
      <vt:lpstr>(name) authority file – </vt:lpstr>
      <vt:lpstr>“establish” a name –  </vt:lpstr>
      <vt:lpstr>entity – </vt:lpstr>
      <vt:lpstr>“identify”</vt:lpstr>
      <vt:lpstr>“clarify”</vt:lpstr>
      <vt:lpstr>Example of name variations</vt:lpstr>
      <vt:lpstr>name used on scholarly works:  </vt:lpstr>
      <vt:lpstr>literary pseudonym:  </vt:lpstr>
      <vt:lpstr>bring related entities together:</vt:lpstr>
      <vt:lpstr>separate dissimilar entities:</vt:lpstr>
      <vt:lpstr>Example of authority record for topical subject heading, 1</vt:lpstr>
      <vt:lpstr>Example of authority record for topical subject heading, 2</vt:lpstr>
      <vt:lpstr>resulting text in LCSH</vt:lpstr>
      <vt:lpstr>Example of adding notes to name authority record to communicate information to other catalogers</vt:lpstr>
      <vt:lpstr>Example of person’s birth date not included in 100 field</vt:lpstr>
      <vt:lpstr>Example of using 046 field to highlight dates associated with a person or corporate body</vt:lpstr>
      <vt:lpstr>“Before” example of name authority record</vt:lpstr>
      <vt:lpstr>“After” example of name authority record</vt:lpstr>
      <vt:lpstr>Example of corporate body changing names</vt:lpstr>
      <vt:lpstr>Example of how chronology of corporate name changes was handled</vt:lpstr>
      <vt:lpstr>Example of how chronology of corporate name changes can now be handled</vt:lpstr>
      <vt:lpstr>Example of how subordinate organizations are handled in authority records</vt:lpstr>
      <vt:lpstr>Example of how subordinate relationships can be handled with relationship designators</vt:lpstr>
      <vt:lpstr>Example of previous way of indicating relationships between personal names</vt:lpstr>
      <vt:lpstr>Example of new way of indicating relationships between personal names</vt:lpstr>
      <vt:lpstr>Example of way previously buried information can be handled on authority records</vt:lpstr>
      <vt:lpstr>Example of way various attributes of the entity can be better described with new 368 field</vt:lpstr>
      <vt:lpstr>Why bother, revisited</vt:lpstr>
      <vt:lpstr>contact me at: 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Authority Control –              it’s not just for catalogers</dc:title>
  <dc:creator>Horne, Carl Stanley</dc:creator>
  <cp:lastModifiedBy>Edwards, Laura</cp:lastModifiedBy>
  <cp:revision>19</cp:revision>
  <dcterms:created xsi:type="dcterms:W3CDTF">2023-04-30T19:50:33Z</dcterms:created>
  <dcterms:modified xsi:type="dcterms:W3CDTF">2023-06-12T14:08:08Z</dcterms:modified>
</cp:coreProperties>
</file>