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4"/>
  </p:sldMasterIdLst>
  <p:notesMasterIdLst>
    <p:notesMasterId r:id="rId31"/>
  </p:notesMasterIdLst>
  <p:sldIdLst>
    <p:sldId id="256" r:id="rId5"/>
    <p:sldId id="257" r:id="rId6"/>
    <p:sldId id="258" r:id="rId7"/>
    <p:sldId id="272" r:id="rId8"/>
    <p:sldId id="273" r:id="rId9"/>
    <p:sldId id="274" r:id="rId10"/>
    <p:sldId id="275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80" r:id="rId19"/>
    <p:sldId id="281" r:id="rId20"/>
    <p:sldId id="266" r:id="rId21"/>
    <p:sldId id="267" r:id="rId22"/>
    <p:sldId id="268" r:id="rId23"/>
    <p:sldId id="269" r:id="rId24"/>
    <p:sldId id="270" r:id="rId25"/>
    <p:sldId id="271" r:id="rId26"/>
    <p:sldId id="276" r:id="rId27"/>
    <p:sldId id="277" r:id="rId28"/>
    <p:sldId id="278" r:id="rId29"/>
    <p:sldId id="27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43DCD1-7246-4907-B132-F9708ED558CF}" v="928" dt="2023-06-09T19:32:52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6323" autoAdjust="0"/>
  </p:normalViewPr>
  <p:slideViewPr>
    <p:cSldViewPr snapToGrid="0">
      <p:cViewPr>
        <p:scale>
          <a:sx n="60" d="100"/>
          <a:sy n="60" d="100"/>
        </p:scale>
        <p:origin x="1812" y="1152"/>
      </p:cViewPr>
      <p:guideLst/>
    </p:cSldViewPr>
  </p:slideViewPr>
  <p:outlineViewPr>
    <p:cViewPr>
      <p:scale>
        <a:sx n="33" d="100"/>
        <a:sy n="33" d="100"/>
      </p:scale>
      <p:origin x="0" y="-337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0E5E20-E3D3-4925-8A91-D63A85D98E5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15F6478-C488-4ABE-9555-EF3B5A332CE6}">
      <dgm:prSet/>
      <dgm:spPr/>
      <dgm:t>
        <a:bodyPr/>
        <a:lstStyle/>
        <a:p>
          <a:r>
            <a:rPr lang="en-US"/>
            <a:t>Agenda: </a:t>
          </a:r>
        </a:p>
      </dgm:t>
    </dgm:pt>
    <dgm:pt modelId="{78AFE694-6227-40A3-935A-9F668A080FDA}" type="parTrans" cxnId="{5B7B7C21-62EC-47A9-89B8-6A0C14C6F77B}">
      <dgm:prSet/>
      <dgm:spPr/>
      <dgm:t>
        <a:bodyPr/>
        <a:lstStyle/>
        <a:p>
          <a:endParaRPr lang="en-US"/>
        </a:p>
      </dgm:t>
    </dgm:pt>
    <dgm:pt modelId="{4AD77AB0-C1E7-4F25-81C4-5B0F54958C01}" type="sibTrans" cxnId="{5B7B7C21-62EC-47A9-89B8-6A0C14C6F77B}">
      <dgm:prSet/>
      <dgm:spPr/>
      <dgm:t>
        <a:bodyPr/>
        <a:lstStyle/>
        <a:p>
          <a:endParaRPr lang="en-US"/>
        </a:p>
      </dgm:t>
    </dgm:pt>
    <dgm:pt modelId="{71D95A85-26AA-4D6B-9C24-4B3318A23EAA}">
      <dgm:prSet/>
      <dgm:spPr/>
      <dgm:t>
        <a:bodyPr/>
        <a:lstStyle/>
        <a:p>
          <a:r>
            <a:rPr lang="en-US" dirty="0"/>
            <a:t>Background</a:t>
          </a:r>
        </a:p>
      </dgm:t>
    </dgm:pt>
    <dgm:pt modelId="{A54C26EF-4E68-4605-8153-797F5788316B}" type="parTrans" cxnId="{224AE32E-EC01-4356-B5F2-2D126575B641}">
      <dgm:prSet/>
      <dgm:spPr/>
      <dgm:t>
        <a:bodyPr/>
        <a:lstStyle/>
        <a:p>
          <a:endParaRPr lang="en-US"/>
        </a:p>
      </dgm:t>
    </dgm:pt>
    <dgm:pt modelId="{9391E1EE-3044-4D9A-827A-AAF1E3217368}" type="sibTrans" cxnId="{224AE32E-EC01-4356-B5F2-2D126575B641}">
      <dgm:prSet/>
      <dgm:spPr/>
      <dgm:t>
        <a:bodyPr/>
        <a:lstStyle/>
        <a:p>
          <a:endParaRPr lang="en-US"/>
        </a:p>
      </dgm:t>
    </dgm:pt>
    <dgm:pt modelId="{C6204EF9-68CD-4120-A039-71F271CE4282}">
      <dgm:prSet/>
      <dgm:spPr/>
      <dgm:t>
        <a:bodyPr/>
        <a:lstStyle/>
        <a:p>
          <a:r>
            <a:rPr lang="en-US"/>
            <a:t>Rationale for Reorganization</a:t>
          </a:r>
        </a:p>
      </dgm:t>
    </dgm:pt>
    <dgm:pt modelId="{54B4B0CD-DDC0-4E2F-AE08-1769CF34E7A8}" type="parTrans" cxnId="{42D7D165-AF02-47E8-A43E-4F9DDDE6D640}">
      <dgm:prSet/>
      <dgm:spPr/>
      <dgm:t>
        <a:bodyPr/>
        <a:lstStyle/>
        <a:p>
          <a:endParaRPr lang="en-US"/>
        </a:p>
      </dgm:t>
    </dgm:pt>
    <dgm:pt modelId="{646855FC-AC77-4B72-AD99-458FC15FF010}" type="sibTrans" cxnId="{42D7D165-AF02-47E8-A43E-4F9DDDE6D640}">
      <dgm:prSet/>
      <dgm:spPr/>
      <dgm:t>
        <a:bodyPr/>
        <a:lstStyle/>
        <a:p>
          <a:endParaRPr lang="en-US"/>
        </a:p>
      </dgm:t>
    </dgm:pt>
    <dgm:pt modelId="{8737699D-523C-4033-A4F9-C223B1CF6586}">
      <dgm:prSet/>
      <dgm:spPr/>
      <dgm:t>
        <a:bodyPr/>
        <a:lstStyle/>
        <a:p>
          <a:r>
            <a:rPr lang="en-US"/>
            <a:t>Process of Reorganization</a:t>
          </a:r>
        </a:p>
      </dgm:t>
    </dgm:pt>
    <dgm:pt modelId="{F4C95636-8C59-485A-AD77-AF3939422B43}" type="parTrans" cxnId="{4FC13478-4385-468D-A8EB-70C56856A359}">
      <dgm:prSet/>
      <dgm:spPr/>
      <dgm:t>
        <a:bodyPr/>
        <a:lstStyle/>
        <a:p>
          <a:endParaRPr lang="en-US"/>
        </a:p>
      </dgm:t>
    </dgm:pt>
    <dgm:pt modelId="{31925F1B-37E7-40CC-BB1F-AEDBEBB6BB5B}" type="sibTrans" cxnId="{4FC13478-4385-468D-A8EB-70C56856A359}">
      <dgm:prSet/>
      <dgm:spPr/>
      <dgm:t>
        <a:bodyPr/>
        <a:lstStyle/>
        <a:p>
          <a:endParaRPr lang="en-US"/>
        </a:p>
      </dgm:t>
    </dgm:pt>
    <dgm:pt modelId="{B2A31BB2-A00E-4A17-A799-7384B237E879}">
      <dgm:prSet/>
      <dgm:spPr/>
      <dgm:t>
        <a:bodyPr/>
        <a:lstStyle/>
        <a:p>
          <a:r>
            <a:rPr lang="en-US" dirty="0"/>
            <a:t>Implementation</a:t>
          </a:r>
        </a:p>
      </dgm:t>
    </dgm:pt>
    <dgm:pt modelId="{0592B56F-EEB9-4778-B900-D771409DD51A}" type="parTrans" cxnId="{2678FAE2-AE1B-424A-B7E8-31E038C090A0}">
      <dgm:prSet/>
      <dgm:spPr/>
      <dgm:t>
        <a:bodyPr/>
        <a:lstStyle/>
        <a:p>
          <a:endParaRPr lang="en-US"/>
        </a:p>
      </dgm:t>
    </dgm:pt>
    <dgm:pt modelId="{33F35471-722C-4FE9-842E-23E303462CE5}" type="sibTrans" cxnId="{2678FAE2-AE1B-424A-B7E8-31E038C090A0}">
      <dgm:prSet/>
      <dgm:spPr/>
      <dgm:t>
        <a:bodyPr/>
        <a:lstStyle/>
        <a:p>
          <a:endParaRPr lang="en-US"/>
        </a:p>
      </dgm:t>
    </dgm:pt>
    <dgm:pt modelId="{27857B2A-6339-482C-BBD3-DFC4CF9960BE}">
      <dgm:prSet/>
      <dgm:spPr/>
      <dgm:t>
        <a:bodyPr/>
        <a:lstStyle/>
        <a:p>
          <a:r>
            <a:rPr lang="en-US"/>
            <a:t>Assessment and future plans</a:t>
          </a:r>
        </a:p>
      </dgm:t>
    </dgm:pt>
    <dgm:pt modelId="{F6703DA7-CFDC-4654-9B97-19649689BC09}" type="parTrans" cxnId="{0309B6EA-130C-445E-A906-41F49E884E2E}">
      <dgm:prSet/>
      <dgm:spPr/>
      <dgm:t>
        <a:bodyPr/>
        <a:lstStyle/>
        <a:p>
          <a:endParaRPr lang="en-US"/>
        </a:p>
      </dgm:t>
    </dgm:pt>
    <dgm:pt modelId="{362E6403-492B-488B-99A8-C6CF4B809E90}" type="sibTrans" cxnId="{0309B6EA-130C-445E-A906-41F49E884E2E}">
      <dgm:prSet/>
      <dgm:spPr/>
      <dgm:t>
        <a:bodyPr/>
        <a:lstStyle/>
        <a:p>
          <a:endParaRPr lang="en-US"/>
        </a:p>
      </dgm:t>
    </dgm:pt>
    <dgm:pt modelId="{EFFF2121-ED94-4341-991E-78E595EF1247}">
      <dgm:prSet/>
      <dgm:spPr/>
      <dgm:t>
        <a:bodyPr/>
        <a:lstStyle/>
        <a:p>
          <a:r>
            <a:rPr lang="en-US" dirty="0"/>
            <a:t>Literature Review</a:t>
          </a:r>
        </a:p>
      </dgm:t>
    </dgm:pt>
    <dgm:pt modelId="{C0D18FEB-FA5A-4943-B170-F7DD3A6F8C78}" type="parTrans" cxnId="{DA287A97-1195-4DAB-BAB4-A62BB9EFD8EF}">
      <dgm:prSet/>
      <dgm:spPr/>
      <dgm:t>
        <a:bodyPr/>
        <a:lstStyle/>
        <a:p>
          <a:endParaRPr lang="en-US"/>
        </a:p>
      </dgm:t>
    </dgm:pt>
    <dgm:pt modelId="{FE4FA9C9-819B-40BE-9885-FF77282C8053}" type="sibTrans" cxnId="{DA287A97-1195-4DAB-BAB4-A62BB9EFD8EF}">
      <dgm:prSet/>
      <dgm:spPr/>
      <dgm:t>
        <a:bodyPr/>
        <a:lstStyle/>
        <a:p>
          <a:endParaRPr lang="en-US"/>
        </a:p>
      </dgm:t>
    </dgm:pt>
    <dgm:pt modelId="{C158529C-B79D-4BA1-84D9-8B1E99C0731E}">
      <dgm:prSet/>
      <dgm:spPr/>
      <dgm:t>
        <a:bodyPr/>
        <a:lstStyle/>
        <a:p>
          <a:r>
            <a:rPr lang="en-US" dirty="0"/>
            <a:t>Examples of Technical Services Reorganization</a:t>
          </a:r>
        </a:p>
      </dgm:t>
    </dgm:pt>
    <dgm:pt modelId="{FE16A467-1C0D-4D71-A252-1557A79C466F}" type="parTrans" cxnId="{B0AAD842-4E0B-4117-A60A-2683C30933F3}">
      <dgm:prSet/>
      <dgm:spPr/>
      <dgm:t>
        <a:bodyPr/>
        <a:lstStyle/>
        <a:p>
          <a:endParaRPr lang="en-US"/>
        </a:p>
      </dgm:t>
    </dgm:pt>
    <dgm:pt modelId="{CC48701D-4065-4BB4-8705-42F097D4F488}" type="sibTrans" cxnId="{B0AAD842-4E0B-4117-A60A-2683C30933F3}">
      <dgm:prSet/>
      <dgm:spPr/>
      <dgm:t>
        <a:bodyPr/>
        <a:lstStyle/>
        <a:p>
          <a:endParaRPr lang="en-US"/>
        </a:p>
      </dgm:t>
    </dgm:pt>
    <dgm:pt modelId="{56C8425B-D30E-4BA2-BB28-520278AAEB3A}">
      <dgm:prSet/>
      <dgm:spPr/>
      <dgm:t>
        <a:bodyPr/>
        <a:lstStyle/>
        <a:p>
          <a:r>
            <a:rPr lang="en-US" dirty="0"/>
            <a:t>Reassignment of duties</a:t>
          </a:r>
        </a:p>
      </dgm:t>
    </dgm:pt>
    <dgm:pt modelId="{0585603D-D93C-4139-95EA-F9F68061A492}" type="parTrans" cxnId="{3A4B8FA0-4807-4E25-AD33-A0A5C80EF8E5}">
      <dgm:prSet/>
      <dgm:spPr/>
      <dgm:t>
        <a:bodyPr/>
        <a:lstStyle/>
        <a:p>
          <a:endParaRPr lang="en-US"/>
        </a:p>
      </dgm:t>
    </dgm:pt>
    <dgm:pt modelId="{3DB79516-3A78-4A25-83F9-B719AC080C64}" type="sibTrans" cxnId="{3A4B8FA0-4807-4E25-AD33-A0A5C80EF8E5}">
      <dgm:prSet/>
      <dgm:spPr/>
      <dgm:t>
        <a:bodyPr/>
        <a:lstStyle/>
        <a:p>
          <a:endParaRPr lang="en-US"/>
        </a:p>
      </dgm:t>
    </dgm:pt>
    <dgm:pt modelId="{DFEA78A6-EAA1-4526-9575-6C5A281856A0}" type="pres">
      <dgm:prSet presAssocID="{E80E5E20-E3D3-4925-8A91-D63A85D98E57}" presName="vert0" presStyleCnt="0">
        <dgm:presLayoutVars>
          <dgm:dir/>
          <dgm:animOne val="branch"/>
          <dgm:animLvl val="lvl"/>
        </dgm:presLayoutVars>
      </dgm:prSet>
      <dgm:spPr/>
    </dgm:pt>
    <dgm:pt modelId="{7A37E61B-6283-4135-8004-4637EA4A4FAE}" type="pres">
      <dgm:prSet presAssocID="{315F6478-C488-4ABE-9555-EF3B5A332CE6}" presName="thickLine" presStyleLbl="alignNode1" presStyleIdx="0" presStyleCnt="9"/>
      <dgm:spPr/>
    </dgm:pt>
    <dgm:pt modelId="{F074E10F-E052-4262-B981-499D928FEFA9}" type="pres">
      <dgm:prSet presAssocID="{315F6478-C488-4ABE-9555-EF3B5A332CE6}" presName="horz1" presStyleCnt="0"/>
      <dgm:spPr/>
    </dgm:pt>
    <dgm:pt modelId="{81855591-CDC8-4C09-90FA-39C6A200C9C0}" type="pres">
      <dgm:prSet presAssocID="{315F6478-C488-4ABE-9555-EF3B5A332CE6}" presName="tx1" presStyleLbl="revTx" presStyleIdx="0" presStyleCnt="9"/>
      <dgm:spPr/>
    </dgm:pt>
    <dgm:pt modelId="{C3EF98D6-1A4E-4D08-A59C-09569BB2972D}" type="pres">
      <dgm:prSet presAssocID="{315F6478-C488-4ABE-9555-EF3B5A332CE6}" presName="vert1" presStyleCnt="0"/>
      <dgm:spPr/>
    </dgm:pt>
    <dgm:pt modelId="{B1AE3078-A8AC-4214-ABAA-957FEA1E4860}" type="pres">
      <dgm:prSet presAssocID="{71D95A85-26AA-4D6B-9C24-4B3318A23EAA}" presName="thickLine" presStyleLbl="alignNode1" presStyleIdx="1" presStyleCnt="9"/>
      <dgm:spPr/>
    </dgm:pt>
    <dgm:pt modelId="{11DE2538-D8C3-42F6-BE4D-3EC082024F0D}" type="pres">
      <dgm:prSet presAssocID="{71D95A85-26AA-4D6B-9C24-4B3318A23EAA}" presName="horz1" presStyleCnt="0"/>
      <dgm:spPr/>
    </dgm:pt>
    <dgm:pt modelId="{145D762C-9F43-4C67-A58F-DD8CFC30835F}" type="pres">
      <dgm:prSet presAssocID="{71D95A85-26AA-4D6B-9C24-4B3318A23EAA}" presName="tx1" presStyleLbl="revTx" presStyleIdx="1" presStyleCnt="9"/>
      <dgm:spPr/>
    </dgm:pt>
    <dgm:pt modelId="{509F4D16-63C1-4EDF-9C1E-EDF5D76C1D69}" type="pres">
      <dgm:prSet presAssocID="{71D95A85-26AA-4D6B-9C24-4B3318A23EAA}" presName="vert1" presStyleCnt="0"/>
      <dgm:spPr/>
    </dgm:pt>
    <dgm:pt modelId="{C45A399F-8B62-45A3-B8B1-76327FEF86F5}" type="pres">
      <dgm:prSet presAssocID="{EFFF2121-ED94-4341-991E-78E595EF1247}" presName="thickLine" presStyleLbl="alignNode1" presStyleIdx="2" presStyleCnt="9"/>
      <dgm:spPr/>
    </dgm:pt>
    <dgm:pt modelId="{665E02C1-FF2C-416D-85EA-D7FAD4593B6E}" type="pres">
      <dgm:prSet presAssocID="{EFFF2121-ED94-4341-991E-78E595EF1247}" presName="horz1" presStyleCnt="0"/>
      <dgm:spPr/>
    </dgm:pt>
    <dgm:pt modelId="{D4CB4760-03A1-45C8-8E83-B6AB6FE57CB2}" type="pres">
      <dgm:prSet presAssocID="{EFFF2121-ED94-4341-991E-78E595EF1247}" presName="tx1" presStyleLbl="revTx" presStyleIdx="2" presStyleCnt="9"/>
      <dgm:spPr/>
    </dgm:pt>
    <dgm:pt modelId="{1F6B4C7B-8D17-43E1-BCF3-B13473FDDE14}" type="pres">
      <dgm:prSet presAssocID="{EFFF2121-ED94-4341-991E-78E595EF1247}" presName="vert1" presStyleCnt="0"/>
      <dgm:spPr/>
    </dgm:pt>
    <dgm:pt modelId="{1F56DE6F-BEC5-42E2-B965-0ADCF64D649C}" type="pres">
      <dgm:prSet presAssocID="{C158529C-B79D-4BA1-84D9-8B1E99C0731E}" presName="thickLine" presStyleLbl="alignNode1" presStyleIdx="3" presStyleCnt="9"/>
      <dgm:spPr/>
    </dgm:pt>
    <dgm:pt modelId="{50962876-DCB6-4674-AD08-3BEFE1A00BB4}" type="pres">
      <dgm:prSet presAssocID="{C158529C-B79D-4BA1-84D9-8B1E99C0731E}" presName="horz1" presStyleCnt="0"/>
      <dgm:spPr/>
    </dgm:pt>
    <dgm:pt modelId="{98C38791-38B3-4554-9C61-0410B09974EA}" type="pres">
      <dgm:prSet presAssocID="{C158529C-B79D-4BA1-84D9-8B1E99C0731E}" presName="tx1" presStyleLbl="revTx" presStyleIdx="3" presStyleCnt="9"/>
      <dgm:spPr/>
    </dgm:pt>
    <dgm:pt modelId="{FEA4A5EA-E5FA-47CA-AFA7-5ACF5C9BA817}" type="pres">
      <dgm:prSet presAssocID="{C158529C-B79D-4BA1-84D9-8B1E99C0731E}" presName="vert1" presStyleCnt="0"/>
      <dgm:spPr/>
    </dgm:pt>
    <dgm:pt modelId="{3DAF13D8-AB6D-48C2-9C3A-E2E1A85690D3}" type="pres">
      <dgm:prSet presAssocID="{C6204EF9-68CD-4120-A039-71F271CE4282}" presName="thickLine" presStyleLbl="alignNode1" presStyleIdx="4" presStyleCnt="9"/>
      <dgm:spPr/>
    </dgm:pt>
    <dgm:pt modelId="{407A7D37-4727-494E-8726-F95B615AC094}" type="pres">
      <dgm:prSet presAssocID="{C6204EF9-68CD-4120-A039-71F271CE4282}" presName="horz1" presStyleCnt="0"/>
      <dgm:spPr/>
    </dgm:pt>
    <dgm:pt modelId="{A3CB8EA4-8A86-4331-9E3A-8232B9B04047}" type="pres">
      <dgm:prSet presAssocID="{C6204EF9-68CD-4120-A039-71F271CE4282}" presName="tx1" presStyleLbl="revTx" presStyleIdx="4" presStyleCnt="9"/>
      <dgm:spPr/>
    </dgm:pt>
    <dgm:pt modelId="{62F53C50-C897-41B8-AC93-3E7070D894C1}" type="pres">
      <dgm:prSet presAssocID="{C6204EF9-68CD-4120-A039-71F271CE4282}" presName="vert1" presStyleCnt="0"/>
      <dgm:spPr/>
    </dgm:pt>
    <dgm:pt modelId="{C63CBF76-243A-4AFC-9F3D-EB81119DD02F}" type="pres">
      <dgm:prSet presAssocID="{8737699D-523C-4033-A4F9-C223B1CF6586}" presName="thickLine" presStyleLbl="alignNode1" presStyleIdx="5" presStyleCnt="9"/>
      <dgm:spPr/>
    </dgm:pt>
    <dgm:pt modelId="{2CF329F1-6DB1-4D4B-BBB3-0FB9163A051D}" type="pres">
      <dgm:prSet presAssocID="{8737699D-523C-4033-A4F9-C223B1CF6586}" presName="horz1" presStyleCnt="0"/>
      <dgm:spPr/>
    </dgm:pt>
    <dgm:pt modelId="{F821EA6C-702E-414D-A2B6-956CC7D4A29D}" type="pres">
      <dgm:prSet presAssocID="{8737699D-523C-4033-A4F9-C223B1CF6586}" presName="tx1" presStyleLbl="revTx" presStyleIdx="5" presStyleCnt="9"/>
      <dgm:spPr/>
    </dgm:pt>
    <dgm:pt modelId="{151E1A65-E886-4FB7-A9ED-C8488458C24D}" type="pres">
      <dgm:prSet presAssocID="{8737699D-523C-4033-A4F9-C223B1CF6586}" presName="vert1" presStyleCnt="0"/>
      <dgm:spPr/>
    </dgm:pt>
    <dgm:pt modelId="{21DF8C46-C278-4A87-95E6-D17FB591A977}" type="pres">
      <dgm:prSet presAssocID="{B2A31BB2-A00E-4A17-A799-7384B237E879}" presName="thickLine" presStyleLbl="alignNode1" presStyleIdx="6" presStyleCnt="9"/>
      <dgm:spPr/>
    </dgm:pt>
    <dgm:pt modelId="{3A262E84-1243-497A-BE7C-54052DFF30E1}" type="pres">
      <dgm:prSet presAssocID="{B2A31BB2-A00E-4A17-A799-7384B237E879}" presName="horz1" presStyleCnt="0"/>
      <dgm:spPr/>
    </dgm:pt>
    <dgm:pt modelId="{33E4228C-39AF-46C7-90DA-2A068F3CD501}" type="pres">
      <dgm:prSet presAssocID="{B2A31BB2-A00E-4A17-A799-7384B237E879}" presName="tx1" presStyleLbl="revTx" presStyleIdx="6" presStyleCnt="9"/>
      <dgm:spPr/>
    </dgm:pt>
    <dgm:pt modelId="{E995A4EA-7F31-4C26-8E49-D929A0C12082}" type="pres">
      <dgm:prSet presAssocID="{B2A31BB2-A00E-4A17-A799-7384B237E879}" presName="vert1" presStyleCnt="0"/>
      <dgm:spPr/>
    </dgm:pt>
    <dgm:pt modelId="{4E4B606B-383C-4921-940D-6256CD4DD2D1}" type="pres">
      <dgm:prSet presAssocID="{56C8425B-D30E-4BA2-BB28-520278AAEB3A}" presName="thickLine" presStyleLbl="alignNode1" presStyleIdx="7" presStyleCnt="9"/>
      <dgm:spPr/>
    </dgm:pt>
    <dgm:pt modelId="{D185597B-E3FD-402A-8621-155757443BA4}" type="pres">
      <dgm:prSet presAssocID="{56C8425B-D30E-4BA2-BB28-520278AAEB3A}" presName="horz1" presStyleCnt="0"/>
      <dgm:spPr/>
    </dgm:pt>
    <dgm:pt modelId="{CC3B48DE-93D3-49D3-A74A-4DC3159D3E13}" type="pres">
      <dgm:prSet presAssocID="{56C8425B-D30E-4BA2-BB28-520278AAEB3A}" presName="tx1" presStyleLbl="revTx" presStyleIdx="7" presStyleCnt="9"/>
      <dgm:spPr/>
    </dgm:pt>
    <dgm:pt modelId="{434EDD6D-6C5A-418E-9D85-70C8D7FA954D}" type="pres">
      <dgm:prSet presAssocID="{56C8425B-D30E-4BA2-BB28-520278AAEB3A}" presName="vert1" presStyleCnt="0"/>
      <dgm:spPr/>
    </dgm:pt>
    <dgm:pt modelId="{604CB58A-1EA5-4D02-A6A7-D928C896C24F}" type="pres">
      <dgm:prSet presAssocID="{27857B2A-6339-482C-BBD3-DFC4CF9960BE}" presName="thickLine" presStyleLbl="alignNode1" presStyleIdx="8" presStyleCnt="9"/>
      <dgm:spPr/>
    </dgm:pt>
    <dgm:pt modelId="{0974C065-EC17-4A75-BE1A-C8E1C49C85C4}" type="pres">
      <dgm:prSet presAssocID="{27857B2A-6339-482C-BBD3-DFC4CF9960BE}" presName="horz1" presStyleCnt="0"/>
      <dgm:spPr/>
    </dgm:pt>
    <dgm:pt modelId="{C3A3089B-9891-4AB9-91B4-175D410C4E13}" type="pres">
      <dgm:prSet presAssocID="{27857B2A-6339-482C-BBD3-DFC4CF9960BE}" presName="tx1" presStyleLbl="revTx" presStyleIdx="8" presStyleCnt="9"/>
      <dgm:spPr/>
    </dgm:pt>
    <dgm:pt modelId="{F7A7751F-9C46-4906-9925-42575BABB93B}" type="pres">
      <dgm:prSet presAssocID="{27857B2A-6339-482C-BBD3-DFC4CF9960BE}" presName="vert1" presStyleCnt="0"/>
      <dgm:spPr/>
    </dgm:pt>
  </dgm:ptLst>
  <dgm:cxnLst>
    <dgm:cxn modelId="{72F0A703-E308-4D25-92B8-1121783D950F}" type="presOf" srcId="{71D95A85-26AA-4D6B-9C24-4B3318A23EAA}" destId="{145D762C-9F43-4C67-A58F-DD8CFC30835F}" srcOrd="0" destOrd="0" presId="urn:microsoft.com/office/officeart/2008/layout/LinedList"/>
    <dgm:cxn modelId="{5B7B7C21-62EC-47A9-89B8-6A0C14C6F77B}" srcId="{E80E5E20-E3D3-4925-8A91-D63A85D98E57}" destId="{315F6478-C488-4ABE-9555-EF3B5A332CE6}" srcOrd="0" destOrd="0" parTransId="{78AFE694-6227-40A3-935A-9F668A080FDA}" sibTransId="{4AD77AB0-C1E7-4F25-81C4-5B0F54958C01}"/>
    <dgm:cxn modelId="{224AE32E-EC01-4356-B5F2-2D126575B641}" srcId="{E80E5E20-E3D3-4925-8A91-D63A85D98E57}" destId="{71D95A85-26AA-4D6B-9C24-4B3318A23EAA}" srcOrd="1" destOrd="0" parTransId="{A54C26EF-4E68-4605-8153-797F5788316B}" sibTransId="{9391E1EE-3044-4D9A-827A-AAF1E3217368}"/>
    <dgm:cxn modelId="{76458E3C-0D88-4B99-8CE7-F42EF07FCB4D}" type="presOf" srcId="{C6204EF9-68CD-4120-A039-71F271CE4282}" destId="{A3CB8EA4-8A86-4331-9E3A-8232B9B04047}" srcOrd="0" destOrd="0" presId="urn:microsoft.com/office/officeart/2008/layout/LinedList"/>
    <dgm:cxn modelId="{0C24025B-2AB7-488E-BA7A-FD05135F795B}" type="presOf" srcId="{E80E5E20-E3D3-4925-8A91-D63A85D98E57}" destId="{DFEA78A6-EAA1-4526-9575-6C5A281856A0}" srcOrd="0" destOrd="0" presId="urn:microsoft.com/office/officeart/2008/layout/LinedList"/>
    <dgm:cxn modelId="{B0AAD842-4E0B-4117-A60A-2683C30933F3}" srcId="{E80E5E20-E3D3-4925-8A91-D63A85D98E57}" destId="{C158529C-B79D-4BA1-84D9-8B1E99C0731E}" srcOrd="3" destOrd="0" parTransId="{FE16A467-1C0D-4D71-A252-1557A79C466F}" sibTransId="{CC48701D-4065-4BB4-8705-42F097D4F488}"/>
    <dgm:cxn modelId="{42D7D165-AF02-47E8-A43E-4F9DDDE6D640}" srcId="{E80E5E20-E3D3-4925-8A91-D63A85D98E57}" destId="{C6204EF9-68CD-4120-A039-71F271CE4282}" srcOrd="4" destOrd="0" parTransId="{54B4B0CD-DDC0-4E2F-AE08-1769CF34E7A8}" sibTransId="{646855FC-AC77-4B72-AD99-458FC15FF010}"/>
    <dgm:cxn modelId="{778EF368-3AED-408A-BD22-90345BD931EA}" type="presOf" srcId="{EFFF2121-ED94-4341-991E-78E595EF1247}" destId="{D4CB4760-03A1-45C8-8E83-B6AB6FE57CB2}" srcOrd="0" destOrd="0" presId="urn:microsoft.com/office/officeart/2008/layout/LinedList"/>
    <dgm:cxn modelId="{EE22E470-E5C1-40BA-9CC9-C87E63323837}" type="presOf" srcId="{B2A31BB2-A00E-4A17-A799-7384B237E879}" destId="{33E4228C-39AF-46C7-90DA-2A068F3CD501}" srcOrd="0" destOrd="0" presId="urn:microsoft.com/office/officeart/2008/layout/LinedList"/>
    <dgm:cxn modelId="{DF605F54-9107-4BFC-96D4-37FE9BC4A17A}" type="presOf" srcId="{8737699D-523C-4033-A4F9-C223B1CF6586}" destId="{F821EA6C-702E-414D-A2B6-956CC7D4A29D}" srcOrd="0" destOrd="0" presId="urn:microsoft.com/office/officeart/2008/layout/LinedList"/>
    <dgm:cxn modelId="{4FC13478-4385-468D-A8EB-70C56856A359}" srcId="{E80E5E20-E3D3-4925-8A91-D63A85D98E57}" destId="{8737699D-523C-4033-A4F9-C223B1CF6586}" srcOrd="5" destOrd="0" parTransId="{F4C95636-8C59-485A-AD77-AF3939422B43}" sibTransId="{31925F1B-37E7-40CC-BB1F-AEDBEBB6BB5B}"/>
    <dgm:cxn modelId="{52E42196-425C-4595-B449-C399937C75AA}" type="presOf" srcId="{C158529C-B79D-4BA1-84D9-8B1E99C0731E}" destId="{98C38791-38B3-4554-9C61-0410B09974EA}" srcOrd="0" destOrd="0" presId="urn:microsoft.com/office/officeart/2008/layout/LinedList"/>
    <dgm:cxn modelId="{DA287A97-1195-4DAB-BAB4-A62BB9EFD8EF}" srcId="{E80E5E20-E3D3-4925-8A91-D63A85D98E57}" destId="{EFFF2121-ED94-4341-991E-78E595EF1247}" srcOrd="2" destOrd="0" parTransId="{C0D18FEB-FA5A-4943-B170-F7DD3A6F8C78}" sibTransId="{FE4FA9C9-819B-40BE-9885-FF77282C8053}"/>
    <dgm:cxn modelId="{3A4B8FA0-4807-4E25-AD33-A0A5C80EF8E5}" srcId="{E80E5E20-E3D3-4925-8A91-D63A85D98E57}" destId="{56C8425B-D30E-4BA2-BB28-520278AAEB3A}" srcOrd="7" destOrd="0" parTransId="{0585603D-D93C-4139-95EA-F9F68061A492}" sibTransId="{3DB79516-3A78-4A25-83F9-B719AC080C64}"/>
    <dgm:cxn modelId="{7C7D34B7-9DB4-406A-938F-C9D4FF511732}" type="presOf" srcId="{315F6478-C488-4ABE-9555-EF3B5A332CE6}" destId="{81855591-CDC8-4C09-90FA-39C6A200C9C0}" srcOrd="0" destOrd="0" presId="urn:microsoft.com/office/officeart/2008/layout/LinedList"/>
    <dgm:cxn modelId="{FBF5E9DC-1F76-4620-BE1B-8490BA24D43B}" type="presOf" srcId="{27857B2A-6339-482C-BBD3-DFC4CF9960BE}" destId="{C3A3089B-9891-4AB9-91B4-175D410C4E13}" srcOrd="0" destOrd="0" presId="urn:microsoft.com/office/officeart/2008/layout/LinedList"/>
    <dgm:cxn modelId="{2678FAE2-AE1B-424A-B7E8-31E038C090A0}" srcId="{E80E5E20-E3D3-4925-8A91-D63A85D98E57}" destId="{B2A31BB2-A00E-4A17-A799-7384B237E879}" srcOrd="6" destOrd="0" parTransId="{0592B56F-EEB9-4778-B900-D771409DD51A}" sibTransId="{33F35471-722C-4FE9-842E-23E303462CE5}"/>
    <dgm:cxn modelId="{0309B6EA-130C-445E-A906-41F49E884E2E}" srcId="{E80E5E20-E3D3-4925-8A91-D63A85D98E57}" destId="{27857B2A-6339-482C-BBD3-DFC4CF9960BE}" srcOrd="8" destOrd="0" parTransId="{F6703DA7-CFDC-4654-9B97-19649689BC09}" sibTransId="{362E6403-492B-488B-99A8-C6CF4B809E90}"/>
    <dgm:cxn modelId="{E87134F2-4F2C-40D1-ACE7-3B3B712BDDCA}" type="presOf" srcId="{56C8425B-D30E-4BA2-BB28-520278AAEB3A}" destId="{CC3B48DE-93D3-49D3-A74A-4DC3159D3E13}" srcOrd="0" destOrd="0" presId="urn:microsoft.com/office/officeart/2008/layout/LinedList"/>
    <dgm:cxn modelId="{AC610C7F-F09E-436F-8B56-07EED3A1B127}" type="presParOf" srcId="{DFEA78A6-EAA1-4526-9575-6C5A281856A0}" destId="{7A37E61B-6283-4135-8004-4637EA4A4FAE}" srcOrd="0" destOrd="0" presId="urn:microsoft.com/office/officeart/2008/layout/LinedList"/>
    <dgm:cxn modelId="{55CA381F-5FD3-45A0-9856-EBF52B0680F3}" type="presParOf" srcId="{DFEA78A6-EAA1-4526-9575-6C5A281856A0}" destId="{F074E10F-E052-4262-B981-499D928FEFA9}" srcOrd="1" destOrd="0" presId="urn:microsoft.com/office/officeart/2008/layout/LinedList"/>
    <dgm:cxn modelId="{A2DD3652-F54E-4C25-B837-44962DE095C9}" type="presParOf" srcId="{F074E10F-E052-4262-B981-499D928FEFA9}" destId="{81855591-CDC8-4C09-90FA-39C6A200C9C0}" srcOrd="0" destOrd="0" presId="urn:microsoft.com/office/officeart/2008/layout/LinedList"/>
    <dgm:cxn modelId="{4CB21831-7920-4127-8466-118F3448D17B}" type="presParOf" srcId="{F074E10F-E052-4262-B981-499D928FEFA9}" destId="{C3EF98D6-1A4E-4D08-A59C-09569BB2972D}" srcOrd="1" destOrd="0" presId="urn:microsoft.com/office/officeart/2008/layout/LinedList"/>
    <dgm:cxn modelId="{92931C3B-FEF0-448A-A322-48301FC3F5F0}" type="presParOf" srcId="{DFEA78A6-EAA1-4526-9575-6C5A281856A0}" destId="{B1AE3078-A8AC-4214-ABAA-957FEA1E4860}" srcOrd="2" destOrd="0" presId="urn:microsoft.com/office/officeart/2008/layout/LinedList"/>
    <dgm:cxn modelId="{57B37A0A-9F95-4CE7-A61B-FA3E1EFF60A9}" type="presParOf" srcId="{DFEA78A6-EAA1-4526-9575-6C5A281856A0}" destId="{11DE2538-D8C3-42F6-BE4D-3EC082024F0D}" srcOrd="3" destOrd="0" presId="urn:microsoft.com/office/officeart/2008/layout/LinedList"/>
    <dgm:cxn modelId="{B99CC89E-5372-413C-BD57-5189705EE107}" type="presParOf" srcId="{11DE2538-D8C3-42F6-BE4D-3EC082024F0D}" destId="{145D762C-9F43-4C67-A58F-DD8CFC30835F}" srcOrd="0" destOrd="0" presId="urn:microsoft.com/office/officeart/2008/layout/LinedList"/>
    <dgm:cxn modelId="{2236A151-A882-4915-AD15-46EF8E5090F7}" type="presParOf" srcId="{11DE2538-D8C3-42F6-BE4D-3EC082024F0D}" destId="{509F4D16-63C1-4EDF-9C1E-EDF5D76C1D69}" srcOrd="1" destOrd="0" presId="urn:microsoft.com/office/officeart/2008/layout/LinedList"/>
    <dgm:cxn modelId="{1D5ABB25-C8CF-4B2B-BFFD-9353619A0882}" type="presParOf" srcId="{DFEA78A6-EAA1-4526-9575-6C5A281856A0}" destId="{C45A399F-8B62-45A3-B8B1-76327FEF86F5}" srcOrd="4" destOrd="0" presId="urn:microsoft.com/office/officeart/2008/layout/LinedList"/>
    <dgm:cxn modelId="{0A56726B-4371-4313-89A8-FEEDA5E013FE}" type="presParOf" srcId="{DFEA78A6-EAA1-4526-9575-6C5A281856A0}" destId="{665E02C1-FF2C-416D-85EA-D7FAD4593B6E}" srcOrd="5" destOrd="0" presId="urn:microsoft.com/office/officeart/2008/layout/LinedList"/>
    <dgm:cxn modelId="{531671AB-E97B-4E9F-B250-4EBAB7F24D96}" type="presParOf" srcId="{665E02C1-FF2C-416D-85EA-D7FAD4593B6E}" destId="{D4CB4760-03A1-45C8-8E83-B6AB6FE57CB2}" srcOrd="0" destOrd="0" presId="urn:microsoft.com/office/officeart/2008/layout/LinedList"/>
    <dgm:cxn modelId="{B5176736-C21C-40D9-88DC-DD31CDEFDF4A}" type="presParOf" srcId="{665E02C1-FF2C-416D-85EA-D7FAD4593B6E}" destId="{1F6B4C7B-8D17-43E1-BCF3-B13473FDDE14}" srcOrd="1" destOrd="0" presId="urn:microsoft.com/office/officeart/2008/layout/LinedList"/>
    <dgm:cxn modelId="{C8248E6A-3720-40DF-AAF5-FFC4EB3C7E18}" type="presParOf" srcId="{DFEA78A6-EAA1-4526-9575-6C5A281856A0}" destId="{1F56DE6F-BEC5-42E2-B965-0ADCF64D649C}" srcOrd="6" destOrd="0" presId="urn:microsoft.com/office/officeart/2008/layout/LinedList"/>
    <dgm:cxn modelId="{D83C6DA6-B6C0-4676-904C-4425A7652357}" type="presParOf" srcId="{DFEA78A6-EAA1-4526-9575-6C5A281856A0}" destId="{50962876-DCB6-4674-AD08-3BEFE1A00BB4}" srcOrd="7" destOrd="0" presId="urn:microsoft.com/office/officeart/2008/layout/LinedList"/>
    <dgm:cxn modelId="{41DBB31E-7000-4CA2-8654-E8FDF683372D}" type="presParOf" srcId="{50962876-DCB6-4674-AD08-3BEFE1A00BB4}" destId="{98C38791-38B3-4554-9C61-0410B09974EA}" srcOrd="0" destOrd="0" presId="urn:microsoft.com/office/officeart/2008/layout/LinedList"/>
    <dgm:cxn modelId="{27C12DD2-870B-48D5-9F11-06AFDA2CE1D6}" type="presParOf" srcId="{50962876-DCB6-4674-AD08-3BEFE1A00BB4}" destId="{FEA4A5EA-E5FA-47CA-AFA7-5ACF5C9BA817}" srcOrd="1" destOrd="0" presId="urn:microsoft.com/office/officeart/2008/layout/LinedList"/>
    <dgm:cxn modelId="{4CDA041F-95DB-4FE2-A304-9FC9BC40F02C}" type="presParOf" srcId="{DFEA78A6-EAA1-4526-9575-6C5A281856A0}" destId="{3DAF13D8-AB6D-48C2-9C3A-E2E1A85690D3}" srcOrd="8" destOrd="0" presId="urn:microsoft.com/office/officeart/2008/layout/LinedList"/>
    <dgm:cxn modelId="{1C3CC788-6D21-477B-9669-3C7EDB5EDF1E}" type="presParOf" srcId="{DFEA78A6-EAA1-4526-9575-6C5A281856A0}" destId="{407A7D37-4727-494E-8726-F95B615AC094}" srcOrd="9" destOrd="0" presId="urn:microsoft.com/office/officeart/2008/layout/LinedList"/>
    <dgm:cxn modelId="{C17DBF55-C64D-42CC-A7EE-79DB7B5FEB3E}" type="presParOf" srcId="{407A7D37-4727-494E-8726-F95B615AC094}" destId="{A3CB8EA4-8A86-4331-9E3A-8232B9B04047}" srcOrd="0" destOrd="0" presId="urn:microsoft.com/office/officeart/2008/layout/LinedList"/>
    <dgm:cxn modelId="{4D540B1F-CB6E-475E-8671-3D6944C503BA}" type="presParOf" srcId="{407A7D37-4727-494E-8726-F95B615AC094}" destId="{62F53C50-C897-41B8-AC93-3E7070D894C1}" srcOrd="1" destOrd="0" presId="urn:microsoft.com/office/officeart/2008/layout/LinedList"/>
    <dgm:cxn modelId="{4B910EBA-7C25-4E00-B6D3-BC3B2C398381}" type="presParOf" srcId="{DFEA78A6-EAA1-4526-9575-6C5A281856A0}" destId="{C63CBF76-243A-4AFC-9F3D-EB81119DD02F}" srcOrd="10" destOrd="0" presId="urn:microsoft.com/office/officeart/2008/layout/LinedList"/>
    <dgm:cxn modelId="{1DE4ED06-3232-4F27-94DF-FC238E99C43B}" type="presParOf" srcId="{DFEA78A6-EAA1-4526-9575-6C5A281856A0}" destId="{2CF329F1-6DB1-4D4B-BBB3-0FB9163A051D}" srcOrd="11" destOrd="0" presId="urn:microsoft.com/office/officeart/2008/layout/LinedList"/>
    <dgm:cxn modelId="{B9979430-2386-4D52-8780-413593B5C603}" type="presParOf" srcId="{2CF329F1-6DB1-4D4B-BBB3-0FB9163A051D}" destId="{F821EA6C-702E-414D-A2B6-956CC7D4A29D}" srcOrd="0" destOrd="0" presId="urn:microsoft.com/office/officeart/2008/layout/LinedList"/>
    <dgm:cxn modelId="{916039C6-8CD5-4BA6-A8CD-EC8E08FC81DB}" type="presParOf" srcId="{2CF329F1-6DB1-4D4B-BBB3-0FB9163A051D}" destId="{151E1A65-E886-4FB7-A9ED-C8488458C24D}" srcOrd="1" destOrd="0" presId="urn:microsoft.com/office/officeart/2008/layout/LinedList"/>
    <dgm:cxn modelId="{3AA1D7D6-36BC-4919-A79D-E3448F27AF81}" type="presParOf" srcId="{DFEA78A6-EAA1-4526-9575-6C5A281856A0}" destId="{21DF8C46-C278-4A87-95E6-D17FB591A977}" srcOrd="12" destOrd="0" presId="urn:microsoft.com/office/officeart/2008/layout/LinedList"/>
    <dgm:cxn modelId="{80391742-D868-460C-8C4F-B06B017A8B42}" type="presParOf" srcId="{DFEA78A6-EAA1-4526-9575-6C5A281856A0}" destId="{3A262E84-1243-497A-BE7C-54052DFF30E1}" srcOrd="13" destOrd="0" presId="urn:microsoft.com/office/officeart/2008/layout/LinedList"/>
    <dgm:cxn modelId="{D4A5CD24-D078-4094-8990-F8C57CFB6D67}" type="presParOf" srcId="{3A262E84-1243-497A-BE7C-54052DFF30E1}" destId="{33E4228C-39AF-46C7-90DA-2A068F3CD501}" srcOrd="0" destOrd="0" presId="urn:microsoft.com/office/officeart/2008/layout/LinedList"/>
    <dgm:cxn modelId="{8DEEA9F8-80DA-43BE-8962-F5D8BEB0452D}" type="presParOf" srcId="{3A262E84-1243-497A-BE7C-54052DFF30E1}" destId="{E995A4EA-7F31-4C26-8E49-D929A0C12082}" srcOrd="1" destOrd="0" presId="urn:microsoft.com/office/officeart/2008/layout/LinedList"/>
    <dgm:cxn modelId="{F645EDB5-E5B9-41C8-89B8-6103103FEAC3}" type="presParOf" srcId="{DFEA78A6-EAA1-4526-9575-6C5A281856A0}" destId="{4E4B606B-383C-4921-940D-6256CD4DD2D1}" srcOrd="14" destOrd="0" presId="urn:microsoft.com/office/officeart/2008/layout/LinedList"/>
    <dgm:cxn modelId="{44E02D44-9F2D-450A-AC03-382C938C856C}" type="presParOf" srcId="{DFEA78A6-EAA1-4526-9575-6C5A281856A0}" destId="{D185597B-E3FD-402A-8621-155757443BA4}" srcOrd="15" destOrd="0" presId="urn:microsoft.com/office/officeart/2008/layout/LinedList"/>
    <dgm:cxn modelId="{538F981F-9562-4E84-A65C-7CB0DB7A1395}" type="presParOf" srcId="{D185597B-E3FD-402A-8621-155757443BA4}" destId="{CC3B48DE-93D3-49D3-A74A-4DC3159D3E13}" srcOrd="0" destOrd="0" presId="urn:microsoft.com/office/officeart/2008/layout/LinedList"/>
    <dgm:cxn modelId="{C603DF5B-53C0-48A1-BB17-D13E6A10B054}" type="presParOf" srcId="{D185597B-E3FD-402A-8621-155757443BA4}" destId="{434EDD6D-6C5A-418E-9D85-70C8D7FA954D}" srcOrd="1" destOrd="0" presId="urn:microsoft.com/office/officeart/2008/layout/LinedList"/>
    <dgm:cxn modelId="{C5D9F804-F1C0-4B42-8F09-D33FC236D0A0}" type="presParOf" srcId="{DFEA78A6-EAA1-4526-9575-6C5A281856A0}" destId="{604CB58A-1EA5-4D02-A6A7-D928C896C24F}" srcOrd="16" destOrd="0" presId="urn:microsoft.com/office/officeart/2008/layout/LinedList"/>
    <dgm:cxn modelId="{1016B8BE-F772-4826-B2D7-0244AE033022}" type="presParOf" srcId="{DFEA78A6-EAA1-4526-9575-6C5A281856A0}" destId="{0974C065-EC17-4A75-BE1A-C8E1C49C85C4}" srcOrd="17" destOrd="0" presId="urn:microsoft.com/office/officeart/2008/layout/LinedList"/>
    <dgm:cxn modelId="{2539659F-12B0-45BF-AA86-C047F0C95AF5}" type="presParOf" srcId="{0974C065-EC17-4A75-BE1A-C8E1C49C85C4}" destId="{C3A3089B-9891-4AB9-91B4-175D410C4E13}" srcOrd="0" destOrd="0" presId="urn:microsoft.com/office/officeart/2008/layout/LinedList"/>
    <dgm:cxn modelId="{4D1EDD7B-658F-4C54-82DD-71C8A1717257}" type="presParOf" srcId="{0974C065-EC17-4A75-BE1A-C8E1C49C85C4}" destId="{F7A7751F-9C46-4906-9925-42575BABB93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7E61B-6283-4135-8004-4637EA4A4FAE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55591-CDC8-4C09-90FA-39C6A200C9C0}">
      <dsp:nvSpPr>
        <dsp:cNvPr id="0" name=""/>
        <dsp:cNvSpPr/>
      </dsp:nvSpPr>
      <dsp:spPr>
        <a:xfrm>
          <a:off x="0" y="623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Agenda: </a:t>
          </a:r>
        </a:p>
      </dsp:txBody>
      <dsp:txXfrm>
        <a:off x="0" y="623"/>
        <a:ext cx="6492875" cy="567128"/>
      </dsp:txXfrm>
    </dsp:sp>
    <dsp:sp modelId="{B1AE3078-A8AC-4214-ABAA-957FEA1E4860}">
      <dsp:nvSpPr>
        <dsp:cNvPr id="0" name=""/>
        <dsp:cNvSpPr/>
      </dsp:nvSpPr>
      <dsp:spPr>
        <a:xfrm>
          <a:off x="0" y="567751"/>
          <a:ext cx="6492875" cy="0"/>
        </a:xfrm>
        <a:prstGeom prst="line">
          <a:avLst/>
        </a:prstGeom>
        <a:solidFill>
          <a:schemeClr val="accent2">
            <a:hueOff val="186216"/>
            <a:satOff val="-5978"/>
            <a:lumOff val="1078"/>
            <a:alphaOff val="0"/>
          </a:schemeClr>
        </a:solidFill>
        <a:ln w="15875" cap="rnd" cmpd="sng" algn="ctr">
          <a:solidFill>
            <a:schemeClr val="accent2">
              <a:hueOff val="186216"/>
              <a:satOff val="-5978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D762C-9F43-4C67-A58F-DD8CFC30835F}">
      <dsp:nvSpPr>
        <dsp:cNvPr id="0" name=""/>
        <dsp:cNvSpPr/>
      </dsp:nvSpPr>
      <dsp:spPr>
        <a:xfrm>
          <a:off x="0" y="567751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Background</a:t>
          </a:r>
        </a:p>
      </dsp:txBody>
      <dsp:txXfrm>
        <a:off x="0" y="567751"/>
        <a:ext cx="6492875" cy="567128"/>
      </dsp:txXfrm>
    </dsp:sp>
    <dsp:sp modelId="{C45A399F-8B62-45A3-B8B1-76327FEF86F5}">
      <dsp:nvSpPr>
        <dsp:cNvPr id="0" name=""/>
        <dsp:cNvSpPr/>
      </dsp:nvSpPr>
      <dsp:spPr>
        <a:xfrm>
          <a:off x="0" y="1134879"/>
          <a:ext cx="6492875" cy="0"/>
        </a:xfrm>
        <a:prstGeom prst="line">
          <a:avLst/>
        </a:prstGeom>
        <a:solidFill>
          <a:schemeClr val="accent2">
            <a:hueOff val="372433"/>
            <a:satOff val="-11956"/>
            <a:lumOff val="2157"/>
            <a:alphaOff val="0"/>
          </a:schemeClr>
        </a:solidFill>
        <a:ln w="15875" cap="rnd" cmpd="sng" algn="ctr">
          <a:solidFill>
            <a:schemeClr val="accent2">
              <a:hueOff val="372433"/>
              <a:satOff val="-11956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B4760-03A1-45C8-8E83-B6AB6FE57CB2}">
      <dsp:nvSpPr>
        <dsp:cNvPr id="0" name=""/>
        <dsp:cNvSpPr/>
      </dsp:nvSpPr>
      <dsp:spPr>
        <a:xfrm>
          <a:off x="0" y="1134879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Literature Review</a:t>
          </a:r>
        </a:p>
      </dsp:txBody>
      <dsp:txXfrm>
        <a:off x="0" y="1134879"/>
        <a:ext cx="6492875" cy="567128"/>
      </dsp:txXfrm>
    </dsp:sp>
    <dsp:sp modelId="{1F56DE6F-BEC5-42E2-B965-0ADCF64D649C}">
      <dsp:nvSpPr>
        <dsp:cNvPr id="0" name=""/>
        <dsp:cNvSpPr/>
      </dsp:nvSpPr>
      <dsp:spPr>
        <a:xfrm>
          <a:off x="0" y="1702007"/>
          <a:ext cx="6492875" cy="0"/>
        </a:xfrm>
        <a:prstGeom prst="line">
          <a:avLst/>
        </a:prstGeom>
        <a:solidFill>
          <a:schemeClr val="accent2">
            <a:hueOff val="558649"/>
            <a:satOff val="-17934"/>
            <a:lumOff val="3235"/>
            <a:alphaOff val="0"/>
          </a:schemeClr>
        </a:solidFill>
        <a:ln w="15875" cap="rnd" cmpd="sng" algn="ctr">
          <a:solidFill>
            <a:schemeClr val="accent2">
              <a:hueOff val="558649"/>
              <a:satOff val="-17934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38791-38B3-4554-9C61-0410B09974EA}">
      <dsp:nvSpPr>
        <dsp:cNvPr id="0" name=""/>
        <dsp:cNvSpPr/>
      </dsp:nvSpPr>
      <dsp:spPr>
        <a:xfrm>
          <a:off x="0" y="1702007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Examples of Technical Services Reorganization</a:t>
          </a:r>
        </a:p>
      </dsp:txBody>
      <dsp:txXfrm>
        <a:off x="0" y="1702007"/>
        <a:ext cx="6492875" cy="567128"/>
      </dsp:txXfrm>
    </dsp:sp>
    <dsp:sp modelId="{3DAF13D8-AB6D-48C2-9C3A-E2E1A85690D3}">
      <dsp:nvSpPr>
        <dsp:cNvPr id="0" name=""/>
        <dsp:cNvSpPr/>
      </dsp:nvSpPr>
      <dsp:spPr>
        <a:xfrm>
          <a:off x="0" y="2269135"/>
          <a:ext cx="6492875" cy="0"/>
        </a:xfrm>
        <a:prstGeom prst="line">
          <a:avLst/>
        </a:prstGeom>
        <a:solidFill>
          <a:schemeClr val="accent2">
            <a:hueOff val="744865"/>
            <a:satOff val="-23911"/>
            <a:lumOff val="4313"/>
            <a:alphaOff val="0"/>
          </a:schemeClr>
        </a:solidFill>
        <a:ln w="15875" cap="rnd" cmpd="sng" algn="ctr">
          <a:solidFill>
            <a:schemeClr val="accent2">
              <a:hueOff val="744865"/>
              <a:satOff val="-23911"/>
              <a:lumOff val="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B8EA4-8A86-4331-9E3A-8232B9B04047}">
      <dsp:nvSpPr>
        <dsp:cNvPr id="0" name=""/>
        <dsp:cNvSpPr/>
      </dsp:nvSpPr>
      <dsp:spPr>
        <a:xfrm>
          <a:off x="0" y="2269135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Rationale for Reorganization</a:t>
          </a:r>
        </a:p>
      </dsp:txBody>
      <dsp:txXfrm>
        <a:off x="0" y="2269135"/>
        <a:ext cx="6492875" cy="567128"/>
      </dsp:txXfrm>
    </dsp:sp>
    <dsp:sp modelId="{C63CBF76-243A-4AFC-9F3D-EB81119DD02F}">
      <dsp:nvSpPr>
        <dsp:cNvPr id="0" name=""/>
        <dsp:cNvSpPr/>
      </dsp:nvSpPr>
      <dsp:spPr>
        <a:xfrm>
          <a:off x="0" y="2836264"/>
          <a:ext cx="6492875" cy="0"/>
        </a:xfrm>
        <a:prstGeom prst="line">
          <a:avLst/>
        </a:prstGeom>
        <a:solidFill>
          <a:schemeClr val="accent2">
            <a:hueOff val="931082"/>
            <a:satOff val="-29889"/>
            <a:lumOff val="5391"/>
            <a:alphaOff val="0"/>
          </a:schemeClr>
        </a:solidFill>
        <a:ln w="15875" cap="rnd" cmpd="sng" algn="ctr">
          <a:solidFill>
            <a:schemeClr val="accent2">
              <a:hueOff val="931082"/>
              <a:satOff val="-29889"/>
              <a:lumOff val="53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21EA6C-702E-414D-A2B6-956CC7D4A29D}">
      <dsp:nvSpPr>
        <dsp:cNvPr id="0" name=""/>
        <dsp:cNvSpPr/>
      </dsp:nvSpPr>
      <dsp:spPr>
        <a:xfrm>
          <a:off x="0" y="2836264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Process of Reorganization</a:t>
          </a:r>
        </a:p>
      </dsp:txBody>
      <dsp:txXfrm>
        <a:off x="0" y="2836264"/>
        <a:ext cx="6492875" cy="567128"/>
      </dsp:txXfrm>
    </dsp:sp>
    <dsp:sp modelId="{21DF8C46-C278-4A87-95E6-D17FB591A977}">
      <dsp:nvSpPr>
        <dsp:cNvPr id="0" name=""/>
        <dsp:cNvSpPr/>
      </dsp:nvSpPr>
      <dsp:spPr>
        <a:xfrm>
          <a:off x="0" y="3403392"/>
          <a:ext cx="6492875" cy="0"/>
        </a:xfrm>
        <a:prstGeom prst="line">
          <a:avLst/>
        </a:prstGeom>
        <a:solidFill>
          <a:schemeClr val="accent2">
            <a:hueOff val="1117298"/>
            <a:satOff val="-35867"/>
            <a:lumOff val="6470"/>
            <a:alphaOff val="0"/>
          </a:schemeClr>
        </a:solidFill>
        <a:ln w="15875" cap="rnd" cmpd="sng" algn="ctr">
          <a:solidFill>
            <a:schemeClr val="accent2">
              <a:hueOff val="1117298"/>
              <a:satOff val="-35867"/>
              <a:lumOff val="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4228C-39AF-46C7-90DA-2A068F3CD501}">
      <dsp:nvSpPr>
        <dsp:cNvPr id="0" name=""/>
        <dsp:cNvSpPr/>
      </dsp:nvSpPr>
      <dsp:spPr>
        <a:xfrm>
          <a:off x="0" y="3403392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Implementation</a:t>
          </a:r>
        </a:p>
      </dsp:txBody>
      <dsp:txXfrm>
        <a:off x="0" y="3403392"/>
        <a:ext cx="6492875" cy="567128"/>
      </dsp:txXfrm>
    </dsp:sp>
    <dsp:sp modelId="{4E4B606B-383C-4921-940D-6256CD4DD2D1}">
      <dsp:nvSpPr>
        <dsp:cNvPr id="0" name=""/>
        <dsp:cNvSpPr/>
      </dsp:nvSpPr>
      <dsp:spPr>
        <a:xfrm>
          <a:off x="0" y="3970520"/>
          <a:ext cx="6492875" cy="0"/>
        </a:xfrm>
        <a:prstGeom prst="line">
          <a:avLst/>
        </a:prstGeom>
        <a:solidFill>
          <a:schemeClr val="accent2">
            <a:hueOff val="1303515"/>
            <a:satOff val="-41845"/>
            <a:lumOff val="7548"/>
            <a:alphaOff val="0"/>
          </a:schemeClr>
        </a:solidFill>
        <a:ln w="15875" cap="rnd" cmpd="sng" algn="ctr">
          <a:solidFill>
            <a:schemeClr val="accent2">
              <a:hueOff val="1303515"/>
              <a:satOff val="-41845"/>
              <a:lumOff val="75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B48DE-93D3-49D3-A74A-4DC3159D3E13}">
      <dsp:nvSpPr>
        <dsp:cNvPr id="0" name=""/>
        <dsp:cNvSpPr/>
      </dsp:nvSpPr>
      <dsp:spPr>
        <a:xfrm>
          <a:off x="0" y="3970520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Reassignment of duties</a:t>
          </a:r>
        </a:p>
      </dsp:txBody>
      <dsp:txXfrm>
        <a:off x="0" y="3970520"/>
        <a:ext cx="6492875" cy="567128"/>
      </dsp:txXfrm>
    </dsp:sp>
    <dsp:sp modelId="{604CB58A-1EA5-4D02-A6A7-D928C896C24F}">
      <dsp:nvSpPr>
        <dsp:cNvPr id="0" name=""/>
        <dsp:cNvSpPr/>
      </dsp:nvSpPr>
      <dsp:spPr>
        <a:xfrm>
          <a:off x="0" y="4537648"/>
          <a:ext cx="6492875" cy="0"/>
        </a:xfrm>
        <a:prstGeom prst="line">
          <a:avLst/>
        </a:prstGeom>
        <a:solidFill>
          <a:schemeClr val="accent2">
            <a:hueOff val="1489731"/>
            <a:satOff val="-47823"/>
            <a:lumOff val="8626"/>
            <a:alphaOff val="0"/>
          </a:schemeClr>
        </a:solidFill>
        <a:ln w="15875" cap="rnd" cmpd="sng" algn="ctr">
          <a:solidFill>
            <a:schemeClr val="accent2">
              <a:hueOff val="1489731"/>
              <a:satOff val="-47823"/>
              <a:lumOff val="86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3089B-9891-4AB9-91B4-175D410C4E13}">
      <dsp:nvSpPr>
        <dsp:cNvPr id="0" name=""/>
        <dsp:cNvSpPr/>
      </dsp:nvSpPr>
      <dsp:spPr>
        <a:xfrm>
          <a:off x="0" y="4537648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Assessment and future plans</a:t>
          </a:r>
        </a:p>
      </dsp:txBody>
      <dsp:txXfrm>
        <a:off x="0" y="4537648"/>
        <a:ext cx="6492875" cy="56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FCD78-23B7-4EA5-B086-8687D7A270E5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C3ABE-2F49-443B-ABED-F35026FB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7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0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4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82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59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17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30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10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44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3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5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3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3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7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4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3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8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853A11F-4ABD-4A12-9A43-0CE57AF2E2B3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D553C6-EC94-44E9-BE3D-B6DEBED92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6075D-8E7E-0B36-2CD5-C97015AC6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Reorganizing Technical Services at Bowling Green State University</a:t>
            </a:r>
            <a:b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415D5-03AB-3DC5-574B-5B83F30D4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By Patricia Falk</a:t>
            </a:r>
          </a:p>
          <a:p>
            <a:pPr marL="0" indent="0" algn="ctr">
              <a:buNone/>
            </a:pPr>
            <a:r>
              <a:rPr lang="en-US" dirty="0"/>
              <a:t>				Music Catalog/Metadata Librarian</a:t>
            </a:r>
          </a:p>
          <a:p>
            <a:pPr marL="0" indent="0" algn="ctr">
              <a:buNone/>
            </a:pPr>
            <a:r>
              <a:rPr lang="en-US" dirty="0"/>
              <a:t>			Bowling Green State University</a:t>
            </a:r>
          </a:p>
          <a:p>
            <a:pPr marL="0" indent="0" algn="ctr">
              <a:buNone/>
            </a:pPr>
            <a:r>
              <a:rPr lang="en-US" dirty="0"/>
              <a:t>	May 19, 2023</a:t>
            </a:r>
          </a:p>
        </p:txBody>
      </p:sp>
    </p:spTree>
    <p:extLst>
      <p:ext uri="{BB962C8B-B14F-4D97-AF65-F5344CB8AC3E}">
        <p14:creationId xmlns:p14="http://schemas.microsoft.com/office/powerpoint/2010/main" val="410329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FD99B-8A23-E283-1AE0-526CEBB8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Process of Reorganization (continued)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3BB55-A1F0-FB42-A8F3-1A158059C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Process of Reorganization:</a:t>
            </a:r>
          </a:p>
          <a:p>
            <a:r>
              <a:rPr lang="en-US" dirty="0"/>
              <a:t>Dean gathered all input and feedback to create a proposal to be viewed by campus entities (needed UL Faculty, administrative staff and classified staff approval)</a:t>
            </a:r>
          </a:p>
          <a:p>
            <a:r>
              <a:rPr lang="en-US" dirty="0"/>
              <a:t>Proposal sent to various channels for approval on campus-such as Faculty Senate, Provost, Senior Vice President for Academic Affairs, Graduate Council, and the University President (this took a few months to accomplish)</a:t>
            </a:r>
          </a:p>
          <a:p>
            <a:r>
              <a:rPr lang="en-US" dirty="0"/>
              <a:t>Once Proposal was approved by campus entities, implementation process began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EE285CC-4368-2B8F-87AB-2A9CA8E219DA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837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24CD8-5BA6-7793-631A-81895D63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Implementation: Reassignment of Personnel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0A00B-1475-B4D8-ECB6-7C6E0D551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/>
              <a:t>Implementation: Reassignment of Personnel</a:t>
            </a:r>
          </a:p>
          <a:p>
            <a:r>
              <a:rPr lang="en-US" sz="3800" dirty="0"/>
              <a:t>Former Chair of CATS moved to Library, Teaching &amp; Learning (LTL) to be in charge of Collection Development</a:t>
            </a:r>
          </a:p>
          <a:p>
            <a:r>
              <a:rPr lang="en-US" sz="3800" dirty="0"/>
              <a:t>E-Resources position moved to LTL (search ongoing)</a:t>
            </a:r>
          </a:p>
          <a:p>
            <a:r>
              <a:rPr lang="en-US" sz="3800" dirty="0"/>
              <a:t>Catalog/Metadata Librarian and Librarian 1 classified staff cataloger moved to Special Collections (SC) to maintain cataloging of UL main stacks and assist with cataloging SC materials (position to be posted)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E616D9-1A7F-0316-158B-0CCDB62149BA}"/>
              </a:ext>
            </a:extLst>
          </p:cNvPr>
          <p:cNvSpPr txBox="1">
            <a:spLocks/>
          </p:cNvSpPr>
          <p:nvPr/>
        </p:nvSpPr>
        <p:spPr>
          <a:xfrm>
            <a:off x="1636711" y="72590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5104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1E6B-B878-267D-C27E-9370DCED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Implementation: Reassignment of Personnel (continued)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F384D-9602-23D3-67B7-71612A110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Implementation: Reassignment of Personnel</a:t>
            </a:r>
          </a:p>
          <a:p>
            <a:r>
              <a:rPr lang="en-US" dirty="0"/>
              <a:t>1 classified Acquisitions staff member moved to Budget Office to continue ordering and purchasing materials and loading of invoices</a:t>
            </a:r>
          </a:p>
          <a:p>
            <a:r>
              <a:rPr lang="en-US" dirty="0"/>
              <a:t>Scholarly Communications Administrative Staff member originally moved to SC, but switched to Associate Dean’s supervision</a:t>
            </a:r>
          </a:p>
          <a:p>
            <a:r>
              <a:rPr lang="en-US" dirty="0"/>
              <a:t>2 classified support staff moved to Library Information and Technology Services (LITS) to assist with Avalon, electronic reserves and e-resources troubleshooting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9B4EE3-99E0-F031-4987-ACF785274634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938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D408-F82E-9BE6-4EF8-80F0215CA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Implementation: Timeline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82D1-BC74-5D32-B6FC-D7FDF4F82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Implementation: Timeline</a:t>
            </a:r>
          </a:p>
          <a:p>
            <a:r>
              <a:rPr lang="en-US" dirty="0"/>
              <a:t>Proposal approved by all parties by spring of 2022</a:t>
            </a:r>
          </a:p>
          <a:p>
            <a:r>
              <a:rPr lang="en-US" dirty="0"/>
              <a:t>Some staff were moved to new spaces summer or fall of 2022</a:t>
            </a:r>
          </a:p>
          <a:p>
            <a:r>
              <a:rPr lang="en-US" dirty="0"/>
              <a:t>Still waiting on other staff moves depending upon space upgrades and/or renovations</a:t>
            </a:r>
          </a:p>
          <a:p>
            <a:r>
              <a:rPr lang="en-US" dirty="0"/>
              <a:t>Staff began reporting to new supervisors as of summer of 2022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1B83115-AE37-2034-2503-FE2432D483E7}"/>
              </a:ext>
            </a:extLst>
          </p:cNvPr>
          <p:cNvSpPr txBox="1">
            <a:spLocks/>
          </p:cNvSpPr>
          <p:nvPr/>
        </p:nvSpPr>
        <p:spPr>
          <a:xfrm>
            <a:off x="1636711" y="645695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5974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9713E-2AE2-A1E1-5373-D6891318D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Implementation: Timeline (continued)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3332C-5434-37E2-F702-306EAA51F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Implementation: Timeline</a:t>
            </a:r>
          </a:p>
          <a:p>
            <a:r>
              <a:rPr lang="en-US" dirty="0"/>
              <a:t>Spring 2023-UL will develop an assessment process to evaluate the implementation and first year of reorganization/reconfiguration</a:t>
            </a:r>
          </a:p>
          <a:p>
            <a:r>
              <a:rPr lang="en-US" dirty="0"/>
              <a:t>Summer 2023-Implement the assessment process; review results and make adjustments  (may be impacted by open positions)</a:t>
            </a:r>
          </a:p>
          <a:p>
            <a:r>
              <a:rPr lang="en-US" dirty="0"/>
              <a:t>Minor adjustment in timeline-E-resources open position has been posted but not filled; additional position of Catalog Metadata Librarian became vacant in December 2022-will be posted as soon as approval is received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7DA1D1-C01B-AAC2-EB17-1A813447A534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4312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1D91B-4959-3B95-E736-0E3EC88E9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Reassignment of duties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69286-3266-78ED-C441-39F2A1542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Reassignment of duties:</a:t>
            </a:r>
          </a:p>
          <a:p>
            <a:r>
              <a:rPr lang="en-US" dirty="0"/>
              <a:t>Librarian I took over most duties of previous faculty Catalog/Metadata Librarian (cataloging of Curriculum Resource Center (CRC) materials, cataloging Electronic Theses and Dissertations (ETDs), cataloging of creative writing theses, loading of </a:t>
            </a:r>
            <a:r>
              <a:rPr lang="en-US" dirty="0" err="1"/>
              <a:t>OhioLINK</a:t>
            </a:r>
            <a:r>
              <a:rPr lang="en-US" dirty="0"/>
              <a:t> </a:t>
            </a:r>
            <a:r>
              <a:rPr lang="en-US" dirty="0" err="1"/>
              <a:t>ebooks</a:t>
            </a:r>
            <a:r>
              <a:rPr lang="en-US" dirty="0"/>
              <a:t>)</a:t>
            </a:r>
          </a:p>
          <a:p>
            <a:r>
              <a:rPr lang="en-US" dirty="0"/>
              <a:t>Music Catalog/Metadata Librarian (myself) took over review of Summon ingestion report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9F49120-B4AF-BD28-B603-18A4E1AC8CC3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7492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BC91F-6589-62A5-D7AA-B52B6151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Reassignment of duties (continued)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88FE3-8ECD-8C92-FEA7-0888743D1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Reassignment of duties continued:</a:t>
            </a:r>
          </a:p>
          <a:p>
            <a:r>
              <a:rPr lang="en-US" dirty="0"/>
              <a:t>Head of Center for Archival Collections (CAC) and Archivist for the Great Lakes Historical Collections took over cataloging of monographs and finding aids for archival collections</a:t>
            </a:r>
          </a:p>
          <a:p>
            <a:r>
              <a:rPr lang="en-US" dirty="0"/>
              <a:t>Library Associate who was moved from Acquisitions area to Budget Office took over loading </a:t>
            </a:r>
            <a:r>
              <a:rPr lang="en-US" dirty="0" err="1"/>
              <a:t>OhioLINK</a:t>
            </a:r>
            <a:r>
              <a:rPr lang="en-US" dirty="0"/>
              <a:t> </a:t>
            </a:r>
            <a:r>
              <a:rPr lang="en-US" dirty="0" err="1"/>
              <a:t>ebooks</a:t>
            </a:r>
            <a:r>
              <a:rPr lang="en-US" dirty="0"/>
              <a:t>, JSTOR EBA records, and uploading YPB DDA materials</a:t>
            </a:r>
          </a:p>
          <a:p>
            <a:r>
              <a:rPr lang="en-US" dirty="0"/>
              <a:t>Chair of SC took over updates from </a:t>
            </a:r>
            <a:r>
              <a:rPr lang="en-US" dirty="0" err="1"/>
              <a:t>OhioLINK</a:t>
            </a:r>
            <a:r>
              <a:rPr lang="en-US" dirty="0"/>
              <a:t> to BG for cataloging issues, attends </a:t>
            </a:r>
            <a:r>
              <a:rPr lang="en-US" dirty="0" err="1"/>
              <a:t>OhioLINK</a:t>
            </a:r>
            <a:r>
              <a:rPr lang="en-US" dirty="0"/>
              <a:t> statewide group DIAD (Database Improvement and Discoverability Team), serves as OCLC rep and shelve ready rep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D4FECE0-B9C3-80A7-7AE1-C4B348A8D7C9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3283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3A470-7C40-4635-6ACE-6B3E5345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Assessment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A80DA-ED44-A76C-9BE5-8FB68C283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Assessment:</a:t>
            </a:r>
          </a:p>
          <a:p>
            <a:r>
              <a:rPr lang="en-US" dirty="0"/>
              <a:t>Staff are still adjusting to new placements and supervisors</a:t>
            </a:r>
          </a:p>
          <a:p>
            <a:r>
              <a:rPr lang="en-US" dirty="0"/>
              <a:t>Job duties seem to be working so far (don’t have any formal data yet)</a:t>
            </a:r>
          </a:p>
          <a:p>
            <a:r>
              <a:rPr lang="en-US" dirty="0"/>
              <a:t>Still need to determine what worked and didn’t work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9A21AD-452B-246C-DF41-135404DBECB8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3957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10CCF-F72E-EF69-9B40-88942177D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Future Directions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FBB3-5448-E5E1-D1B0-4D20F92CD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Future Directions:</a:t>
            </a:r>
          </a:p>
          <a:p>
            <a:r>
              <a:rPr lang="en-US" dirty="0"/>
              <a:t>Still hiring for E-resources Librarian</a:t>
            </a:r>
          </a:p>
          <a:p>
            <a:r>
              <a:rPr lang="en-US" dirty="0"/>
              <a:t>Waiting to hire Catalog/Metadata Librarian</a:t>
            </a:r>
          </a:p>
          <a:p>
            <a:r>
              <a:rPr lang="en-US" dirty="0"/>
              <a:t>Still need to determine physical location for Catalogers</a:t>
            </a:r>
          </a:p>
          <a:p>
            <a:r>
              <a:rPr lang="en-US" dirty="0"/>
              <a:t>May need to address other issues once UL begins process of changing ILS (starting in 2023/2024)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E4467BA-AEA5-F72C-083B-C7F0366CDBFB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2020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5ADD-8451-B4F8-F514-E6401AD5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Pros of Reorganization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68DF1-AABC-DCF0-2165-BE959146B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 of Reorganization:</a:t>
            </a:r>
          </a:p>
          <a:p>
            <a:r>
              <a:rPr lang="en-US" dirty="0"/>
              <a:t>Opportunity for new collaborations among departments</a:t>
            </a:r>
          </a:p>
          <a:p>
            <a:r>
              <a:rPr lang="en-US" dirty="0"/>
              <a:t>Look for ways to streamline processes in acquisitions with ordering and licensing being handled in budget office</a:t>
            </a:r>
          </a:p>
          <a:p>
            <a:r>
              <a:rPr lang="en-US" dirty="0"/>
              <a:t>Opportunity to catalog Special Collections backlogs</a:t>
            </a:r>
          </a:p>
          <a:p>
            <a:r>
              <a:rPr lang="en-US" dirty="0"/>
              <a:t>Review physical office space and configurations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B3A8E6-9882-DF0F-77D2-C847E47AF734}"/>
              </a:ext>
            </a:extLst>
          </p:cNvPr>
          <p:cNvSpPr txBox="1">
            <a:spLocks/>
          </p:cNvSpPr>
          <p:nvPr/>
        </p:nvSpPr>
        <p:spPr>
          <a:xfrm>
            <a:off x="1652753" y="457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175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9">
            <a:extLst>
              <a:ext uri="{FF2B5EF4-FFF2-40B4-BE49-F238E27FC236}">
                <a16:creationId xmlns:a16="http://schemas.microsoft.com/office/drawing/2014/main" id="{71092D16-14DA-4606-831F-0DB3EEECB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1806E72-5EFD-4407-B492-2EBC71FF5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A81CA3B-9A2E-4F71-BF99-2C58BA76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D00EF4F3-D70F-44D5-A71C-69C3FA0D28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2CC930FA-FD42-4EF1-A9AB-0F9C30238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F18F276C-D13F-46CF-9880-2050C2DBF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EAB50995-FA10-4035-B16D-7D3989B2B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31" name="Rectangle 17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1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00E74-D5AE-6D7B-1D0B-6FA7030B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58" y="-1347787"/>
            <a:ext cx="11474030" cy="11392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i="0" dirty="0"/>
              <a:t>Agenda</a:t>
            </a:r>
            <a:endParaRPr lang="en-US" sz="2800" dirty="0"/>
          </a:p>
        </p:txBody>
      </p:sp>
      <p:grpSp>
        <p:nvGrpSpPr>
          <p:cNvPr id="33" name="Group 2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34" name="Content Placeholder 3">
            <a:extLst>
              <a:ext uri="{FF2B5EF4-FFF2-40B4-BE49-F238E27FC236}">
                <a16:creationId xmlns:a16="http://schemas.microsoft.com/office/drawing/2014/main" id="{649F67D1-BE9D-402C-4186-D7EEE8325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80277326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10B7565-D08A-715F-FAF4-1FB8959922F6}"/>
              </a:ext>
            </a:extLst>
          </p:cNvPr>
          <p:cNvSpPr txBox="1"/>
          <p:nvPr/>
        </p:nvSpPr>
        <p:spPr>
          <a:xfrm>
            <a:off x="535021" y="6944008"/>
            <a:ext cx="101299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har char="•"/>
            </a:pPr>
            <a:r>
              <a:rPr lang="en-US" dirty="0"/>
              <a:t>Agenda: </a:t>
            </a:r>
          </a:p>
          <a:p>
            <a:pPr lvl="0">
              <a:buChar char="•"/>
            </a:pPr>
            <a:r>
              <a:rPr lang="en-US" dirty="0"/>
              <a:t>Background</a:t>
            </a:r>
          </a:p>
          <a:p>
            <a:pPr lvl="0">
              <a:buChar char="•"/>
            </a:pPr>
            <a:r>
              <a:rPr lang="en-US" dirty="0"/>
              <a:t>Literature Review</a:t>
            </a:r>
          </a:p>
          <a:p>
            <a:pPr lvl="0">
              <a:buChar char="•"/>
            </a:pPr>
            <a:r>
              <a:rPr lang="en-US" dirty="0"/>
              <a:t>Examples of Technical Services Reorganization</a:t>
            </a:r>
          </a:p>
          <a:p>
            <a:pPr lvl="0">
              <a:buChar char="•"/>
            </a:pPr>
            <a:r>
              <a:rPr lang="en-US" dirty="0"/>
              <a:t>Rationale for Reorganization</a:t>
            </a:r>
          </a:p>
          <a:p>
            <a:pPr lvl="0">
              <a:buChar char="•"/>
            </a:pPr>
            <a:r>
              <a:rPr lang="en-US" dirty="0"/>
              <a:t>Process of Reorganization</a:t>
            </a:r>
          </a:p>
          <a:p>
            <a:pPr lvl="0">
              <a:buChar char="•"/>
            </a:pPr>
            <a:r>
              <a:rPr lang="en-US" dirty="0"/>
              <a:t>Implementation</a:t>
            </a:r>
          </a:p>
          <a:p>
            <a:pPr lvl="0">
              <a:buChar char="•"/>
            </a:pPr>
            <a:r>
              <a:rPr lang="en-US" dirty="0"/>
              <a:t>Reassignment of duties</a:t>
            </a:r>
          </a:p>
          <a:p>
            <a:pPr lvl="0">
              <a:buChar char="•"/>
            </a:pPr>
            <a:r>
              <a:rPr lang="en-US" dirty="0"/>
              <a:t>Assessment and future plans</a:t>
            </a:r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AE924B4-D00B-7CDF-A08B-35CC8FD50A3A}"/>
              </a:ext>
            </a:extLst>
          </p:cNvPr>
          <p:cNvSpPr txBox="1">
            <a:spLocks/>
          </p:cNvSpPr>
          <p:nvPr/>
        </p:nvSpPr>
        <p:spPr>
          <a:xfrm>
            <a:off x="423212" y="681789"/>
            <a:ext cx="2639962" cy="5105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Time to Get Technical about Technical Services: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Reorganizing Technical Services at Bowling Green State University</a:t>
            </a:r>
            <a:br>
              <a:rPr lang="en-US" sz="2800" dirty="0">
                <a:solidFill>
                  <a:srgbClr val="FFFFFF"/>
                </a:solidFill>
              </a:rPr>
            </a:b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026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F7168-0E42-6F67-6F53-4DCA9766C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Cons of reorganization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85945-D10C-9720-EA29-BD0C36A1C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000" dirty="0"/>
              <a:t>Cons of reorganization:</a:t>
            </a:r>
          </a:p>
          <a:p>
            <a:r>
              <a:rPr lang="en-US" sz="6000" dirty="0"/>
              <a:t>Need to ensure flow of communication </a:t>
            </a:r>
          </a:p>
          <a:p>
            <a:r>
              <a:rPr lang="en-US" sz="6000" dirty="0"/>
              <a:t>Limited or reduced collaboration amongst units of the UL</a:t>
            </a:r>
          </a:p>
          <a:p>
            <a:r>
              <a:rPr lang="en-US" sz="6000" dirty="0"/>
              <a:t>Review of physical office space and configurations</a:t>
            </a:r>
          </a:p>
          <a:p>
            <a:r>
              <a:rPr lang="en-US" sz="6000" dirty="0"/>
              <a:t>Will need to provide leadership in new ways in cataloging/metadata, particularly with new ILS process to begin in the next 2 years</a:t>
            </a:r>
          </a:p>
          <a:p>
            <a:r>
              <a:rPr lang="en-US" sz="6000" dirty="0"/>
              <a:t>Some staff still struggling with changes</a:t>
            </a:r>
          </a:p>
          <a:p>
            <a:r>
              <a:rPr lang="en-US" sz="6000" dirty="0"/>
              <a:t>Loss of student assistants to help with incoming gifts, processing of materials, and sorting mail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8D9F342-ED37-5F8B-B71F-E78DBBC79EF0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0834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CC8C-4DD5-1DEA-DBD6-B33C401C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Final Questions/Thoughts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27AC-EE95-BBA9-B512-5A7CF4BFD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Final questions/thoughts:</a:t>
            </a:r>
          </a:p>
          <a:p>
            <a:r>
              <a:rPr lang="en-US" dirty="0"/>
              <a:t>How are staff reacting to changes?</a:t>
            </a:r>
          </a:p>
          <a:p>
            <a:r>
              <a:rPr lang="en-US" dirty="0"/>
              <a:t>Has the reorganization made things better for workflows and procedures?</a:t>
            </a:r>
          </a:p>
          <a:p>
            <a:r>
              <a:rPr lang="en-US" dirty="0"/>
              <a:t>How are departments handling changes with staff and new work in their departments?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3BF03E-C454-2906-6D45-23F8BA4E911E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5022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5FAF8-43CA-6099-FA4E-235FE550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Things to consider when reorganizing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D479D-D746-9ED6-3FEC-CA0E620FB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Things to consider when reorganizing (Brice and Shanley-Roberts 2009, 15-17):</a:t>
            </a:r>
          </a:p>
          <a:p>
            <a:r>
              <a:rPr lang="en-US" dirty="0"/>
              <a:t>Focus on the mission, not the job</a:t>
            </a:r>
          </a:p>
          <a:p>
            <a:r>
              <a:rPr lang="en-US" dirty="0"/>
              <a:t>Foster a culture supportive of innovation</a:t>
            </a:r>
          </a:p>
          <a:p>
            <a:r>
              <a:rPr lang="en-US" dirty="0"/>
              <a:t>Recruit and hire for the potential to innovate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702FEC-42AE-AF2F-283A-9638CEAE197E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8609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3D8A-9FBE-1E04-571F-C7C72240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10" y="-1835424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Bibliography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48FBD-1F97-64AE-5D5B-8A2A44F39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6519" y="2680251"/>
            <a:ext cx="10018713" cy="312420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000" dirty="0"/>
              <a:t>Bibliography: </a:t>
            </a:r>
          </a:p>
          <a:p>
            <a:pPr marL="0" indent="0">
              <a:buNone/>
            </a:pPr>
            <a:r>
              <a:rPr lang="en-US" sz="6000" dirty="0"/>
              <a:t>Brice, E. and R. Shanley-Roberts (2009). Beyond the Catalog: The Evolution of the Technical Services Librarian at Miami University, Oxford, Ohio. In B. Eden (Ed.). </a:t>
            </a:r>
            <a:r>
              <a:rPr lang="en-US" sz="6000" i="1" dirty="0"/>
              <a:t>More Innovative Redesign and Reorganization of Library Technical Services </a:t>
            </a:r>
            <a:r>
              <a:rPr lang="en-US" sz="6000" dirty="0"/>
              <a:t>(p.15-17). Libraries Unlimited.</a:t>
            </a:r>
          </a:p>
          <a:p>
            <a:pPr marL="0" indent="0">
              <a:buNone/>
            </a:pPr>
            <a:r>
              <a:rPr lang="en-US" sz="6000" dirty="0"/>
              <a:t>Eden, B. (2016). </a:t>
            </a:r>
            <a:r>
              <a:rPr lang="en-US" sz="6000" i="1" dirty="0"/>
              <a:t>Rethinking Technical Services. </a:t>
            </a:r>
            <a:r>
              <a:rPr lang="en-US" sz="6000" dirty="0"/>
              <a:t>Rowman &amp; Littlefield.</a:t>
            </a:r>
          </a:p>
          <a:p>
            <a:pPr marL="0" indent="0">
              <a:buNone/>
            </a:pPr>
            <a:r>
              <a:rPr lang="en-US" sz="6000" dirty="0"/>
              <a:t>Heinrich, H., Helfer, D. &amp; Woodley, M. (2009). Doing More With Less in Technical Services. </a:t>
            </a:r>
            <a:r>
              <a:rPr lang="en-US" sz="6000" i="1" dirty="0"/>
              <a:t>Searcher</a:t>
            </a:r>
            <a:r>
              <a:rPr lang="en-US" sz="6000" dirty="0"/>
              <a:t> 17 (7), 7-46.</a:t>
            </a:r>
            <a:endParaRPr lang="en-US" sz="6000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9E985A-B2ED-9A76-796E-8FB7D9D162F7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8292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A4A6-83C4-5CC1-6246-A9D85D13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648325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Bibliography (continued,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75060-E771-7AD0-B414-1DF2A086A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6200" dirty="0"/>
              <a:t>Bibliography (continued):</a:t>
            </a:r>
          </a:p>
          <a:p>
            <a:pPr marL="0" indent="0">
              <a:buNone/>
            </a:pPr>
            <a:r>
              <a:rPr lang="en-US" sz="6200" dirty="0"/>
              <a:t>Leffler, J. &amp; Newberg, P. (2010). Re-Visioning Technical Services: A Unique Opportunity to Examine the Past, Access the Present, and Create a Better Future, </a:t>
            </a:r>
            <a:r>
              <a:rPr lang="en-US" sz="6200" i="1" dirty="0"/>
              <a:t>Cataloging &amp; Classification Quarterly</a:t>
            </a:r>
            <a:r>
              <a:rPr lang="en-US" sz="6200" dirty="0"/>
              <a:t>, 48:6-7, 561-571, https:/doi.org/10.1080/01639374.2010.4963606.</a:t>
            </a:r>
          </a:p>
          <a:p>
            <a:pPr marL="0" indent="0">
              <a:buNone/>
            </a:pPr>
            <a:r>
              <a:rPr lang="en-US" sz="6200" dirty="0"/>
              <a:t>Lopatin, L. (2004). Review of the Literature: Technical Services Redesign and Reorganization. In B. Eden (Ed.). </a:t>
            </a:r>
            <a:r>
              <a:rPr lang="en-US" sz="6200" i="1" dirty="0"/>
              <a:t>Innovative Redesign and Reorganization of Library Technical Services </a:t>
            </a:r>
            <a:r>
              <a:rPr lang="en-US" sz="6200" dirty="0"/>
              <a:t>(p.5). Libraries Unlimited.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977240-B594-13DC-258F-04BADD8342A9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85793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92C4-5F3F-FBD5-C5DC-4FC18EDA8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Bibliography (continued,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pt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40CAD-21B5-9D88-01D9-298A82659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Bibliography (continued):</a:t>
            </a:r>
          </a:p>
          <a:p>
            <a:pPr marL="0" indent="0">
              <a:buNone/>
            </a:pPr>
            <a:r>
              <a:rPr lang="en-US" sz="2400" dirty="0"/>
              <a:t>Smith, V. (2009). Staffing Trends in Academic Library Technical Services: A Qualitative Analysis. In B. Eden (Ed.). </a:t>
            </a:r>
            <a:r>
              <a:rPr lang="en-US" sz="2400" i="1" dirty="0"/>
              <a:t>More Innovative Redesign and Reorganization of Library Technical Services </a:t>
            </a:r>
            <a:r>
              <a:rPr lang="en-US" sz="2400" dirty="0"/>
              <a:t>(p.95). Libraries Unlimited.</a:t>
            </a:r>
          </a:p>
          <a:p>
            <a:pPr marL="0" indent="0">
              <a:buNone/>
            </a:pPr>
            <a:r>
              <a:rPr lang="en-US" sz="2400" dirty="0"/>
              <a:t>Brice, E. and R. Shanley-Roberts (2009). Beyond the Catalog: The Evolution of the Technical Services Librarian at Miami University, Oxford, Ohio. In B. Eden (Ed.). </a:t>
            </a:r>
            <a:r>
              <a:rPr lang="en-US" sz="2400" i="1" dirty="0"/>
              <a:t>More Innovative Redesign and Reorganization of Library Technical Services </a:t>
            </a:r>
            <a:r>
              <a:rPr lang="en-US" sz="2400" dirty="0"/>
              <a:t>(p.15-17). Libraries Unlimited.</a:t>
            </a:r>
          </a:p>
          <a:p>
            <a:pPr marL="0" indent="0">
              <a:buNone/>
            </a:pPr>
            <a:r>
              <a:rPr lang="en-US" dirty="0"/>
              <a:t>BGSU. University Libraries. Checklist for UL Review, Rethink, Reimagine. 2020.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303A16B-9D2C-0BCA-2473-8AD6238371DD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2874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79A20-DC51-5890-52D0-687604EFB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Questions?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65EFE-55AF-10C1-1C68-97FCADCC3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  <a:p>
            <a:pPr marL="0" indent="0" algn="ctr">
              <a:buNone/>
            </a:pPr>
            <a:r>
              <a:rPr lang="en-US" dirty="0"/>
              <a:t>Questions?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950F9D-245B-B4FB-CEF0-8628B91645D1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388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BFAFF-308C-C09C-2C2C-2C388309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660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Background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F69DCA-6591-A542-7721-237513C05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Background:</a:t>
            </a:r>
          </a:p>
          <a:p>
            <a:r>
              <a:rPr lang="en-US" dirty="0"/>
              <a:t>Previous Technical Services and Acquisitions Department included Head of Cataloging, Head of Acquisitions, Head of Serials, e-resources Librarian, Collection Development Librarian, numerous classified staff catalogers, acquisition staff, and student assistants</a:t>
            </a:r>
          </a:p>
          <a:p>
            <a:r>
              <a:rPr lang="en-US" dirty="0"/>
              <a:t>More recent Collections and Technical Services (CATS) had Department Chair, Collection Development Librarian, e-resources Librarian, Scholarly Communications Administrative Staff Person, 1 Faculty cataloger and 1 paraprofessional cataloger, other classified staff members assisting with acquisitions and electronic resources, plus student assistants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EC380F1-C6C9-D431-C3EB-518E418B1941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925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56537-1995-CAC9-D578-211D0B12F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828798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Literature Review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41D0D-D409-2718-5EB9-7DFC6C37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Literature Review:</a:t>
            </a:r>
          </a:p>
          <a:p>
            <a:r>
              <a:rPr lang="en-US" dirty="0"/>
              <a:t>Trends in the 1990s-automation, shrinking budgets and increased demand for library services have had profound impacts on academic library technical services during the past 15 years (Lopatin 2004, 5)</a:t>
            </a:r>
          </a:p>
          <a:p>
            <a:r>
              <a:rPr lang="en-US" dirty="0"/>
              <a:t>Roles of professional librarians in </a:t>
            </a:r>
            <a:r>
              <a:rPr lang="en-US"/>
              <a:t>technical services </a:t>
            </a:r>
            <a:r>
              <a:rPr lang="en-US" dirty="0"/>
              <a:t>units are in a state of unpredictable and constant change. Part of the ongoing change is due to the impact of electronic resources in libraries (Smith 2009, 95)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9D4F433-5827-0ECD-330C-B4A7C699292C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40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6A82-5534-B4A5-1A6D-DB4B7F718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Literature Review (continued)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29A52-42E0-788A-1FA4-1449AB5F6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Literature Review (continued):</a:t>
            </a:r>
          </a:p>
          <a:p>
            <a:r>
              <a:rPr lang="en-US" dirty="0"/>
              <a:t>Staffing and workflows are changing in order to deal with new systems and technologies; e-resources and batch loading of collections require additional skills for record loading and manipulating</a:t>
            </a:r>
          </a:p>
          <a:p>
            <a:r>
              <a:rPr lang="en-US" dirty="0"/>
              <a:t>Project management skills have become vital for Technical Services librarians</a:t>
            </a:r>
          </a:p>
          <a:p>
            <a:r>
              <a:rPr lang="en-US" dirty="0"/>
              <a:t>Catalogers and others in Technical Services will require more training and knowledge of RDA, </a:t>
            </a:r>
            <a:r>
              <a:rPr lang="en-US" dirty="0" err="1"/>
              <a:t>Bibframe</a:t>
            </a:r>
            <a:r>
              <a:rPr lang="en-US" dirty="0"/>
              <a:t>, XML, Dublin Core and other metadata platforms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147CC9-D0F8-90C9-A7E8-FF8B44C5EC04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62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4459C-CF5C-9701-E591-9E23574AC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Examples of Technical Services Reorganization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885EA-51B1-E9A4-E6F5-6860B2A15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Examples of Technical Services Reorganization:</a:t>
            </a:r>
          </a:p>
          <a:p>
            <a:r>
              <a:rPr lang="en-US" dirty="0"/>
              <a:t>Technical Services personnel assisting at Reference desk</a:t>
            </a:r>
          </a:p>
          <a:p>
            <a:r>
              <a:rPr lang="en-US" dirty="0"/>
              <a:t>Technical Services moves to Special Collections</a:t>
            </a:r>
          </a:p>
          <a:p>
            <a:r>
              <a:rPr lang="en-US" dirty="0"/>
              <a:t>Cataloging outsourced</a:t>
            </a:r>
          </a:p>
          <a:p>
            <a:r>
              <a:rPr lang="en-US" dirty="0"/>
              <a:t>Creation of Teams</a:t>
            </a:r>
          </a:p>
          <a:p>
            <a:r>
              <a:rPr lang="en-US" dirty="0"/>
              <a:t>Combining E-resources and cataloging/metadata duties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D5409E-DDB4-949C-5106-96E14439CF18}"/>
              </a:ext>
            </a:extLst>
          </p:cNvPr>
          <p:cNvSpPr txBox="1">
            <a:spLocks/>
          </p:cNvSpPr>
          <p:nvPr/>
        </p:nvSpPr>
        <p:spPr>
          <a:xfrm>
            <a:off x="1652753" y="61361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76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054C-D6FC-EC1E-650A-A11BFDA27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828798"/>
            <a:ext cx="10018713" cy="1752599"/>
          </a:xfrm>
        </p:spPr>
        <p:txBody>
          <a:bodyPr>
            <a:normAutofit/>
          </a:bodyPr>
          <a:lstStyle/>
          <a:p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Examples of Technical Services Reorganization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62C26-D972-F9CE-FD7D-946569713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Examples of Technical Services Reorganization:</a:t>
            </a:r>
          </a:p>
          <a:p>
            <a:r>
              <a:rPr lang="en-US" dirty="0"/>
              <a:t>Moving acquisitions duties (ordering, invoicing, etc.) to budget office</a:t>
            </a:r>
          </a:p>
          <a:p>
            <a:r>
              <a:rPr lang="en-US" dirty="0"/>
              <a:t>Combining Collection Development Librarian and E-resources duties</a:t>
            </a:r>
          </a:p>
          <a:p>
            <a:r>
              <a:rPr lang="en-US" dirty="0"/>
              <a:t>Combining Monograph and Serials Librarian duties</a:t>
            </a:r>
          </a:p>
          <a:p>
            <a:r>
              <a:rPr lang="en-US" dirty="0"/>
              <a:t>Combining Interlibrary Loan (ILL) and Collection Development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CAF1B69-E48C-5DE2-0279-BAC7BDD22095}"/>
              </a:ext>
            </a:extLst>
          </p:cNvPr>
          <p:cNvSpPr txBox="1">
            <a:spLocks/>
          </p:cNvSpPr>
          <p:nvPr/>
        </p:nvSpPr>
        <p:spPr>
          <a:xfrm>
            <a:off x="1636711" y="8382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3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473C-793C-5CB5-2330-145ED12FA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Rationale for Change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B40FB-E593-9546-86F6-35711AEA0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Rationale for Change:</a:t>
            </a:r>
          </a:p>
          <a:p>
            <a:r>
              <a:rPr lang="en-US" dirty="0"/>
              <a:t>2020-Collection Development Librarian retiring and e-resource Librarian moving to larger institution</a:t>
            </a:r>
          </a:p>
          <a:p>
            <a:r>
              <a:rPr lang="en-US" dirty="0"/>
              <a:t>Causes a need for review of procedures and creates an opportunity to reimagine staffing and job duties</a:t>
            </a:r>
          </a:p>
          <a:p>
            <a:r>
              <a:rPr lang="en-US" dirty="0"/>
              <a:t>CATS Department becomes too small to accommodate Faculty Union contract (only has 1 Faculty as chair and 1 faculty cataloger)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E8DC825-3B0A-F26B-8914-D7A9A1DD8D91}"/>
              </a:ext>
            </a:extLst>
          </p:cNvPr>
          <p:cNvSpPr txBox="1">
            <a:spLocks/>
          </p:cNvSpPr>
          <p:nvPr/>
        </p:nvSpPr>
        <p:spPr>
          <a:xfrm>
            <a:off x="1620669" y="677779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92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4AE6E-950A-B374-2614-B842F3F86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10" y="-1752599"/>
            <a:ext cx="10018713" cy="1752599"/>
          </a:xfrm>
        </p:spPr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Process of Reorganization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F13DA-8A09-FAAD-54C1-A600C15EE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Process of Reorganization:</a:t>
            </a:r>
          </a:p>
          <a:p>
            <a:r>
              <a:rPr lang="en-US" dirty="0"/>
              <a:t>Dean gathered input from all University Libraries (UL) employees to review, reimagine, and rethink procedures and functions from CATS area</a:t>
            </a:r>
          </a:p>
          <a:p>
            <a:r>
              <a:rPr lang="en-US" dirty="0"/>
              <a:t>Reviewed and adjusted job duties as needed</a:t>
            </a:r>
          </a:p>
          <a:p>
            <a:r>
              <a:rPr lang="en-US" dirty="0"/>
              <a:t>Held meetings with various stakeholders, including all UL departments</a:t>
            </a:r>
          </a:p>
          <a:p>
            <a:r>
              <a:rPr lang="en-US" dirty="0"/>
              <a:t>Reviewed BGSU Academic Charter and Faculty Union contract to verify legality of reorganization</a:t>
            </a:r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AC4476-8E95-9435-45AC-E23A38EA5ABC}"/>
              </a:ext>
            </a:extLst>
          </p:cNvPr>
          <p:cNvSpPr txBox="1">
            <a:spLocks/>
          </p:cNvSpPr>
          <p:nvPr/>
        </p:nvSpPr>
        <p:spPr>
          <a:xfrm>
            <a:off x="1636710" y="709863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Time to Get Technical about Technical Services: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Reorganizing Technical Services at Bowling Green State University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2637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d02db6-3553-4785-85c2-b95a47ffca7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B9C8FB3D092A42893FEB596982EDD1" ma:contentTypeVersion="14" ma:contentTypeDescription="Create a new document." ma:contentTypeScope="" ma:versionID="7ce5ab112ed821fcf992ed926401a007">
  <xsd:schema xmlns:xsd="http://www.w3.org/2001/XMLSchema" xmlns:xs="http://www.w3.org/2001/XMLSchema" xmlns:p="http://schemas.microsoft.com/office/2006/metadata/properties" xmlns:ns3="81c4adcc-dc58-440d-839e-b4335fc21526" xmlns:ns4="80d02db6-3553-4785-85c2-b95a47ffca78" targetNamespace="http://schemas.microsoft.com/office/2006/metadata/properties" ma:root="true" ma:fieldsID="0390cc15e44b9ad89e6c8d5a787efbee" ns3:_="" ns4:_="">
    <xsd:import namespace="81c4adcc-dc58-440d-839e-b4335fc21526"/>
    <xsd:import namespace="80d02db6-3553-4785-85c2-b95a47ffca7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c4adcc-dc58-440d-839e-b4335fc2152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d02db6-3553-4785-85c2-b95a47ffca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4BA200-A3E7-401B-9F05-EC9E10B220CF}">
  <ds:schemaRefs>
    <ds:schemaRef ds:uri="http://schemas.microsoft.com/office/2006/documentManagement/types"/>
    <ds:schemaRef ds:uri="http://purl.org/dc/dcmitype/"/>
    <ds:schemaRef ds:uri="81c4adcc-dc58-440d-839e-b4335fc21526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80d02db6-3553-4785-85c2-b95a47ffca78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C9F9E36-96CD-4720-8AF6-3CA4BBED94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8E7637-444B-4B33-B0EB-BA13CB47A6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c4adcc-dc58-440d-839e-b4335fc21526"/>
    <ds:schemaRef ds:uri="80d02db6-3553-4785-85c2-b95a47ffca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422</TotalTime>
  <Words>2105</Words>
  <Application>Microsoft Office PowerPoint</Application>
  <PresentationFormat>Widescreen</PresentationFormat>
  <Paragraphs>184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Corbel</vt:lpstr>
      <vt:lpstr>Times New Roman</vt:lpstr>
      <vt:lpstr>Parallax</vt:lpstr>
      <vt:lpstr>Time to Get Technical about Technical Services: Reorganizing Technical Services at Bowling Green State University </vt:lpstr>
      <vt:lpstr>Agenda</vt:lpstr>
      <vt:lpstr>Background</vt:lpstr>
      <vt:lpstr>Literature Review</vt:lpstr>
      <vt:lpstr>Literature Review (continued)</vt:lpstr>
      <vt:lpstr>Examples of Technical Services Reorganization</vt:lpstr>
      <vt:lpstr>Examples of Technical Services Reorganization (continued)</vt:lpstr>
      <vt:lpstr>Rationale for Change</vt:lpstr>
      <vt:lpstr>Process of Reorganization</vt:lpstr>
      <vt:lpstr>Process of Reorganization (continued)</vt:lpstr>
      <vt:lpstr>Implementation: Reassignment of Personnel</vt:lpstr>
      <vt:lpstr>Implementation: Reassignment of Personnel (continued)</vt:lpstr>
      <vt:lpstr>Implementation: Timeline</vt:lpstr>
      <vt:lpstr>Implementation: Timeline (continued)</vt:lpstr>
      <vt:lpstr>Reassignment of duties</vt:lpstr>
      <vt:lpstr>Reassignment of duties (continued)</vt:lpstr>
      <vt:lpstr>Assessment</vt:lpstr>
      <vt:lpstr>Future Directions</vt:lpstr>
      <vt:lpstr>Pros of Reorganization</vt:lpstr>
      <vt:lpstr>Cons of reorganization</vt:lpstr>
      <vt:lpstr>Final Questions/Thoughts</vt:lpstr>
      <vt:lpstr>Things to consider when reorganizing</vt:lpstr>
      <vt:lpstr>Bibliography</vt:lpstr>
      <vt:lpstr>Bibliography (continued, pt 1)</vt:lpstr>
      <vt:lpstr>Bibliography (continued, pt 2)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to Get Technical about Technical Services: Reorganizing Technical Services at Bowling Green State University</dc:title>
  <dc:creator>Patricia Kathleen Falk</dc:creator>
  <cp:lastModifiedBy>Edwards, Laura</cp:lastModifiedBy>
  <cp:revision>14</cp:revision>
  <dcterms:created xsi:type="dcterms:W3CDTF">2023-03-26T19:11:48Z</dcterms:created>
  <dcterms:modified xsi:type="dcterms:W3CDTF">2023-06-09T19:33:23Z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0x0101004EB9C8FB3D092A42893FEB596982EDD1</vt:lpwstr>
  </property>
</Properties>
</file>