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2" r:id="rId2"/>
    <p:sldId id="273" r:id="rId3"/>
    <p:sldId id="259" r:id="rId4"/>
    <p:sldId id="283" r:id="rId5"/>
    <p:sldId id="284" r:id="rId6"/>
    <p:sldId id="285" r:id="rId7"/>
    <p:sldId id="286" r:id="rId8"/>
    <p:sldId id="289" r:id="rId9"/>
    <p:sldId id="290" r:id="rId10"/>
    <p:sldId id="291" r:id="rId11"/>
    <p:sldId id="263" r:id="rId12"/>
    <p:sldId id="292" r:id="rId13"/>
    <p:sldId id="287" r:id="rId14"/>
    <p:sldId id="293" r:id="rId15"/>
    <p:sldId id="288" r:id="rId16"/>
    <p:sldId id="294" r:id="rId17"/>
    <p:sldId id="295" r:id="rId18"/>
    <p:sldId id="268" r:id="rId19"/>
    <p:sldId id="267" r:id="rId20"/>
    <p:sldId id="296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6C6696-DBFA-43EF-9FA7-375DA7912B46}" v="27" dt="2023-05-02T18:34:34.275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81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6/6/2023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0661"/>
            <a:ext cx="9144000" cy="2529302"/>
          </a:xfrm>
        </p:spPr>
        <p:txBody>
          <a:bodyPr/>
          <a:lstStyle/>
          <a:p>
            <a:r>
              <a:rPr lang="en-US" sz="5400" dirty="0"/>
              <a:t>Looking through the Prism:</a:t>
            </a:r>
            <a:br>
              <a:rPr lang="en-US" sz="5400" dirty="0"/>
            </a:br>
            <a:r>
              <a:rPr lang="en-US" sz="4400" i="1" dirty="0"/>
              <a:t>changing from collection development to collection strategy</a:t>
            </a:r>
            <a:endParaRPr lang="en-US" sz="5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</a:t>
            </a:r>
          </a:p>
          <a:p>
            <a:r>
              <a:rPr lang="en-US" dirty="0"/>
              <a:t>Kate Seago, Director of Acquisitions</a:t>
            </a:r>
          </a:p>
          <a:p>
            <a:r>
              <a:rPr lang="en-US" dirty="0"/>
              <a:t>University of Kentucky Libraries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4E8C6E-50CB-4FFF-9489-1561EA4B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 – Moving Online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B30C49-A2E9-4C7D-8632-9D7B6483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Slowly dismantled paper files, trusting the online records</a:t>
            </a:r>
          </a:p>
          <a:p>
            <a:r>
              <a:rPr lang="en-US" sz="4400" dirty="0"/>
              <a:t>Finding effective ways to use PDF for signatures, list licenses, etc.</a:t>
            </a:r>
          </a:p>
          <a:p>
            <a:r>
              <a:rPr lang="en-US" sz="4400" dirty="0"/>
              <a:t>Creating successful online documents</a:t>
            </a:r>
          </a:p>
          <a:p>
            <a:endParaRPr lang="en-US" sz="4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3820A-7668-41D5-ADBF-D37C2A6F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DD4FD-31F3-4AC1-8E41-39119B06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55EC-741D-4CC4-80E7-27653099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4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Nova"/>
              </a:rPr>
              <a:t>STEP ONE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With our reset to our FY19 base budget by FY22, UK Libraries shift from using onetime funds for continuations to using only funding from our base budget and endowments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0B43-2FC6-DBFA-2920-C8265C1C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FDBE1-8C88-4D39-6BA3-537373DF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FFB4-DBDD-4407-96D8-0D2258E5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Reductions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3FB4-0A07-47E5-B2B5-B8162D8AE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Asked each area to identify approximately 18% reduction over 3 years</a:t>
            </a:r>
          </a:p>
          <a:p>
            <a:r>
              <a:rPr lang="en-US" dirty="0"/>
              <a:t>Discussion with vendors about sustainability and keeping their share and presence with the UK Campus users same, just a smaller pie</a:t>
            </a:r>
          </a:p>
          <a:p>
            <a:r>
              <a:rPr lang="en-US" dirty="0"/>
              <a:t> Discussion with academic liaisons about access versus ownership. </a:t>
            </a:r>
          </a:p>
          <a:p>
            <a:r>
              <a:rPr lang="en-US" dirty="0"/>
              <a:t>Taking a deeper look at the usage and open access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9C12-DE45-4FC7-9B40-1D4FD68A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E338-0C51-4FAA-81D4-641F8D1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FD2B-D4A8-4546-80AA-4613A7C3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5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C6531A-6652-F9A2-FC2D-9CC02C40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Nova"/>
              </a:rPr>
              <a:t>STEP TWO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DC493-D808-24AD-FB54-A3C268A8B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UK Libraries started participating in more multiyear deals to reduce annual increases and create continuity and stability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E3E6B-B792-43B6-DD36-BB28F52F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235AF-8202-ABF8-65E3-36BBA89D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9699-3138-4B90-3A8C-87987851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0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F42BBE-544D-4F9C-A9B4-59E42C45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philosophy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6AFBC-4035-4555-B2E4-B8DC3C3C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Advocating for a predictable base budget with incremental cost of living </a:t>
            </a:r>
          </a:p>
          <a:p>
            <a:r>
              <a:rPr lang="en-US" dirty="0"/>
              <a:t>Advocating with vendors for under 3% increase</a:t>
            </a:r>
          </a:p>
          <a:p>
            <a:pPr lvl="1"/>
            <a:r>
              <a:rPr lang="en-US" dirty="0"/>
              <a:t>Offering onetime purchases</a:t>
            </a:r>
          </a:p>
          <a:p>
            <a:pPr lvl="1"/>
            <a:r>
              <a:rPr lang="en-US" dirty="0"/>
              <a:t>Multi-year deals</a:t>
            </a:r>
          </a:p>
          <a:p>
            <a:r>
              <a:rPr lang="en-US" dirty="0"/>
              <a:t>Shifting to E-preferred with a few exceptions</a:t>
            </a:r>
          </a:p>
          <a:p>
            <a:r>
              <a:rPr lang="en-US" dirty="0"/>
              <a:t>Continuing to look at usage, turn aways and open access options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D6E10-4645-4E96-B9DC-75BCBB53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E6CBE-034C-45D2-9E50-8AF082CD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6D6B7-E141-42BC-B5E9-A51972EB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B20A80-2E73-FF1C-08B0-7FBD76A5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Nova"/>
              </a:rPr>
              <a:t>STEP THREE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D4353-684C-2AD9-B452-1F6553430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Consolidation of funds</a:t>
            </a:r>
          </a:p>
          <a:p>
            <a:r>
              <a:rPr lang="en-US" dirty="0"/>
              <a:t>Remove package titles from subject funds</a:t>
            </a:r>
          </a:p>
          <a:p>
            <a:r>
              <a:rPr lang="en-US" dirty="0"/>
              <a:t>Merge Medical Center with Main Campus</a:t>
            </a:r>
          </a:p>
          <a:p>
            <a:r>
              <a:rPr lang="en-US" dirty="0"/>
              <a:t>Create broad subject funds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E4273-913D-4533-F925-BC896469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C7B66-373F-FD97-99D7-3B4B5C32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90D1C-339E-84F0-C8CF-1E723B7D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0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7138D0-DF91-49E3-B061-8DC33EE8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Budget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BAAF5-0334-42CC-9256-EFCABB6B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Touchy topic about changing funding model</a:t>
            </a:r>
          </a:p>
          <a:p>
            <a:r>
              <a:rPr lang="en-US" dirty="0"/>
              <a:t>Talked a lot about making the changes and why</a:t>
            </a:r>
          </a:p>
          <a:p>
            <a:r>
              <a:rPr lang="en-US" dirty="0"/>
              <a:t>Pulled 4 packages to start with</a:t>
            </a:r>
          </a:p>
          <a:p>
            <a:r>
              <a:rPr lang="en-US" dirty="0"/>
              <a:t>Increased access </a:t>
            </a:r>
          </a:p>
          <a:p>
            <a:pPr lvl="1"/>
            <a:r>
              <a:rPr lang="en-US" dirty="0"/>
              <a:t>Complete Cambridge and SAGE</a:t>
            </a:r>
          </a:p>
          <a:p>
            <a:pPr lvl="1"/>
            <a:r>
              <a:rPr lang="en-US" dirty="0"/>
              <a:t>Added Embase</a:t>
            </a:r>
          </a:p>
          <a:p>
            <a:pPr lvl="1"/>
            <a:r>
              <a:rPr lang="en-US" dirty="0"/>
              <a:t>Add requested titles to Springer and Elsevier</a:t>
            </a:r>
          </a:p>
          <a:p>
            <a:pPr lvl="1"/>
            <a:r>
              <a:rPr lang="en-US" dirty="0"/>
              <a:t>Added AM Explorer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3F14E-FF47-4517-98D5-0A31AF89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0B837-E3EF-4C33-BCB3-758DB028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AFD8-A67F-4E2C-8FF8-13885834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6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231F-BF9B-4705-9D47-FCE1AD82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down endowments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3250-30C2-48C7-86D3-9B4FA11B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Pandemic left us with a bump in interest</a:t>
            </a:r>
          </a:p>
          <a:p>
            <a:r>
              <a:rPr lang="en-US" dirty="0"/>
              <a:t>Demonstrate need on an ongoing basis, the Libraries needed to reduce the carry-forward in endowments</a:t>
            </a:r>
          </a:p>
          <a:p>
            <a:r>
              <a:rPr lang="en-US" dirty="0"/>
              <a:t>Spending spree</a:t>
            </a:r>
          </a:p>
          <a:p>
            <a:pPr lvl="1"/>
            <a:r>
              <a:rPr lang="en-US" dirty="0"/>
              <a:t>Lexington Herald Leader backfile</a:t>
            </a:r>
          </a:p>
          <a:p>
            <a:pPr lvl="1"/>
            <a:r>
              <a:rPr lang="en-US" dirty="0"/>
              <a:t>SAGE Research methods</a:t>
            </a:r>
          </a:p>
          <a:p>
            <a:pPr lvl="1"/>
            <a:r>
              <a:rPr lang="en-US" dirty="0"/>
              <a:t>Nature backfile</a:t>
            </a:r>
          </a:p>
          <a:p>
            <a:pPr lvl="1"/>
            <a:r>
              <a:rPr lang="en-US" dirty="0"/>
              <a:t>NAACP </a:t>
            </a:r>
            <a:r>
              <a:rPr lang="en-US"/>
              <a:t>Digital Archive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2A722-E3F6-4AF9-B327-6804D633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DFFA2-D075-44EF-96F5-236A8327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CB28-303A-4216-870E-ECB324B5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8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DC31-1488-8091-935A-1B03A14A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0689-D84C-7977-0A2B-2F0FFFB20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BUDGET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9ECAA-48CB-8CE7-4844-AA2C77D9E3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Merge Medical and Main into a single State Budget</a:t>
            </a:r>
          </a:p>
          <a:p>
            <a:r>
              <a:rPr lang="en-US" dirty="0"/>
              <a:t>Create centralized funds for continuations</a:t>
            </a:r>
          </a:p>
          <a:p>
            <a:r>
              <a:rPr lang="en-US" dirty="0"/>
              <a:t>Create centralized funds for onetime purchases​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10A79-E2EE-5230-2C2A-E6884B512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Endowments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1C6792-93C5-DED1-0872-50E1651282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Spending more of interest annually</a:t>
            </a:r>
          </a:p>
          <a:p>
            <a:r>
              <a:rPr lang="en-US" dirty="0"/>
              <a:t>Creating spending pools for subject teams</a:t>
            </a:r>
          </a:p>
          <a:p>
            <a:r>
              <a:rPr lang="en-US" dirty="0"/>
              <a:t>Provide more flexibility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8B492D-0778-C859-9200-08161ABE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185DEE-1419-7DB6-949B-92919589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210D02-BD78-856B-08E2-820032A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/>
              <a:t>Collection Values Coming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July 2023</a:t>
            </a:r>
          </a:p>
          <a:p>
            <a:pPr lvl="1"/>
            <a:r>
              <a:rPr lang="en-US" dirty="0"/>
              <a:t>Collection Values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  <a:p>
            <a:pPr lvl="1"/>
            <a:r>
              <a:rPr lang="en-US" dirty="0"/>
              <a:t>Establish rubrics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  <a:p>
            <a:pPr lvl="1"/>
            <a:r>
              <a:rPr lang="en-US" dirty="0"/>
              <a:t>Test values &amp; rubrics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MARCH 2024</a:t>
            </a:r>
          </a:p>
          <a:p>
            <a:pPr lvl="1"/>
            <a:r>
              <a:rPr lang="en-US" dirty="0"/>
              <a:t>Planning for renewals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JUNE 2024</a:t>
            </a:r>
          </a:p>
          <a:p>
            <a:pPr lvl="1"/>
            <a:r>
              <a:rPr lang="en-US" dirty="0"/>
              <a:t>Communicate changes</a:t>
            </a:r>
          </a:p>
        </p:txBody>
      </p:sp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63046"/>
              </p:ext>
            </p:extLst>
          </p:nvPr>
        </p:nvGraphicFramePr>
        <p:xfrm>
          <a:off x="7791450" y="1169988"/>
          <a:ext cx="4132263" cy="4838913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INTRODUCTION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HISTORY 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CHANGES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FUTURE 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SUMMARY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F12AAE-9232-4BE0-B1E2-F50EFCB4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Advisory Committee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37B062-FCDC-4CB4-B124-E1BE2A648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Redefine the relationship to the academic liaisons</a:t>
            </a:r>
          </a:p>
          <a:p>
            <a:r>
              <a:rPr lang="en-US" sz="4000" dirty="0"/>
              <a:t>New charge including values &amp; rubrics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741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Tuna Gang</a:t>
            </a:r>
          </a:p>
        </p:txBody>
      </p:sp>
      <p:pic>
        <p:nvPicPr>
          <p:cNvPr id="8" name="Picture Placeholder 7" descr="A tortoise shell cat from side with afghan behind her. ">
            <a:extLst>
              <a:ext uri="{FF2B5EF4-FFF2-40B4-BE49-F238E27FC236}">
                <a16:creationId xmlns:a16="http://schemas.microsoft.com/office/drawing/2014/main" id="{71DAFD00-5660-EAA6-4DE3-83F373055A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796" r="22796"/>
          <a:stretch/>
        </p:blipFill>
        <p:spPr>
          <a:xfrm rot="10800000">
            <a:off x="535984" y="1691640"/>
            <a:ext cx="2425322" cy="3343204"/>
          </a:xfrm>
        </p:spPr>
      </p:pic>
      <p:pic>
        <p:nvPicPr>
          <p:cNvPr id="20" name="Picture Placeholder 19" descr="A male cat with cinnamon and white markings resting on a bed. ">
            <a:extLst>
              <a:ext uri="{FF2B5EF4-FFF2-40B4-BE49-F238E27FC236}">
                <a16:creationId xmlns:a16="http://schemas.microsoft.com/office/drawing/2014/main" id="{E094A8E2-1026-4F00-ADCB-67152C1ECB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796" r="22796"/>
          <a:stretch/>
        </p:blipFill>
        <p:spPr>
          <a:xfrm rot="10800000">
            <a:off x="3444123" y="1691640"/>
            <a:ext cx="2425322" cy="3343204"/>
          </a:xfrm>
        </p:spPr>
      </p:pic>
      <p:pic>
        <p:nvPicPr>
          <p:cNvPr id="22" name="Picture Placeholder 21" descr="A  calico cat lying in a basket on the floor. ">
            <a:extLst>
              <a:ext uri="{FF2B5EF4-FFF2-40B4-BE49-F238E27FC236}">
                <a16:creationId xmlns:a16="http://schemas.microsoft.com/office/drawing/2014/main" id="{491D8383-378A-4882-8FED-5AC7ED6DAA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630" r="1630"/>
          <a:stretch>
            <a:fillRect/>
          </a:stretch>
        </p:blipFill>
        <p:spPr/>
      </p:pic>
      <p:pic>
        <p:nvPicPr>
          <p:cNvPr id="24" name="Picture Placeholder 23" descr="A golden long hair cat sitting on a rock&#10;">
            <a:extLst>
              <a:ext uri="{FF2B5EF4-FFF2-40B4-BE49-F238E27FC236}">
                <a16:creationId xmlns:a16="http://schemas.microsoft.com/office/drawing/2014/main" id="{FA2940D0-74B9-4E5A-920D-3D80D288A90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29594" r="29594"/>
          <a:stretch>
            <a:fillRect/>
          </a:stretch>
        </p:blipFill>
        <p:spPr>
          <a:xfrm>
            <a:off x="9230694" y="1722715"/>
            <a:ext cx="2425322" cy="3343204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0C38AE-1214-4EB9-8AEF-B8C8C2AF1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Callie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B12FF7-B7FC-421C-8C74-C489EFF03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Oliver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E67EB8-D9B5-4ED2-A7B5-65729EECFE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ZeldA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28AFAE-0303-47BD-9245-41728FB03A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HONEYBEAR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45B495-2EE1-4CFB-B958-85D9868CAE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Zoom Specialist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46B701-6BC7-4EEB-9E30-35629FBFA0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Accounting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67767C-E11E-481E-A76D-EA1F7A1691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Wellness Consultant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C52D890-8D1A-4429-B16B-435B0F722F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Intern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3569-F451-360A-870F-C2F3992E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D029-257A-C084-D723-B5E115AF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Kate Seago</a:t>
            </a:r>
          </a:p>
          <a:p>
            <a:r>
              <a:rPr lang="en-US" dirty="0"/>
              <a:t>Director of Acquisitions</a:t>
            </a:r>
          </a:p>
          <a:p>
            <a:r>
              <a:rPr lang="en-US" dirty="0"/>
              <a:t>kseago@uky.edu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6502620" cy="676656"/>
          </a:xfrm>
        </p:spPr>
        <p:txBody>
          <a:bodyPr anchor="b">
            <a:normAutofit/>
          </a:bodyPr>
          <a:lstStyle/>
          <a:p>
            <a:r>
              <a:rPr lang="en-US" sz="4100"/>
              <a:t>University of Kentucky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736435"/>
            <a:ext cx="5954037" cy="428196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Mission includes teaching, research and service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Public, land-grant university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Undergraduate, graduate and professional schools, medical college with teaching hospital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32,710 Students as of Fall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3,088 Faculty as of Fall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11,041Employees as of Fall 2022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8F4244-E7BE-4F0B-8B26-F037B9D2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552" r="-1" b="-1"/>
          <a:stretch/>
        </p:blipFill>
        <p:spPr>
          <a:xfrm>
            <a:off x="7815470" y="10"/>
            <a:ext cx="4376530" cy="6018391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Looking Through the Prism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E412-2DB8-4CC1-9E22-7ECC1D65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anchor="b">
            <a:normAutofit/>
          </a:bodyPr>
          <a:lstStyle/>
          <a:p>
            <a:r>
              <a:rPr lang="en-US" sz="4100"/>
              <a:t>UK Libraries</a:t>
            </a:r>
          </a:p>
        </p:txBody>
      </p:sp>
      <p:pic>
        <p:nvPicPr>
          <p:cNvPr id="9" name="Picture Placeholder 8" descr="Young Library exterior view during the summer. It shows the Rose Street entrance. ">
            <a:extLst>
              <a:ext uri="{FF2B5EF4-FFF2-40B4-BE49-F238E27FC236}">
                <a16:creationId xmlns:a16="http://schemas.microsoft.com/office/drawing/2014/main" id="{6BE8461C-1139-4691-BF95-1B3B07C54B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576072" y="1942425"/>
            <a:ext cx="5307894" cy="3523114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CECA8-71A3-4BAF-A7AF-8DCDCB823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0744"/>
            <a:ext cx="5181600" cy="47962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Libraries include Young, M.I. King Special Collection, Science &amp; Engineering, Little Fine Arts, Medical Center, Education.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Law Library is under College of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ARL, CRL, and ASERL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Regional Depository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FY22 Expenditures $11,963,736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State Collection Budget FY23 - $6,735,336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Endowments for Collections FY 23 - $3,963,935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Collection size is 5,866,790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Faculty &amp; Staff around 190 </a:t>
            </a:r>
          </a:p>
          <a:p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A95F6-8701-402B-A70E-932C4C0C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CEF93-3D64-4E25-BF3B-83054EE7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Looking Through the Prism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9EB4F-D9B1-4EB0-A5F2-D7046870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4D54D4-F37E-4E6D-BE71-5D3AF4F2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Collection Policy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46BE77-2A6E-4E80-9326-0AF5EB0FA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Collection policy delineates levels of collecting and where collections are housed </a:t>
            </a:r>
          </a:p>
          <a:p>
            <a:r>
              <a:rPr lang="en-US" sz="4000" dirty="0"/>
              <a:t>Collection policy includes a statement about diversity, equity and inclusion</a:t>
            </a:r>
          </a:p>
          <a:p>
            <a:r>
              <a:rPr lang="en-US" sz="4000" dirty="0"/>
              <a:t>Remains print oriented, ownership oriented and tries to be all things to all people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7BFB-BA00-4931-A73B-5318BAA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67BD7-B60E-46A1-B370-AE60A329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8A31B-1153-4840-A9BB-ED874265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2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444ACC-D058-4F4B-A146-5EFE85AB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– Budget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9273A-0012-4CCC-8755-D04E387CF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Budget is divided by historic subject allocations</a:t>
            </a:r>
          </a:p>
          <a:p>
            <a:r>
              <a:rPr lang="en-US" sz="4000" dirty="0"/>
              <a:t>Budget is fully allocated </a:t>
            </a:r>
          </a:p>
          <a:p>
            <a:r>
              <a:rPr lang="en-US" sz="4000" dirty="0"/>
              <a:t>Continuations on onetime funding </a:t>
            </a:r>
          </a:p>
          <a:p>
            <a:r>
              <a:rPr lang="en-US" sz="4000" dirty="0"/>
              <a:t>Extremely difficult to manage packages, adding new subjects and new formats</a:t>
            </a:r>
          </a:p>
          <a:p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763C-0B36-4CC1-AF13-C9836302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B6C36-5974-491F-8EA3-7DBFFC86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55402-24A2-4594-BB5A-C5379D39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2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483BE9-828D-453F-8633-C750B0FE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100"/>
              <a:t>Collection Policy vs Strategy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14F4DB-BF80-45CC-91E0-BA0CA282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can be very proscriptive describing what to do but not responding well to changes in funding, formats or needs</a:t>
            </a:r>
          </a:p>
          <a:p>
            <a:r>
              <a:rPr lang="en-US" dirty="0"/>
              <a:t>Strategies are ways to view the current situation and make decisions that will meet the institutions values and needs</a:t>
            </a:r>
          </a:p>
          <a:p>
            <a:pPr lvl="1"/>
            <a:r>
              <a:rPr lang="en-US" dirty="0"/>
              <a:t>Use rubrics in decision making</a:t>
            </a:r>
          </a:p>
          <a:p>
            <a:pPr lvl="1"/>
            <a:r>
              <a:rPr lang="en-US" dirty="0"/>
              <a:t>Diversity, equity and inclusion is a value with a rubric, part of each decision</a:t>
            </a:r>
          </a:p>
          <a:p>
            <a:pPr lvl="1"/>
            <a:r>
              <a:rPr lang="en-US" dirty="0"/>
              <a:t>Looking both university wide and each subject in proportion 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6EACE-EF9B-4F7E-A021-55DA0C4F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19490-509F-48AF-BAA8-9ABD3FDF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Looking Through the Prism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6B75E-D000-4119-98F2-0DE8F0FF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9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954279-19E8-494B-8F22-D809E2F4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Policy - Delay</a:t>
            </a:r>
          </a:p>
        </p:txBody>
      </p:sp>
      <p:pic>
        <p:nvPicPr>
          <p:cNvPr id="10" name="Content Placeholder 9" descr="A fifth floor reading room in Young library showing quilt on the wall and students filling up the tables studying. ">
            <a:extLst>
              <a:ext uri="{FF2B5EF4-FFF2-40B4-BE49-F238E27FC236}">
                <a16:creationId xmlns:a16="http://schemas.microsoft.com/office/drawing/2014/main" id="{B13D3E30-A214-4963-94DB-B28241ED6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346213" y="861291"/>
            <a:ext cx="4355001" cy="513541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C971-6C3D-4BED-9884-62F9E127A14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4300"/>
            <a:ext cx="987425" cy="311150"/>
          </a:xfrm>
        </p:spPr>
        <p:txBody>
          <a:bodyPr/>
          <a:lstStyle/>
          <a:p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3DD2-17BE-4FBA-8933-7A3B3BC940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753475" y="6464300"/>
            <a:ext cx="3438525" cy="311150"/>
          </a:xfrm>
        </p:spPr>
        <p:txBody>
          <a:bodyPr/>
          <a:lstStyle/>
          <a:p>
            <a:r>
              <a:rPr lang="en-US"/>
              <a:t>Looking Through the Prism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50F3-5FA1-4F12-890F-BF2017D209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4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AB64B-1CE8-41CF-BBBA-4E3507E4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Changes in Acquisitions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29193E-0703-48DB-9AF2-1E6B6258B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Paper to Online Workflows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Vendor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Licenses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Invoicing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Aligning the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Creating general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subject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Finding flexibility</a:t>
            </a:r>
          </a:p>
        </p:txBody>
      </p:sp>
      <p:pic>
        <p:nvPicPr>
          <p:cNvPr id="8" name="Picture Placeholder 7" descr="Wooden carrel with file boxes full of paper files waiting to be reviewed and for the most part recycled. ">
            <a:extLst>
              <a:ext uri="{FF2B5EF4-FFF2-40B4-BE49-F238E27FC236}">
                <a16:creationId xmlns:a16="http://schemas.microsoft.com/office/drawing/2014/main" id="{D0505C05-9279-4A64-AA69-BCF89EDE6F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30" r="22730"/>
          <a:stretch/>
        </p:blipFill>
        <p:spPr>
          <a:xfrm rot="5400000">
            <a:off x="7223589" y="1016758"/>
            <a:ext cx="5135419" cy="3951656"/>
          </a:xfrm>
        </p:spPr>
      </p:pic>
    </p:spTree>
    <p:extLst>
      <p:ext uri="{BB962C8B-B14F-4D97-AF65-F5344CB8AC3E}">
        <p14:creationId xmlns:p14="http://schemas.microsoft.com/office/powerpoint/2010/main" val="423261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810</Words>
  <Application>Microsoft Office PowerPoint</Application>
  <PresentationFormat>Widescreen</PresentationFormat>
  <Paragraphs>191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Looking through the Prism: changing from collection development to collection strategy</vt:lpstr>
      <vt:lpstr>agenda</vt:lpstr>
      <vt:lpstr>University of Kentucky </vt:lpstr>
      <vt:lpstr>UK Libraries</vt:lpstr>
      <vt:lpstr>History – Collection Policy</vt:lpstr>
      <vt:lpstr>History – Budget Management</vt:lpstr>
      <vt:lpstr>Collection Policy vs Strategy</vt:lpstr>
      <vt:lpstr>Collection Policy - Delay</vt:lpstr>
      <vt:lpstr>Changes in Acquisitions</vt:lpstr>
      <vt:lpstr>ACQUISITIONS – Moving Online</vt:lpstr>
      <vt:lpstr>STEP ONE</vt:lpstr>
      <vt:lpstr>Budget Reductions </vt:lpstr>
      <vt:lpstr>STEP TWO</vt:lpstr>
      <vt:lpstr>Changing philosophy</vt:lpstr>
      <vt:lpstr>STEP THREE</vt:lpstr>
      <vt:lpstr>Changing the Budget</vt:lpstr>
      <vt:lpstr>Spending down endowments</vt:lpstr>
      <vt:lpstr>BUDGET CHANGES</vt:lpstr>
      <vt:lpstr>Collection Values Coming</vt:lpstr>
      <vt:lpstr>Collection Advisory Committee</vt:lpstr>
      <vt:lpstr>The Tuna Gang</vt:lpstr>
      <vt:lpstr>thank you </vt:lpstr>
    </vt:vector>
  </TitlesOfParts>
  <Company>University of Kentucky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through the Prism: changing from collection development to collection strategy</dc:title>
  <dc:creator>Seago, Catherine P.</dc:creator>
  <cp:lastModifiedBy>Edwards, Laura</cp:lastModifiedBy>
  <cp:revision>76</cp:revision>
  <dcterms:created xsi:type="dcterms:W3CDTF">2023-04-20T12:30:10Z</dcterms:created>
  <dcterms:modified xsi:type="dcterms:W3CDTF">2023-06-06T16:42:33Z</dcterms:modified>
</cp:coreProperties>
</file>